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34"/>
  </p:sldMasterIdLst>
  <p:notesMasterIdLst>
    <p:notesMasterId r:id="rId101"/>
  </p:notesMasterIdLst>
  <p:handoutMasterIdLst>
    <p:handoutMasterId r:id="rId102"/>
  </p:handoutMasterIdLst>
  <p:sldIdLst>
    <p:sldId id="345" r:id="rId35"/>
    <p:sldId id="394" r:id="rId36"/>
    <p:sldId id="491" r:id="rId37"/>
    <p:sldId id="492" r:id="rId38"/>
    <p:sldId id="493" r:id="rId39"/>
    <p:sldId id="494" r:id="rId40"/>
    <p:sldId id="495" r:id="rId41"/>
    <p:sldId id="496" r:id="rId42"/>
    <p:sldId id="497" r:id="rId43"/>
    <p:sldId id="498" r:id="rId44"/>
    <p:sldId id="499" r:id="rId45"/>
    <p:sldId id="500" r:id="rId46"/>
    <p:sldId id="501" r:id="rId47"/>
    <p:sldId id="483" r:id="rId48"/>
    <p:sldId id="484" r:id="rId49"/>
    <p:sldId id="485" r:id="rId50"/>
    <p:sldId id="486" r:id="rId51"/>
    <p:sldId id="487" r:id="rId52"/>
    <p:sldId id="488" r:id="rId53"/>
    <p:sldId id="489" r:id="rId54"/>
    <p:sldId id="490" r:id="rId55"/>
    <p:sldId id="504" r:id="rId56"/>
    <p:sldId id="435" r:id="rId57"/>
    <p:sldId id="515" r:id="rId58"/>
    <p:sldId id="436" r:id="rId59"/>
    <p:sldId id="522" r:id="rId60"/>
    <p:sldId id="437" r:id="rId61"/>
    <p:sldId id="523" r:id="rId62"/>
    <p:sldId id="524" r:id="rId63"/>
    <p:sldId id="438" r:id="rId64"/>
    <p:sldId id="502" r:id="rId65"/>
    <p:sldId id="507" r:id="rId66"/>
    <p:sldId id="508" r:id="rId67"/>
    <p:sldId id="510" r:id="rId68"/>
    <p:sldId id="509" r:id="rId69"/>
    <p:sldId id="511" r:id="rId70"/>
    <p:sldId id="512" r:id="rId71"/>
    <p:sldId id="513" r:id="rId72"/>
    <p:sldId id="514" r:id="rId73"/>
    <p:sldId id="503" r:id="rId74"/>
    <p:sldId id="466" r:id="rId75"/>
    <p:sldId id="517" r:id="rId76"/>
    <p:sldId id="516" r:id="rId77"/>
    <p:sldId id="518" r:id="rId78"/>
    <p:sldId id="521" r:id="rId79"/>
    <p:sldId id="519" r:id="rId80"/>
    <p:sldId id="526" r:id="rId81"/>
    <p:sldId id="506" r:id="rId82"/>
    <p:sldId id="505" r:id="rId83"/>
    <p:sldId id="467" r:id="rId84"/>
    <p:sldId id="468" r:id="rId85"/>
    <p:sldId id="469" r:id="rId86"/>
    <p:sldId id="470" r:id="rId87"/>
    <p:sldId id="471" r:id="rId88"/>
    <p:sldId id="472" r:id="rId89"/>
    <p:sldId id="473" r:id="rId90"/>
    <p:sldId id="474" r:id="rId91"/>
    <p:sldId id="476" r:id="rId92"/>
    <p:sldId id="525" r:id="rId93"/>
    <p:sldId id="477" r:id="rId94"/>
    <p:sldId id="478" r:id="rId95"/>
    <p:sldId id="479" r:id="rId96"/>
    <p:sldId id="480" r:id="rId97"/>
    <p:sldId id="481" r:id="rId98"/>
    <p:sldId id="482" r:id="rId99"/>
    <p:sldId id="344" r:id="rId10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0069" autoAdjust="0"/>
  </p:normalViewPr>
  <p:slideViewPr>
    <p:cSldViewPr snapToGrid="0">
      <p:cViewPr varScale="1">
        <p:scale>
          <a:sx n="135" d="100"/>
          <a:sy n="135" d="100"/>
        </p:scale>
        <p:origin x="-112" y="-544"/>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p:scale>
        <a:sx n="80" d="100"/>
        <a:sy n="80" d="100"/>
      </p:scale>
      <p:origin x="0" y="-6485"/>
    </p:cViewPr>
  </p:sorterViewPr>
  <p:notesViewPr>
    <p:cSldViewPr snapToGrid="0">
      <p:cViewPr varScale="1">
        <p:scale>
          <a:sx n="98" d="100"/>
          <a:sy n="98" d="100"/>
        </p:scale>
        <p:origin x="-2376" y="-108"/>
      </p:cViewPr>
      <p:guideLst>
        <p:guide orient="horz" pos="2880"/>
        <p:guide pos="2160"/>
      </p:guideLst>
    </p:cSldViewPr>
  </p:notesViewPr>
  <p:gridSpacing cx="75895" cy="75895"/>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interSettings" Target="printerSettings/printerSettings1.bin"/><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slideMaster" Target="slideMasters/slideMaster1.xml"/><Relationship Id="rId35" Type="http://schemas.openxmlformats.org/officeDocument/2006/relationships/slide" Target="slides/slide1.xml"/><Relationship Id="rId36" Type="http://schemas.openxmlformats.org/officeDocument/2006/relationships/slide" Target="slides/slide2.xml"/><Relationship Id="rId37" Type="http://schemas.openxmlformats.org/officeDocument/2006/relationships/slide" Target="slides/slide3.xml"/><Relationship Id="rId38" Type="http://schemas.openxmlformats.org/officeDocument/2006/relationships/slide" Target="slides/slide4.xml"/><Relationship Id="rId39" Type="http://schemas.openxmlformats.org/officeDocument/2006/relationships/slide" Target="slides/slide5.xml"/><Relationship Id="rId50" Type="http://schemas.openxmlformats.org/officeDocument/2006/relationships/slide" Target="slides/slide16.xml"/><Relationship Id="rId51" Type="http://schemas.openxmlformats.org/officeDocument/2006/relationships/slide" Target="slides/slide17.xml"/><Relationship Id="rId52" Type="http://schemas.openxmlformats.org/officeDocument/2006/relationships/slide" Target="slides/slide18.xml"/><Relationship Id="rId53" Type="http://schemas.openxmlformats.org/officeDocument/2006/relationships/slide" Target="slides/slide19.xml"/><Relationship Id="rId54" Type="http://schemas.openxmlformats.org/officeDocument/2006/relationships/slide" Target="slides/slide20.xml"/><Relationship Id="rId55" Type="http://schemas.openxmlformats.org/officeDocument/2006/relationships/slide" Target="slides/slide21.xml"/><Relationship Id="rId56" Type="http://schemas.openxmlformats.org/officeDocument/2006/relationships/slide" Target="slides/slide22.xml"/><Relationship Id="rId57" Type="http://schemas.openxmlformats.org/officeDocument/2006/relationships/slide" Target="slides/slide23.xml"/><Relationship Id="rId58" Type="http://schemas.openxmlformats.org/officeDocument/2006/relationships/slide" Target="slides/slide24.xml"/><Relationship Id="rId59" Type="http://schemas.openxmlformats.org/officeDocument/2006/relationships/slide" Target="slides/slide25.xml"/><Relationship Id="rId70" Type="http://schemas.openxmlformats.org/officeDocument/2006/relationships/slide" Target="slides/slide36.xml"/><Relationship Id="rId71" Type="http://schemas.openxmlformats.org/officeDocument/2006/relationships/slide" Target="slides/slide37.xml"/><Relationship Id="rId72" Type="http://schemas.openxmlformats.org/officeDocument/2006/relationships/slide" Target="slides/slide38.xml"/><Relationship Id="rId73" Type="http://schemas.openxmlformats.org/officeDocument/2006/relationships/slide" Target="slides/slide39.xml"/><Relationship Id="rId74" Type="http://schemas.openxmlformats.org/officeDocument/2006/relationships/slide" Target="slides/slide40.xml"/><Relationship Id="rId75" Type="http://schemas.openxmlformats.org/officeDocument/2006/relationships/slide" Target="slides/slide41.xml"/><Relationship Id="rId76" Type="http://schemas.openxmlformats.org/officeDocument/2006/relationships/slide" Target="slides/slide42.xml"/><Relationship Id="rId77" Type="http://schemas.openxmlformats.org/officeDocument/2006/relationships/slide" Target="slides/slide43.xml"/><Relationship Id="rId78" Type="http://schemas.openxmlformats.org/officeDocument/2006/relationships/slide" Target="slides/slide44.xml"/><Relationship Id="rId79" Type="http://schemas.openxmlformats.org/officeDocument/2006/relationships/slide" Target="slides/slide45.xml"/><Relationship Id="rId90" Type="http://schemas.openxmlformats.org/officeDocument/2006/relationships/slide" Target="slides/slide56.xml"/><Relationship Id="rId91" Type="http://schemas.openxmlformats.org/officeDocument/2006/relationships/slide" Target="slides/slide57.xml"/><Relationship Id="rId92" Type="http://schemas.openxmlformats.org/officeDocument/2006/relationships/slide" Target="slides/slide58.xml"/><Relationship Id="rId93" Type="http://schemas.openxmlformats.org/officeDocument/2006/relationships/slide" Target="slides/slide59.xml"/><Relationship Id="rId94" Type="http://schemas.openxmlformats.org/officeDocument/2006/relationships/slide" Target="slides/slide60.xml"/><Relationship Id="rId95" Type="http://schemas.openxmlformats.org/officeDocument/2006/relationships/slide" Target="slides/slide61.xml"/><Relationship Id="rId96" Type="http://schemas.openxmlformats.org/officeDocument/2006/relationships/slide" Target="slides/slide62.xml"/><Relationship Id="rId97" Type="http://schemas.openxmlformats.org/officeDocument/2006/relationships/slide" Target="slides/slide63.xml"/><Relationship Id="rId98" Type="http://schemas.openxmlformats.org/officeDocument/2006/relationships/slide" Target="slides/slide64.xml"/><Relationship Id="rId99" Type="http://schemas.openxmlformats.org/officeDocument/2006/relationships/slide" Target="slides/slide65.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slide" Target="slides/slide6.xml"/><Relationship Id="rId41" Type="http://schemas.openxmlformats.org/officeDocument/2006/relationships/slide" Target="slides/slide7.xml"/><Relationship Id="rId42" Type="http://schemas.openxmlformats.org/officeDocument/2006/relationships/slide" Target="slides/slide8.xml"/><Relationship Id="rId43" Type="http://schemas.openxmlformats.org/officeDocument/2006/relationships/slide" Target="slides/slide9.xml"/><Relationship Id="rId44" Type="http://schemas.openxmlformats.org/officeDocument/2006/relationships/slide" Target="slides/slide10.xml"/><Relationship Id="rId45" Type="http://schemas.openxmlformats.org/officeDocument/2006/relationships/slide" Target="slides/slide11.xml"/><Relationship Id="rId46" Type="http://schemas.openxmlformats.org/officeDocument/2006/relationships/slide" Target="slides/slide12.xml"/><Relationship Id="rId47" Type="http://schemas.openxmlformats.org/officeDocument/2006/relationships/slide" Target="slides/slide13.xml"/><Relationship Id="rId48" Type="http://schemas.openxmlformats.org/officeDocument/2006/relationships/slide" Target="slides/slide14.xml"/><Relationship Id="rId49" Type="http://schemas.openxmlformats.org/officeDocument/2006/relationships/slide" Target="slides/slide15.xml"/><Relationship Id="rId60" Type="http://schemas.openxmlformats.org/officeDocument/2006/relationships/slide" Target="slides/slide26.xml"/><Relationship Id="rId61" Type="http://schemas.openxmlformats.org/officeDocument/2006/relationships/slide" Target="slides/slide27.xml"/><Relationship Id="rId62" Type="http://schemas.openxmlformats.org/officeDocument/2006/relationships/slide" Target="slides/slide28.xml"/><Relationship Id="rId63" Type="http://schemas.openxmlformats.org/officeDocument/2006/relationships/slide" Target="slides/slide29.xml"/><Relationship Id="rId64" Type="http://schemas.openxmlformats.org/officeDocument/2006/relationships/slide" Target="slides/slide30.xml"/><Relationship Id="rId65" Type="http://schemas.openxmlformats.org/officeDocument/2006/relationships/slide" Target="slides/slide31.xml"/><Relationship Id="rId66" Type="http://schemas.openxmlformats.org/officeDocument/2006/relationships/slide" Target="slides/slide32.xml"/><Relationship Id="rId67" Type="http://schemas.openxmlformats.org/officeDocument/2006/relationships/slide" Target="slides/slide33.xml"/><Relationship Id="rId68" Type="http://schemas.openxmlformats.org/officeDocument/2006/relationships/slide" Target="slides/slide34.xml"/><Relationship Id="rId69" Type="http://schemas.openxmlformats.org/officeDocument/2006/relationships/slide" Target="slides/slide35.xml"/><Relationship Id="rId100" Type="http://schemas.openxmlformats.org/officeDocument/2006/relationships/slide" Target="slides/slide66.xml"/><Relationship Id="rId80" Type="http://schemas.openxmlformats.org/officeDocument/2006/relationships/slide" Target="slides/slide46.xml"/><Relationship Id="rId81" Type="http://schemas.openxmlformats.org/officeDocument/2006/relationships/slide" Target="slides/slide47.xml"/><Relationship Id="rId82" Type="http://schemas.openxmlformats.org/officeDocument/2006/relationships/slide" Target="slides/slide48.xml"/><Relationship Id="rId83" Type="http://schemas.openxmlformats.org/officeDocument/2006/relationships/slide" Target="slides/slide49.xml"/><Relationship Id="rId84" Type="http://schemas.openxmlformats.org/officeDocument/2006/relationships/slide" Target="slides/slide50.xml"/><Relationship Id="rId85" Type="http://schemas.openxmlformats.org/officeDocument/2006/relationships/slide" Target="slides/slide51.xml"/><Relationship Id="rId86" Type="http://schemas.openxmlformats.org/officeDocument/2006/relationships/slide" Target="slides/slide52.xml"/><Relationship Id="rId87" Type="http://schemas.openxmlformats.org/officeDocument/2006/relationships/slide" Target="slides/slide53.xml"/><Relationship Id="rId88" Type="http://schemas.openxmlformats.org/officeDocument/2006/relationships/slide" Target="slides/slide54.xml"/><Relationship Id="rId89"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01/04/13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‹Nr.›</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01/04/13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‹Nr.›</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msdn.microsoft.com/en-us/library/ff769553.aspx"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phone.codeplex.com/"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 Id="rId3" Type="http://schemas.openxmlformats.org/officeDocument/2006/relationships/hyperlink" Target="http://silverlight.codeplex.com/"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a:t>
            </a:fld>
            <a:endParaRPr lang="en-US"/>
          </a:p>
        </p:txBody>
      </p:sp>
    </p:spTree>
    <p:extLst>
      <p:ext uri="{BB962C8B-B14F-4D97-AF65-F5344CB8AC3E}">
        <p14:creationId xmlns:p14="http://schemas.microsoft.com/office/powerpoint/2010/main" val="2238999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a:lnSpc>
                <a:spcPct val="115000"/>
              </a:lnSpc>
              <a:spcBef>
                <a:spcPts val="1000"/>
              </a:spcBef>
            </a:pPr>
            <a:r>
              <a:rPr lang="en-US" sz="1800" b="1" dirty="0">
                <a:solidFill>
                  <a:srgbClr val="4F81BD"/>
                </a:solidFill>
                <a:latin typeface="Cambria"/>
                <a:ea typeface="Times New Roman"/>
                <a:cs typeface="Times New Roman"/>
              </a:rPr>
              <a:t>Handling Non Linear Navigation</a:t>
            </a:r>
          </a:p>
          <a:p>
            <a:pPr>
              <a:lnSpc>
                <a:spcPct val="115000"/>
              </a:lnSpc>
              <a:spcAft>
                <a:spcPts val="1000"/>
              </a:spcAft>
            </a:pPr>
            <a:r>
              <a:rPr lang="en-US" sz="1400" dirty="0">
                <a:ea typeface="Calibri"/>
                <a:cs typeface="Times New Roman"/>
              </a:rPr>
              <a:t>Many apps have a nice clean navigation model where the user starts with the main page, navigates to second page and then onto another page, and then the way out is to </a:t>
            </a:r>
            <a:r>
              <a:rPr lang="en-US" sz="1400" dirty="0" err="1">
                <a:ea typeface="Calibri"/>
                <a:cs typeface="Times New Roman"/>
              </a:rPr>
              <a:t>GoBack</a:t>
            </a:r>
            <a:r>
              <a:rPr lang="en-US" sz="1400" dirty="0">
                <a:ea typeface="Calibri"/>
                <a:cs typeface="Times New Roman"/>
              </a:rPr>
              <a:t> from there to Second Page and </a:t>
            </a:r>
            <a:r>
              <a:rPr lang="en-US" sz="1400" dirty="0" err="1">
                <a:ea typeface="Calibri"/>
                <a:cs typeface="Times New Roman"/>
              </a:rPr>
              <a:t>GoBack</a:t>
            </a:r>
            <a:r>
              <a:rPr lang="en-US" sz="1400" dirty="0">
                <a:ea typeface="Calibri"/>
                <a:cs typeface="Times New Roman"/>
              </a:rPr>
              <a:t> again to Main Page – a nice, clean linear navigation model which is clear to the user and easy to program.</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Some </a:t>
            </a:r>
            <a:r>
              <a:rPr lang="en-US" sz="1400" dirty="0">
                <a:ea typeface="Calibri"/>
                <a:cs typeface="Times New Roman"/>
              </a:rPr>
              <a:t>apps are not like that. You may have buttons that allow navigation from one page to another in a non-linear fashion where the user can jump from one area of your app to another. In this case, the navigation history can get to be a complete mess.</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Look </a:t>
            </a:r>
            <a:r>
              <a:rPr lang="en-US" sz="1400" dirty="0">
                <a:ea typeface="Calibri"/>
                <a:cs typeface="Times New Roman"/>
              </a:rPr>
              <a:t>at the example on this slide- this is about the simplest example you can how that illustrates the problem. The red squares underneath the phones illustrate the navigation history. The user starts with </a:t>
            </a:r>
            <a:r>
              <a:rPr lang="en-US" sz="1400" dirty="0" err="1">
                <a:ea typeface="Calibri"/>
                <a:cs typeface="Times New Roman"/>
              </a:rPr>
              <a:t>MainPage</a:t>
            </a:r>
            <a:r>
              <a:rPr lang="en-US" sz="1400" dirty="0">
                <a:ea typeface="Calibri"/>
                <a:cs typeface="Times New Roman"/>
              </a:rPr>
              <a:t> so that is pushed onto the bottom of the stack. Then we move to </a:t>
            </a:r>
            <a:r>
              <a:rPr lang="en-US" sz="1400" dirty="0" err="1">
                <a:ea typeface="Calibri"/>
                <a:cs typeface="Times New Roman"/>
              </a:rPr>
              <a:t>SecondPage</a:t>
            </a:r>
            <a:r>
              <a:rPr lang="en-US" sz="1400" dirty="0">
                <a:ea typeface="Calibri"/>
                <a:cs typeface="Times New Roman"/>
              </a:rPr>
              <a:t> so that is pushed onto the stack above </a:t>
            </a:r>
            <a:r>
              <a:rPr lang="en-US" sz="1400" dirty="0" err="1">
                <a:ea typeface="Calibri"/>
                <a:cs typeface="Times New Roman"/>
              </a:rPr>
              <a:t>MainPage</a:t>
            </a:r>
            <a:r>
              <a:rPr lang="en-US" sz="1400" dirty="0">
                <a:ea typeface="Calibri"/>
                <a:cs typeface="Times New Roman"/>
              </a:rPr>
              <a:t>. Then we move to </a:t>
            </a:r>
            <a:r>
              <a:rPr lang="en-US" sz="1400" dirty="0" err="1">
                <a:ea typeface="Calibri"/>
                <a:cs typeface="Times New Roman"/>
              </a:rPr>
              <a:t>ThirdPage</a:t>
            </a:r>
            <a:r>
              <a:rPr lang="en-US" sz="1400" dirty="0">
                <a:ea typeface="Calibri"/>
                <a:cs typeface="Times New Roman"/>
              </a:rPr>
              <a:t> so that goes onto the top of the stack.</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Now</a:t>
            </a:r>
            <a:r>
              <a:rPr lang="en-US" sz="1400" dirty="0">
                <a:ea typeface="Calibri"/>
                <a:cs typeface="Times New Roman"/>
              </a:rPr>
              <a:t>, if the user just presses the Back key from here, the navigation stack simply unwinds, and we go back to </a:t>
            </a:r>
            <a:r>
              <a:rPr lang="en-US" sz="1400" dirty="0" err="1">
                <a:ea typeface="Calibri"/>
                <a:cs typeface="Times New Roman"/>
              </a:rPr>
              <a:t>SecondPage</a:t>
            </a:r>
            <a:r>
              <a:rPr lang="en-US" sz="1400" dirty="0">
                <a:ea typeface="Calibri"/>
                <a:cs typeface="Times New Roman"/>
              </a:rPr>
              <a:t>, press it again and we’re on </a:t>
            </a:r>
            <a:r>
              <a:rPr lang="en-US" sz="1400" dirty="0" err="1">
                <a:ea typeface="Calibri"/>
                <a:cs typeface="Times New Roman"/>
              </a:rPr>
              <a:t>MainPage</a:t>
            </a:r>
            <a:r>
              <a:rPr lang="en-US" sz="1400" dirty="0">
                <a:ea typeface="Calibri"/>
                <a:cs typeface="Times New Roman"/>
              </a:rPr>
              <a:t>, press it again and the app exits.</a:t>
            </a:r>
          </a:p>
          <a:p>
            <a:pPr>
              <a:lnSpc>
                <a:spcPct val="115000"/>
              </a:lnSpc>
              <a:spcAft>
                <a:spcPts val="1000"/>
              </a:spcAft>
            </a:pPr>
            <a:r>
              <a:rPr lang="en-US" sz="1400" dirty="0">
                <a:ea typeface="Calibri"/>
                <a:cs typeface="Times New Roman"/>
              </a:rPr>
              <a:t>But on </a:t>
            </a:r>
            <a:r>
              <a:rPr lang="en-US" sz="1400" dirty="0" err="1">
                <a:ea typeface="Calibri"/>
                <a:cs typeface="Times New Roman"/>
              </a:rPr>
              <a:t>ThirdPage</a:t>
            </a:r>
            <a:r>
              <a:rPr lang="en-US" sz="1400" dirty="0">
                <a:ea typeface="Calibri"/>
                <a:cs typeface="Times New Roman"/>
              </a:rPr>
              <a:t> we have a button and the code for that button causes a direct </a:t>
            </a:r>
            <a:r>
              <a:rPr lang="en-US" sz="1400" dirty="0" err="1">
                <a:ea typeface="Calibri"/>
                <a:cs typeface="Times New Roman"/>
              </a:rPr>
              <a:t>NavigationService.Navigate</a:t>
            </a:r>
            <a:r>
              <a:rPr lang="en-US" sz="1400" dirty="0">
                <a:ea typeface="Calibri"/>
                <a:cs typeface="Times New Roman"/>
              </a:rPr>
              <a:t> to </a:t>
            </a:r>
            <a:r>
              <a:rPr lang="en-US" sz="1400" dirty="0" err="1">
                <a:ea typeface="Calibri"/>
                <a:cs typeface="Times New Roman"/>
              </a:rPr>
              <a:t>MainPage.xaml</a:t>
            </a:r>
            <a:r>
              <a:rPr lang="en-US" sz="1400" dirty="0">
                <a:ea typeface="Calibri"/>
                <a:cs typeface="Times New Roman"/>
              </a:rPr>
              <a:t>. When that happens, you end up with the history stack shown on the slide, with </a:t>
            </a:r>
            <a:r>
              <a:rPr lang="en-US" sz="1400" dirty="0" err="1">
                <a:ea typeface="Calibri"/>
                <a:cs typeface="Times New Roman"/>
              </a:rPr>
              <a:t>MainPage</a:t>
            </a:r>
            <a:r>
              <a:rPr lang="en-US" sz="1400" dirty="0">
                <a:ea typeface="Calibri"/>
                <a:cs typeface="Times New Roman"/>
              </a:rPr>
              <a:t> on the bottom, </a:t>
            </a:r>
            <a:r>
              <a:rPr lang="en-US" sz="1400" dirty="0" err="1">
                <a:ea typeface="Calibri"/>
                <a:cs typeface="Times New Roman"/>
              </a:rPr>
              <a:t>SecondPage</a:t>
            </a:r>
            <a:r>
              <a:rPr lang="en-US" sz="1400" dirty="0">
                <a:ea typeface="Calibri"/>
                <a:cs typeface="Times New Roman"/>
              </a:rPr>
              <a:t> above that, </a:t>
            </a:r>
            <a:r>
              <a:rPr lang="en-US" sz="1400" dirty="0" err="1">
                <a:ea typeface="Calibri"/>
                <a:cs typeface="Times New Roman"/>
              </a:rPr>
              <a:t>ThirdPage</a:t>
            </a:r>
            <a:r>
              <a:rPr lang="en-US" sz="1400" dirty="0">
                <a:ea typeface="Calibri"/>
                <a:cs typeface="Times New Roman"/>
              </a:rPr>
              <a:t> above that and a </a:t>
            </a:r>
            <a:r>
              <a:rPr lang="en-US" sz="1400" i="1" dirty="0">
                <a:ea typeface="Calibri"/>
                <a:cs typeface="Times New Roman"/>
              </a:rPr>
              <a:t>new instance of </a:t>
            </a:r>
            <a:r>
              <a:rPr lang="en-US" sz="1400" i="1" dirty="0" err="1">
                <a:ea typeface="Calibri"/>
                <a:cs typeface="Times New Roman"/>
              </a:rPr>
              <a:t>MainPage</a:t>
            </a:r>
            <a:r>
              <a:rPr lang="en-US" sz="1400" i="1" dirty="0">
                <a:ea typeface="Calibri"/>
                <a:cs typeface="Times New Roman"/>
              </a:rPr>
              <a:t> above that</a:t>
            </a:r>
            <a:r>
              <a:rPr lang="en-US" sz="1400" dirty="0">
                <a:ea typeface="Calibri"/>
                <a:cs typeface="Times New Roman"/>
              </a:rPr>
              <a: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If </a:t>
            </a:r>
            <a:r>
              <a:rPr lang="en-US" sz="1400" dirty="0">
                <a:ea typeface="Calibri"/>
                <a:cs typeface="Times New Roman"/>
              </a:rPr>
              <a:t>the user presses the back key from here, the top entry – the new instance of </a:t>
            </a:r>
            <a:r>
              <a:rPr lang="en-US" sz="1400" dirty="0" err="1">
                <a:ea typeface="Calibri"/>
                <a:cs typeface="Times New Roman"/>
              </a:rPr>
              <a:t>Mainpage</a:t>
            </a:r>
            <a:r>
              <a:rPr lang="en-US" sz="1400" dirty="0">
                <a:ea typeface="Calibri"/>
                <a:cs typeface="Times New Roman"/>
              </a:rPr>
              <a:t> – is popped off the stack and the user sees </a:t>
            </a:r>
            <a:r>
              <a:rPr lang="en-US" sz="1400" dirty="0" err="1">
                <a:ea typeface="Calibri"/>
                <a:cs typeface="Times New Roman"/>
              </a:rPr>
              <a:t>ThirdPage</a:t>
            </a:r>
            <a:r>
              <a:rPr lang="en-US" sz="1400" dirty="0">
                <a:ea typeface="Calibri"/>
                <a:cs typeface="Times New Roman"/>
              </a:rPr>
              <a:t> again. This is probably not what they expected as in their mind, they have simply ended up on the main page of the application again, the launch page, and they will expect a Back key press from here to exist the application and they will go back to the previous application they were running. In fact, if you don’t do something about this, your app will fail Marketplace Certification, since the requirements stipulate that when the user presses the back key while on the launch page of the application, the app must exit.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For </a:t>
            </a:r>
            <a:r>
              <a:rPr lang="en-US" sz="1400" dirty="0">
                <a:ea typeface="Calibri"/>
                <a:cs typeface="Times New Roman"/>
              </a:rPr>
              <a:t>Windows Phone 7.0, the only solution for this was an add-on library called the Non-Linear Navigation Recipe which is available for download from </a:t>
            </a:r>
            <a:r>
              <a:rPr lang="en-US" sz="1400" dirty="0" err="1">
                <a:ea typeface="Calibri"/>
                <a:cs typeface="Times New Roman"/>
              </a:rPr>
              <a:t>AppHub</a:t>
            </a:r>
            <a:r>
              <a:rPr lang="en-US" sz="1400" dirty="0">
                <a:ea typeface="Calibri"/>
                <a:cs typeface="Times New Roman"/>
              </a:rPr>
              <a:t>. That ensured that even in the case of direct navigation, the navigation stack was ‘managed’ so that only a single instance of any page was ever allowed.</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In </a:t>
            </a:r>
            <a:r>
              <a:rPr lang="en-US" sz="1400" dirty="0">
                <a:ea typeface="Calibri"/>
                <a:cs typeface="Times New Roman"/>
              </a:rPr>
              <a:t>Windows Phone OS 7.1, a new API </a:t>
            </a:r>
            <a:r>
              <a:rPr lang="en-US" sz="1400" dirty="0" err="1">
                <a:ea typeface="Calibri"/>
                <a:cs typeface="Times New Roman"/>
              </a:rPr>
              <a:t>NavigationService.RemoveBackEntry</a:t>
            </a:r>
            <a:r>
              <a:rPr lang="en-US" sz="1400" dirty="0">
                <a:ea typeface="Calibri"/>
                <a:cs typeface="Times New Roman"/>
              </a:rPr>
              <a:t>() is available to programmatically pop entries off the navigation history stack.</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11</a:t>
            </a:fld>
            <a:endParaRPr lang="en-US"/>
          </a:p>
        </p:txBody>
      </p:sp>
    </p:spTree>
    <p:extLst>
      <p:ext uri="{BB962C8B-B14F-4D97-AF65-F5344CB8AC3E}">
        <p14:creationId xmlns:p14="http://schemas.microsoft.com/office/powerpoint/2010/main" val="1775096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err="1">
                <a:solidFill>
                  <a:srgbClr val="4F81BD"/>
                </a:solidFill>
                <a:latin typeface="Cambria"/>
                <a:ea typeface="Times New Roman"/>
                <a:cs typeface="Times New Roman"/>
              </a:rPr>
              <a:t>NavigationService.RemoveBackEntry</a:t>
            </a:r>
            <a:r>
              <a:rPr lang="en-US" sz="1800" b="1" dirty="0">
                <a:solidFill>
                  <a:srgbClr val="4F81BD"/>
                </a:solidFill>
                <a:latin typeface="Cambria"/>
                <a:ea typeface="Times New Roman"/>
                <a:cs typeface="Times New Roman"/>
              </a:rPr>
              <a:t>()</a:t>
            </a:r>
          </a:p>
          <a:p>
            <a:pPr>
              <a:lnSpc>
                <a:spcPct val="115000"/>
              </a:lnSpc>
              <a:spcAft>
                <a:spcPts val="1000"/>
              </a:spcAft>
            </a:pPr>
            <a:r>
              <a:rPr lang="en-US" sz="1400" dirty="0">
                <a:ea typeface="Calibri"/>
                <a:cs typeface="Times New Roman"/>
              </a:rPr>
              <a:t>This slide illustrates how you use it.</a:t>
            </a:r>
          </a:p>
          <a:p>
            <a:pPr>
              <a:lnSpc>
                <a:spcPct val="115000"/>
              </a:lnSpc>
              <a:spcAft>
                <a:spcPts val="1000"/>
              </a:spcAft>
            </a:pPr>
            <a:r>
              <a:rPr lang="en-US" sz="1400" dirty="0">
                <a:ea typeface="Calibri"/>
                <a:cs typeface="Times New Roman"/>
              </a:rPr>
              <a:t>When </a:t>
            </a:r>
            <a:r>
              <a:rPr lang="en-US" sz="1400" b="1" dirty="0" err="1">
                <a:ea typeface="Calibri"/>
                <a:cs typeface="Times New Roman"/>
              </a:rPr>
              <a:t>ThirdPage</a:t>
            </a:r>
            <a:r>
              <a:rPr lang="en-US" sz="1400" dirty="0">
                <a:ea typeface="Calibri"/>
                <a:cs typeface="Times New Roman"/>
              </a:rPr>
              <a:t> navigates directly back to </a:t>
            </a:r>
            <a:r>
              <a:rPr lang="en-US" sz="1400" b="1" dirty="0" err="1">
                <a:ea typeface="Calibri"/>
                <a:cs typeface="Times New Roman"/>
              </a:rPr>
              <a:t>MainPage</a:t>
            </a:r>
            <a:r>
              <a:rPr lang="en-US" sz="1400" dirty="0">
                <a:ea typeface="Calibri"/>
                <a:cs typeface="Times New Roman"/>
              </a:rPr>
              <a:t>, you need to put some kind of a marker or flag into the query string.</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Then </a:t>
            </a:r>
            <a:r>
              <a:rPr lang="en-US" sz="1400" dirty="0">
                <a:ea typeface="Calibri"/>
                <a:cs typeface="Times New Roman"/>
              </a:rPr>
              <a:t>in the </a:t>
            </a:r>
            <a:r>
              <a:rPr lang="en-US" sz="1400" b="1" dirty="0" err="1">
                <a:ea typeface="Calibri"/>
                <a:cs typeface="Times New Roman"/>
              </a:rPr>
              <a:t>OnNavigatedTo</a:t>
            </a:r>
            <a:r>
              <a:rPr lang="en-US" sz="1400" dirty="0">
                <a:ea typeface="Calibri"/>
                <a:cs typeface="Times New Roman"/>
              </a:rPr>
              <a:t> method of </a:t>
            </a:r>
            <a:r>
              <a:rPr lang="en-US" sz="1400" b="1" dirty="0" err="1">
                <a:ea typeface="Calibri"/>
                <a:cs typeface="Times New Roman"/>
              </a:rPr>
              <a:t>MainPage</a:t>
            </a:r>
            <a:r>
              <a:rPr lang="en-US" sz="1400" dirty="0">
                <a:ea typeface="Calibri"/>
                <a:cs typeface="Times New Roman"/>
              </a:rPr>
              <a:t>, you look to see if that marker is present in the query string, and if it is, then you know that the reason that </a:t>
            </a:r>
            <a:r>
              <a:rPr lang="en-US" sz="1400" dirty="0" err="1">
                <a:ea typeface="Calibri"/>
                <a:cs typeface="Times New Roman"/>
              </a:rPr>
              <a:t>MainPage</a:t>
            </a:r>
            <a:r>
              <a:rPr lang="en-US" sz="1400" dirty="0">
                <a:ea typeface="Calibri"/>
                <a:cs typeface="Times New Roman"/>
              </a:rPr>
              <a:t> is being activated is because of direct navigation from </a:t>
            </a:r>
            <a:r>
              <a:rPr lang="en-US" sz="1400" dirty="0" err="1">
                <a:ea typeface="Calibri"/>
                <a:cs typeface="Times New Roman"/>
              </a:rPr>
              <a:t>ThirdPage</a:t>
            </a:r>
            <a:r>
              <a:rPr lang="en-US" sz="1400" dirty="0">
                <a:ea typeface="Calibri"/>
                <a:cs typeface="Times New Roman"/>
              </a:rPr>
              <a:t>. Once you know that, you can call </a:t>
            </a:r>
            <a:r>
              <a:rPr lang="en-US" sz="1400" b="1" dirty="0" err="1">
                <a:ea typeface="Calibri"/>
                <a:cs typeface="Times New Roman"/>
              </a:rPr>
              <a:t>NavigationService.RemoveBackEntry</a:t>
            </a:r>
            <a:r>
              <a:rPr lang="en-US" sz="1400" dirty="0">
                <a:ea typeface="Calibri"/>
                <a:cs typeface="Times New Roman"/>
              </a:rPr>
              <a:t>() to ‘tidy up’ the navigation history stack as shown on the slide.</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12</a:t>
            </a:fld>
            <a:endParaRPr lang="en-US"/>
          </a:p>
        </p:txBody>
      </p:sp>
    </p:spTree>
    <p:extLst>
      <p:ext uri="{BB962C8B-B14F-4D97-AF65-F5344CB8AC3E}">
        <p14:creationId xmlns:p14="http://schemas.microsoft.com/office/powerpoint/2010/main" val="2540387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400" kern="1200" dirty="0" smtClean="0">
                <a:solidFill>
                  <a:schemeClr val="tx1"/>
                </a:solidFill>
                <a:effectLst/>
                <a:latin typeface="+mn-lt"/>
                <a:ea typeface="+mn-ea"/>
                <a:cs typeface="+mn-cs"/>
              </a:rPr>
              <a:t>For demonstration notes please look in the “Demonstration” folder and open the corresponding Word document.</a:t>
            </a:r>
          </a:p>
          <a:p>
            <a:pPr>
              <a:lnSpc>
                <a:spcPct val="115000"/>
              </a:lnSpc>
              <a:spcAft>
                <a:spcPts val="1000"/>
              </a:spcAft>
            </a:pPr>
            <a:r>
              <a:rPr lang="en-US" sz="1100" dirty="0">
                <a:ea typeface="Calibri"/>
                <a:cs typeface="Times New Roman"/>
              </a:rPr>
              <a:t/>
            </a:r>
            <a:br>
              <a:rPr lang="en-US" sz="1100" dirty="0">
                <a:ea typeface="Calibri"/>
                <a:cs typeface="Times New Roman"/>
              </a:rPr>
            </a:br>
            <a:r>
              <a:rPr lang="en-US" sz="1100" dirty="0">
                <a:ea typeface="Calibri"/>
                <a:cs typeface="Times New Roman"/>
              </a:rPr>
              <a:t> </a:t>
            </a:r>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EC87E0CF-87F6-4B58-B8B8-DCAB2DAAF3CA}" type="slidenum">
              <a:rPr lang="en-US" smtClean="0"/>
              <a:pPr/>
              <a:t>13</a:t>
            </a:fld>
            <a:endParaRPr lang="en-US" dirty="0"/>
          </a:p>
        </p:txBody>
      </p:sp>
    </p:spTree>
    <p:extLst>
      <p:ext uri="{BB962C8B-B14F-4D97-AF65-F5344CB8AC3E}">
        <p14:creationId xmlns:p14="http://schemas.microsoft.com/office/powerpoint/2010/main" val="4126757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2400"/>
              </a:spcBef>
            </a:pPr>
            <a:r>
              <a:rPr lang="en-US" sz="1800" b="1" kern="0" dirty="0" err="1">
                <a:solidFill>
                  <a:srgbClr val="365F91"/>
                </a:solidFill>
                <a:latin typeface="Cambria"/>
                <a:ea typeface="Times New Roman"/>
                <a:cs typeface="Times New Roman"/>
              </a:rPr>
              <a:t>ApplicationBar</a:t>
            </a:r>
            <a:endParaRPr lang="en-US" sz="1800" b="1" kern="0" dirty="0">
              <a:solidFill>
                <a:srgbClr val="365F91"/>
              </a:solidFill>
              <a:latin typeface="Cambria"/>
              <a:ea typeface="Times New Roman"/>
              <a:cs typeface="Times New Roman"/>
            </a:endParaRPr>
          </a:p>
          <a:p>
            <a:pPr>
              <a:lnSpc>
                <a:spcPct val="115000"/>
              </a:lnSpc>
              <a:spcAft>
                <a:spcPts val="1000"/>
              </a:spcAft>
            </a:pPr>
            <a:r>
              <a:rPr lang="en-US" sz="1400" dirty="0" smtClean="0">
                <a:ea typeface="Calibri"/>
                <a:cs typeface="Times New Roman"/>
              </a:rPr>
              <a:t>This module </a:t>
            </a:r>
            <a:r>
              <a:rPr lang="en-US" sz="1400" dirty="0">
                <a:ea typeface="Calibri"/>
                <a:cs typeface="Times New Roman"/>
              </a:rPr>
              <a:t>is </a:t>
            </a:r>
            <a:r>
              <a:rPr lang="en-US" sz="1400" dirty="0" smtClean="0">
                <a:ea typeface="Calibri"/>
                <a:cs typeface="Times New Roman"/>
              </a:rPr>
              <a:t>about the </a:t>
            </a:r>
            <a:r>
              <a:rPr lang="en-US" sz="1400" dirty="0">
                <a:ea typeface="Calibri"/>
                <a:cs typeface="Times New Roman"/>
              </a:rPr>
              <a:t>Application bar, the bar at the bottom of the page used to implement buttons and menu items.</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14</a:t>
            </a:fld>
            <a:endParaRPr lang="en-US"/>
          </a:p>
        </p:txBody>
      </p:sp>
    </p:spTree>
    <p:extLst>
      <p:ext uri="{BB962C8B-B14F-4D97-AF65-F5344CB8AC3E}">
        <p14:creationId xmlns:p14="http://schemas.microsoft.com/office/powerpoint/2010/main" val="399725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nSpc>
                <a:spcPct val="115000"/>
              </a:lnSpc>
              <a:spcBef>
                <a:spcPts val="1000"/>
              </a:spcBef>
            </a:pPr>
            <a:r>
              <a:rPr lang="en-US" sz="1800" b="1" dirty="0">
                <a:solidFill>
                  <a:srgbClr val="4F81BD"/>
                </a:solidFill>
                <a:latin typeface="Cambria"/>
                <a:ea typeface="Times New Roman"/>
                <a:cs typeface="Times New Roman"/>
              </a:rPr>
              <a:t>Application Chrome: System tray and Application Bar</a:t>
            </a:r>
          </a:p>
          <a:p>
            <a:pPr>
              <a:lnSpc>
                <a:spcPct val="115000"/>
              </a:lnSpc>
              <a:spcAft>
                <a:spcPts val="1000"/>
              </a:spcAft>
            </a:pPr>
            <a:r>
              <a:rPr lang="en-US" sz="1400" dirty="0">
                <a:ea typeface="Calibri"/>
                <a:cs typeface="Times New Roman"/>
              </a:rPr>
              <a:t>The screen display area is divided up as shown here:</a:t>
            </a:r>
          </a:p>
          <a:p>
            <a:pPr marL="342900" marR="0" lvl="0" indent="-342900">
              <a:lnSpc>
                <a:spcPct val="115000"/>
              </a:lnSpc>
              <a:spcBef>
                <a:spcPts val="0"/>
              </a:spcBef>
              <a:spcAft>
                <a:spcPts val="0"/>
              </a:spcAft>
              <a:buFont typeface="Symbol"/>
              <a:buChar char=""/>
            </a:pPr>
            <a:r>
              <a:rPr lang="en-US" sz="1400" dirty="0">
                <a:ea typeface="Calibri"/>
                <a:cs typeface="Times New Roman"/>
              </a:rPr>
              <a:t>The System Tray is the strip at the top where all the phone status icons show, such as signal strength, whether you are on 3G or GPRS, the clock, the roaming icon, </a:t>
            </a:r>
            <a:r>
              <a:rPr lang="en-US" sz="1400" dirty="0" err="1">
                <a:ea typeface="Calibri"/>
                <a:cs typeface="Times New Roman"/>
              </a:rPr>
              <a:t>wifi</a:t>
            </a:r>
            <a:r>
              <a:rPr lang="en-US" sz="1400" dirty="0">
                <a:ea typeface="Calibri"/>
                <a:cs typeface="Times New Roman"/>
              </a:rPr>
              <a:t> icon – things like that.</a:t>
            </a:r>
          </a:p>
          <a:p>
            <a:pPr marL="457200" marR="0">
              <a:lnSpc>
                <a:spcPct val="115000"/>
              </a:lnSpc>
              <a:spcBef>
                <a:spcPts val="0"/>
              </a:spcBef>
              <a:spcAft>
                <a:spcPts val="0"/>
              </a:spcAft>
            </a:pPr>
            <a:r>
              <a:rPr lang="en-US" sz="1400" dirty="0">
                <a:ea typeface="Calibri"/>
                <a:cs typeface="Times New Roman"/>
              </a:rPr>
              <a:t> </a:t>
            </a:r>
          </a:p>
          <a:p>
            <a:pPr marL="457200" marR="0">
              <a:lnSpc>
                <a:spcPct val="115000"/>
              </a:lnSpc>
              <a:spcBef>
                <a:spcPts val="0"/>
              </a:spcBef>
              <a:spcAft>
                <a:spcPts val="0"/>
              </a:spcAft>
            </a:pPr>
            <a:r>
              <a:rPr lang="en-US" sz="1400" dirty="0">
                <a:ea typeface="Calibri"/>
                <a:cs typeface="Times New Roman"/>
              </a:rPr>
              <a:t>If you want your app to be full-screen, you can choose to hide it just by setting the </a:t>
            </a:r>
            <a:r>
              <a:rPr lang="en-US" sz="1400" dirty="0" err="1">
                <a:ea typeface="Calibri"/>
                <a:cs typeface="Times New Roman"/>
              </a:rPr>
              <a:t>Microsoft.Phone.Shell.SystemTray.IsVisible</a:t>
            </a:r>
            <a:r>
              <a:rPr lang="en-US" sz="1400" dirty="0">
                <a:ea typeface="Calibri"/>
                <a:cs typeface="Times New Roman"/>
              </a:rPr>
              <a:t> property to false, which you can do in the &lt;Page&gt; tag in XAML, or in code. But think before you do that and make sure full-screen </a:t>
            </a:r>
            <a:r>
              <a:rPr lang="en-US" sz="1400" dirty="0" err="1">
                <a:ea typeface="Calibri"/>
                <a:cs typeface="Times New Roman"/>
              </a:rPr>
              <a:t>realy</a:t>
            </a:r>
            <a:r>
              <a:rPr lang="en-US" sz="1400" dirty="0">
                <a:ea typeface="Calibri"/>
                <a:cs typeface="Times New Roman"/>
              </a:rPr>
              <a:t> enhances your app – many users dislike not being able to see the status icons.</a:t>
            </a:r>
          </a:p>
          <a:p>
            <a:pPr marL="457200" marR="0">
              <a:lnSpc>
                <a:spcPct val="115000"/>
              </a:lnSpc>
              <a:spcBef>
                <a:spcPts val="0"/>
              </a:spcBef>
              <a:spcAft>
                <a:spcPts val="0"/>
              </a:spcAft>
            </a:pPr>
            <a:r>
              <a:rPr lang="en-US" sz="1400" dirty="0">
                <a:ea typeface="Calibri"/>
                <a:cs typeface="Times New Roman"/>
              </a:rPr>
              <a:t> </a:t>
            </a:r>
          </a:p>
          <a:p>
            <a:pPr marL="342900" marR="0" lvl="0" indent="-342900">
              <a:lnSpc>
                <a:spcPct val="115000"/>
              </a:lnSpc>
              <a:spcBef>
                <a:spcPts val="0"/>
              </a:spcBef>
              <a:spcAft>
                <a:spcPts val="0"/>
              </a:spcAft>
              <a:buFont typeface="Symbol"/>
              <a:buChar char=""/>
            </a:pPr>
            <a:r>
              <a:rPr lang="en-US" sz="1400" dirty="0">
                <a:ea typeface="Calibri"/>
                <a:cs typeface="Times New Roman"/>
              </a:rPr>
              <a:t>The Application bar is the strip along the bottom (or along the left margin when in landscape mode) where apps can put buttons for commonly used tasks. You can also add additional text menu items which are shown when the user swipes up the application bar.</a:t>
            </a:r>
            <a:br>
              <a:rPr lang="en-US" sz="1400" dirty="0">
                <a:ea typeface="Calibri"/>
                <a:cs typeface="Times New Roman"/>
              </a:rPr>
            </a:br>
            <a:endParaRPr lang="en-US" sz="1400" dirty="0">
              <a:ea typeface="Calibri"/>
              <a:cs typeface="Times New Roman"/>
            </a:endParaRPr>
          </a:p>
          <a:p>
            <a:pPr marL="342900" marR="0" lvl="0" indent="-342900">
              <a:lnSpc>
                <a:spcPct val="115000"/>
              </a:lnSpc>
              <a:spcBef>
                <a:spcPts val="0"/>
              </a:spcBef>
              <a:spcAft>
                <a:spcPts val="1000"/>
              </a:spcAft>
              <a:buFont typeface="Symbol"/>
              <a:buChar char=""/>
            </a:pPr>
            <a:r>
              <a:rPr lang="en-US" sz="1400" dirty="0">
                <a:ea typeface="Calibri"/>
                <a:cs typeface="Times New Roman"/>
              </a:rPr>
              <a:t>In-between is the area where you show the UI of your app.</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15</a:t>
            </a:fld>
            <a:endParaRPr lang="en-US"/>
          </a:p>
        </p:txBody>
      </p:sp>
    </p:spTree>
    <p:extLst>
      <p:ext uri="{BB962C8B-B14F-4D97-AF65-F5344CB8AC3E}">
        <p14:creationId xmlns:p14="http://schemas.microsoft.com/office/powerpoint/2010/main" val="386574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7500" lnSpcReduction="20000"/>
          </a:bodyPr>
          <a:lstStyle/>
          <a:p>
            <a:pPr>
              <a:lnSpc>
                <a:spcPct val="115000"/>
              </a:lnSpc>
              <a:spcBef>
                <a:spcPts val="1000"/>
              </a:spcBef>
            </a:pPr>
            <a:r>
              <a:rPr lang="en-US" sz="1800" b="1" dirty="0">
                <a:solidFill>
                  <a:srgbClr val="4F81BD"/>
                </a:solidFill>
                <a:latin typeface="Cambria"/>
                <a:ea typeface="Times New Roman"/>
                <a:cs typeface="Times New Roman"/>
              </a:rPr>
              <a:t>Application </a:t>
            </a:r>
            <a:r>
              <a:rPr lang="en-US" sz="1800" b="1" dirty="0" smtClean="0">
                <a:solidFill>
                  <a:srgbClr val="4F81BD"/>
                </a:solidFill>
                <a:latin typeface="Cambria"/>
                <a:ea typeface="Times New Roman"/>
                <a:cs typeface="Times New Roman"/>
              </a:rPr>
              <a:t>Bar</a:t>
            </a:r>
          </a:p>
          <a:p>
            <a:pPr>
              <a:lnSpc>
                <a:spcPct val="115000"/>
              </a:lnSpc>
              <a:spcBef>
                <a:spcPts val="1000"/>
              </a:spcBef>
            </a:pPr>
            <a:endParaRPr lang="en-US" sz="1800" b="1" dirty="0">
              <a:solidFill>
                <a:srgbClr val="4F81BD"/>
              </a:solidFill>
              <a:latin typeface="Cambria"/>
              <a:ea typeface="Times New Roman"/>
              <a:cs typeface="Times New Roman"/>
            </a:endParaRPr>
          </a:p>
          <a:p>
            <a:r>
              <a:rPr lang="es-ES_tradnl" sz="1400" dirty="0" smtClean="0"/>
              <a:t>El </a:t>
            </a:r>
            <a:r>
              <a:rPr lang="es-ES_tradnl" sz="1400" b="1" dirty="0" err="1" smtClean="0"/>
              <a:t>ApplicationBar</a:t>
            </a:r>
            <a:r>
              <a:rPr lang="es-ES_tradnl" sz="1400" dirty="0" smtClean="0"/>
              <a:t> nos permite crear de manera rápida y sencilla un menú de botones. Es una barra situada en la parte inferior de la pantalla.</a:t>
            </a:r>
          </a:p>
          <a:p>
            <a:r>
              <a:rPr lang="es-ES_tradnl" sz="1400" dirty="0" smtClean="0"/>
              <a:t>Está compuesto de dos partes diferenciadas:</a:t>
            </a:r>
          </a:p>
          <a:p>
            <a:r>
              <a:rPr lang="es-ES_tradnl" sz="1400" b="1" dirty="0" smtClean="0"/>
              <a:t>Listado de botones.</a:t>
            </a:r>
            <a:r>
              <a:rPr lang="es-ES_tradnl" sz="1400" dirty="0" smtClean="0"/>
              <a:t> Cada botón compuesto por un icono junto a un texto descriptivo. Es lo único visible por defecto en el </a:t>
            </a:r>
            <a:r>
              <a:rPr lang="es-ES_tradnl" sz="1400" dirty="0" err="1" smtClean="0"/>
              <a:t>ApplicationBar</a:t>
            </a:r>
            <a:r>
              <a:rPr lang="es-ES_tradnl" sz="1400" dirty="0" smtClean="0"/>
              <a:t>. Junto al listado de botones podemos ver también tres puntos suspensivos en la parte inferior derecha.</a:t>
            </a:r>
          </a:p>
          <a:p>
            <a:r>
              <a:rPr lang="es-ES_tradnl" sz="1400" b="1" dirty="0" err="1" smtClean="0"/>
              <a:t>Menu</a:t>
            </a:r>
            <a:r>
              <a:rPr lang="es-ES_tradnl" sz="1400" b="1" dirty="0" smtClean="0"/>
              <a:t> de opciones.</a:t>
            </a:r>
            <a:r>
              <a:rPr lang="es-ES_tradnl" sz="1400" dirty="0" smtClean="0"/>
              <a:t> Oculto por defecto. Lo podemos desplegar al pulsar sobre los tres puntos suspensivos.</a:t>
            </a:r>
          </a:p>
          <a:p>
            <a:endParaRPr lang="en-US" sz="1400" b="0" dirty="0" smtClean="0">
              <a:ea typeface="Calibri"/>
              <a:cs typeface="Times New Roman"/>
            </a:endParaRPr>
          </a:p>
          <a:p>
            <a:r>
              <a:rPr lang="es-ES_tradnl" sz="1400" b="1" dirty="0" smtClean="0"/>
              <a:t>Propiedades del </a:t>
            </a:r>
            <a:r>
              <a:rPr lang="es-ES_tradnl" sz="1400" b="1" dirty="0" err="1" smtClean="0"/>
              <a:t>ApplicationBar</a:t>
            </a:r>
            <a:endParaRPr lang="es-ES_tradnl" sz="1400" b="1" dirty="0" smtClean="0"/>
          </a:p>
          <a:p>
            <a:endParaRPr lang="es-ES_tradnl" sz="1400" b="1" dirty="0" smtClean="0"/>
          </a:p>
          <a:p>
            <a:r>
              <a:rPr lang="es-ES_tradnl" sz="1400" b="1" dirty="0" err="1" smtClean="0"/>
              <a:t>Mode</a:t>
            </a:r>
            <a:r>
              <a:rPr lang="es-ES_tradnl" sz="1400" dirty="0" smtClean="0"/>
              <a:t>. indica el tamaño del </a:t>
            </a:r>
            <a:r>
              <a:rPr lang="es-ES_tradnl" sz="1400" dirty="0" err="1" smtClean="0"/>
              <a:t>ApplicationBar</a:t>
            </a:r>
            <a:r>
              <a:rPr lang="es-ES_tradnl" sz="1400" dirty="0" smtClean="0"/>
              <a:t> la primera vez que aparece en la página. Puede ser: Mini o Default. El valor por defecto es Default.</a:t>
            </a:r>
          </a:p>
          <a:p>
            <a:r>
              <a:rPr lang="es-ES_tradnl" sz="1400" b="1" dirty="0" err="1" smtClean="0"/>
              <a:t>Opacity</a:t>
            </a:r>
            <a:r>
              <a:rPr lang="es-ES_tradnl" sz="1400" dirty="0" smtClean="0"/>
              <a:t>. Se espera un valor entre 0.0 y 1.0 aunque es recomendable utilizar 0.0, 0.5 o 1.0 ya que el valor de esta propiedad afecta al aspecto de la página. Si el valor de la opacidad es 1, el contenido de la página se redimensiona para no ocupar el tamaño del </a:t>
            </a:r>
            <a:r>
              <a:rPr lang="es-ES_tradnl" sz="1400" dirty="0" err="1" smtClean="0"/>
              <a:t>ApplicationBar</a:t>
            </a:r>
            <a:r>
              <a:rPr lang="es-ES_tradnl" sz="1400" dirty="0" smtClean="0"/>
              <a:t>. Si el valor de la opacidad es inferior a 1, la barra del </a:t>
            </a:r>
            <a:r>
              <a:rPr lang="es-ES_tradnl" sz="1400" dirty="0" err="1" smtClean="0"/>
              <a:t>ApplicationBar</a:t>
            </a:r>
            <a:r>
              <a:rPr lang="es-ES_tradnl" sz="1400" dirty="0" smtClean="0"/>
              <a:t> se superpone a los elementos de la página.</a:t>
            </a:r>
          </a:p>
          <a:p>
            <a:r>
              <a:rPr lang="es-ES_tradnl" sz="1400" b="1" dirty="0" err="1" smtClean="0"/>
              <a:t>BackgroundColor</a:t>
            </a:r>
            <a:r>
              <a:rPr lang="es-ES_tradnl" sz="1400" dirty="0" smtClean="0"/>
              <a:t>. Color de fondo del </a:t>
            </a:r>
            <a:r>
              <a:rPr lang="es-ES_tradnl" sz="1400" dirty="0" err="1" smtClean="0"/>
              <a:t>ApplicationBar</a:t>
            </a:r>
            <a:r>
              <a:rPr lang="es-ES_tradnl" sz="1400" dirty="0" smtClean="0"/>
              <a:t>.</a:t>
            </a:r>
          </a:p>
          <a:p>
            <a:r>
              <a:rPr lang="es-ES_tradnl" sz="1400" b="1" dirty="0" err="1" smtClean="0"/>
              <a:t>ForegroundColor</a:t>
            </a:r>
            <a:r>
              <a:rPr lang="es-ES_tradnl" sz="1400" dirty="0" smtClean="0"/>
              <a:t>. Define el color del texto de los botones y de los elementos definidos en el </a:t>
            </a:r>
            <a:r>
              <a:rPr lang="es-ES_tradnl" sz="1400" dirty="0" err="1" smtClean="0"/>
              <a:t>menu</a:t>
            </a:r>
            <a:r>
              <a:rPr lang="es-ES_tradnl" sz="1400" dirty="0" smtClean="0"/>
              <a:t>.</a:t>
            </a:r>
          </a:p>
          <a:p>
            <a:r>
              <a:rPr lang="es-ES_tradnl" sz="1400" b="1" dirty="0" err="1" smtClean="0"/>
              <a:t>IsVisible</a:t>
            </a:r>
            <a:r>
              <a:rPr lang="es-ES_tradnl" sz="1400" dirty="0" smtClean="0"/>
              <a:t>. Indica si el </a:t>
            </a:r>
            <a:r>
              <a:rPr lang="es-ES_tradnl" sz="1400" dirty="0" err="1" smtClean="0"/>
              <a:t>ApplicationBar</a:t>
            </a:r>
            <a:r>
              <a:rPr lang="es-ES_tradnl" sz="1400" dirty="0" smtClean="0"/>
              <a:t> está visible o no.</a:t>
            </a:r>
          </a:p>
          <a:p>
            <a:endParaRPr lang="es-ES_tradnl" sz="1400" dirty="0" smtClean="0"/>
          </a:p>
          <a:p>
            <a:r>
              <a:rPr lang="es-ES_tradnl" sz="1400" b="1" dirty="0" smtClean="0"/>
              <a:t>A tener en cuenta</a:t>
            </a:r>
          </a:p>
          <a:p>
            <a:endParaRPr lang="es-ES_tradnl" sz="1400" b="1" dirty="0" smtClean="0"/>
          </a:p>
          <a:p>
            <a:r>
              <a:rPr lang="es-ES_tradnl" sz="1400" dirty="0" smtClean="0"/>
              <a:t>Los iconos utilizados en los botones del </a:t>
            </a:r>
            <a:r>
              <a:rPr lang="es-ES_tradnl" sz="1400" dirty="0" err="1" smtClean="0"/>
              <a:t>ApplicationBar</a:t>
            </a:r>
            <a:r>
              <a:rPr lang="es-ES_tradnl" sz="1400" dirty="0" smtClean="0"/>
              <a:t> deben de ser de un tamaño de </a:t>
            </a:r>
            <a:r>
              <a:rPr lang="es-ES_tradnl" sz="1400" b="1" dirty="0" smtClean="0"/>
              <a:t>48x48px</a:t>
            </a:r>
            <a:r>
              <a:rPr lang="es-ES_tradnl" sz="1400" dirty="0" smtClean="0"/>
              <a:t>.</a:t>
            </a:r>
          </a:p>
          <a:p>
            <a:r>
              <a:rPr lang="es-ES_tradnl" sz="1400" dirty="0" smtClean="0"/>
              <a:t>Los iconos utilizados en los botones del </a:t>
            </a:r>
            <a:r>
              <a:rPr lang="es-ES_tradnl" sz="1400" dirty="0" err="1" smtClean="0"/>
              <a:t>ApplicationBar</a:t>
            </a:r>
            <a:r>
              <a:rPr lang="es-ES_tradnl" sz="1400" dirty="0" smtClean="0"/>
              <a:t> deben añadirse como recurso de tipo </a:t>
            </a:r>
            <a:r>
              <a:rPr lang="es-ES_tradnl" sz="1400" b="1" dirty="0" smtClean="0"/>
              <a:t>Content</a:t>
            </a:r>
            <a:r>
              <a:rPr lang="es-ES_tradnl" sz="1400" dirty="0" smtClean="0"/>
              <a:t>.</a:t>
            </a:r>
          </a:p>
          <a:p>
            <a:r>
              <a:rPr lang="es-ES_tradnl" sz="1400" dirty="0" smtClean="0"/>
              <a:t>Los iconos utilizados en los botones del </a:t>
            </a:r>
            <a:r>
              <a:rPr lang="es-ES_tradnl" sz="1400" dirty="0" err="1" smtClean="0"/>
              <a:t>ApplicationBar</a:t>
            </a:r>
            <a:r>
              <a:rPr lang="es-ES_tradnl" sz="1400" dirty="0" smtClean="0"/>
              <a:t> deben ser blancos con el fondo transparente. Si se cambia es tema del sistema, automáticamente se modificará el color a negro.</a:t>
            </a:r>
          </a:p>
          <a:p>
            <a:r>
              <a:rPr lang="es-ES_tradnl" sz="1400" dirty="0" smtClean="0"/>
              <a:t>El círculo que rodea a cada icono se coloca de manera automática por el sistema.</a:t>
            </a:r>
          </a:p>
          <a:p>
            <a:r>
              <a:rPr lang="es-ES_tradnl" sz="1400" dirty="0" smtClean="0"/>
              <a:t>Los textos de cada botón independientemente de como lo escribamos se convierte a minúscula. Cuida el texto evitando usar textos de una longitud elevada.</a:t>
            </a:r>
          </a:p>
          <a:p>
            <a:r>
              <a:rPr lang="es-ES_tradnl" sz="1400" dirty="0" smtClean="0"/>
              <a:t>Tienes disponible ya directamente una interesante colección de iconos en </a:t>
            </a:r>
            <a:r>
              <a:rPr lang="es-ES_tradnl" sz="1400" b="1" dirty="0" err="1" smtClean="0"/>
              <a:t>Program</a:t>
            </a:r>
            <a:r>
              <a:rPr lang="es-ES_tradnl" sz="1400" b="1" dirty="0" smtClean="0"/>
              <a:t> Files \ Microsoft SDK\Windows </a:t>
            </a:r>
            <a:r>
              <a:rPr lang="es-ES_tradnl" sz="1400" b="1" dirty="0" err="1" smtClean="0"/>
              <a:t>Phone</a:t>
            </a:r>
            <a:r>
              <a:rPr lang="es-ES_tradnl" sz="1400" b="1" dirty="0" smtClean="0"/>
              <a:t>\</a:t>
            </a:r>
            <a:r>
              <a:rPr lang="es-ES_tradnl" sz="1400" b="1" dirty="0" err="1" smtClean="0"/>
              <a:t>Icons</a:t>
            </a:r>
            <a:r>
              <a:rPr lang="es-ES_tradnl" sz="1400" dirty="0" smtClean="0"/>
              <a:t>.</a:t>
            </a:r>
          </a:p>
          <a:p>
            <a:r>
              <a:rPr lang="es-ES_tradnl" sz="1400" dirty="0" smtClean="0"/>
              <a:t>Estamos </a:t>
            </a:r>
            <a:r>
              <a:rPr lang="es-ES_tradnl" sz="1400" b="1" dirty="0" smtClean="0"/>
              <a:t>limitados a un </a:t>
            </a:r>
            <a:r>
              <a:rPr lang="es-ES_tradnl" sz="1400" b="1" dirty="0" err="1" smtClean="0"/>
              <a:t>maximo</a:t>
            </a:r>
            <a:r>
              <a:rPr lang="es-ES_tradnl" sz="1400" b="1" dirty="0" smtClean="0"/>
              <a:t> de 4 </a:t>
            </a:r>
            <a:r>
              <a:rPr lang="es-ES_tradnl" sz="1400" b="1" dirty="0" err="1" smtClean="0"/>
              <a:t>ApplicationBarIconButtons</a:t>
            </a:r>
            <a:r>
              <a:rPr lang="es-ES_tradnl" sz="1400" dirty="0" smtClean="0"/>
              <a:t>.</a:t>
            </a:r>
          </a:p>
          <a:p>
            <a:r>
              <a:rPr lang="es-ES_tradnl" sz="1400" b="1" dirty="0" smtClean="0"/>
              <a:t>No</a:t>
            </a:r>
            <a:r>
              <a:rPr lang="es-ES_tradnl" sz="1400" dirty="0" smtClean="0"/>
              <a:t> tenemos </a:t>
            </a:r>
            <a:r>
              <a:rPr lang="es-ES_tradnl" sz="1400" b="1" dirty="0" smtClean="0"/>
              <a:t>límite</a:t>
            </a:r>
            <a:r>
              <a:rPr lang="es-ES_tradnl" sz="1400" dirty="0" smtClean="0"/>
              <a:t> de </a:t>
            </a:r>
            <a:r>
              <a:rPr lang="es-ES_tradnl" sz="1400" b="1" dirty="0" err="1" smtClean="0"/>
              <a:t>ApplicationBarMenuItems</a:t>
            </a:r>
            <a:r>
              <a:rPr lang="es-ES_tradnl" sz="1400" dirty="0" smtClean="0"/>
              <a:t>. Sin embargo, recuerda que solo se verán directamente los cinco primeros elementos por que piensa correctamente el orden.</a:t>
            </a:r>
          </a:p>
          <a:p>
            <a:r>
              <a:rPr lang="es-ES_tradnl" sz="1400" dirty="0" smtClean="0"/>
              <a:t>Por defecto, en la mayoría de ocasiones se recomienda el uso del </a:t>
            </a:r>
            <a:r>
              <a:rPr lang="es-ES_tradnl" sz="1400" dirty="0" err="1" smtClean="0"/>
              <a:t>ApplicationBar</a:t>
            </a:r>
            <a:r>
              <a:rPr lang="es-ES_tradnl" sz="1400" dirty="0" smtClean="0"/>
              <a:t> en lugar de crear nuestros propios menús. Los usuarios están acostumbrados a usarlo además logramos una experiencia de usuario consistente y más cercana a lo reproducido en el sistema y el resto de aplicaciones.</a:t>
            </a:r>
          </a:p>
          <a:p>
            <a:r>
              <a:rPr lang="es-ES_tradnl" sz="1400" dirty="0" smtClean="0"/>
              <a:t>El </a:t>
            </a:r>
            <a:r>
              <a:rPr lang="es-ES_tradnl" sz="1400" dirty="0" err="1" smtClean="0"/>
              <a:t>ApplicationBar</a:t>
            </a:r>
            <a:r>
              <a:rPr lang="es-ES_tradnl" sz="1400" dirty="0" smtClean="0"/>
              <a:t> </a:t>
            </a:r>
            <a:r>
              <a:rPr lang="es-ES_tradnl" sz="1400" b="1" dirty="0" smtClean="0"/>
              <a:t>no soporta el uso de comandos</a:t>
            </a:r>
            <a:r>
              <a:rPr lang="es-ES_tradnl" sz="1400" dirty="0" smtClean="0"/>
              <a:t> solo eventos.</a:t>
            </a:r>
          </a:p>
          <a:p>
            <a:pPr>
              <a:lnSpc>
                <a:spcPct val="115000"/>
              </a:lnSpc>
              <a:spcAft>
                <a:spcPts val="1000"/>
              </a:spcAft>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E562EAA-E909-4318-AAAE-D75056CF6C04}" type="slidenum">
              <a:rPr lang="en-US" smtClean="0"/>
              <a:pPr/>
              <a:t>16</a:t>
            </a:fld>
            <a:endParaRPr lang="en-US"/>
          </a:p>
        </p:txBody>
      </p:sp>
    </p:spTree>
    <p:extLst>
      <p:ext uri="{BB962C8B-B14F-4D97-AF65-F5344CB8AC3E}">
        <p14:creationId xmlns:p14="http://schemas.microsoft.com/office/powerpoint/2010/main" val="3354368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Application Bar in XAML</a:t>
            </a:r>
          </a:p>
          <a:p>
            <a:pPr>
              <a:lnSpc>
                <a:spcPct val="115000"/>
              </a:lnSpc>
              <a:spcAft>
                <a:spcPts val="1000"/>
              </a:spcAft>
            </a:pPr>
            <a:r>
              <a:rPr lang="en-US" sz="1400" dirty="0">
                <a:ea typeface="Calibri"/>
                <a:cs typeface="Times New Roman"/>
              </a:rPr>
              <a:t>The slide shows the XAML for an application bar. This sample shows an application bar with two buttons and two menu items.</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err="1" smtClean="0">
                <a:ea typeface="Calibri"/>
                <a:cs typeface="Times New Roman"/>
              </a:rPr>
              <a:t>ApplicationBarIconButton</a:t>
            </a:r>
            <a:r>
              <a:rPr lang="en-US" sz="1400" dirty="0" smtClean="0">
                <a:ea typeface="Calibri"/>
                <a:cs typeface="Times New Roman"/>
              </a:rPr>
              <a:t> </a:t>
            </a:r>
            <a:r>
              <a:rPr lang="en-US" sz="1400" dirty="0">
                <a:ea typeface="Calibri"/>
                <a:cs typeface="Times New Roman"/>
              </a:rPr>
              <a:t>objects have an </a:t>
            </a:r>
            <a:r>
              <a:rPr lang="en-US" sz="1400" dirty="0" err="1">
                <a:ea typeface="Calibri"/>
                <a:cs typeface="Times New Roman"/>
              </a:rPr>
              <a:t>IconUri</a:t>
            </a:r>
            <a:r>
              <a:rPr lang="en-US" sz="1400" dirty="0">
                <a:ea typeface="Calibri"/>
                <a:cs typeface="Times New Roman"/>
              </a:rPr>
              <a:t> property which is the URI to the icon for the button, and you will want to specify a Click event handler so you can respond when the user clicks the button. You must also supply a Text property which should be one short word – this is shown underneath the button when the user swipes up the Application bar so is used to confirm the button usage to the user in case the button usage is not intuitive from the icon (which hopefully should never happen – icons should always be intuitive!) .</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17</a:t>
            </a:fld>
            <a:endParaRPr lang="en-US"/>
          </a:p>
        </p:txBody>
      </p:sp>
    </p:spTree>
    <p:extLst>
      <p:ext uri="{BB962C8B-B14F-4D97-AF65-F5344CB8AC3E}">
        <p14:creationId xmlns:p14="http://schemas.microsoft.com/office/powerpoint/2010/main" val="380587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App bar &amp; Landscape</a:t>
            </a:r>
          </a:p>
          <a:p>
            <a:pPr>
              <a:lnSpc>
                <a:spcPct val="115000"/>
              </a:lnSpc>
              <a:spcAft>
                <a:spcPts val="1000"/>
              </a:spcAft>
            </a:pPr>
            <a:r>
              <a:rPr lang="en-US" sz="1400" dirty="0">
                <a:ea typeface="Calibri"/>
                <a:cs typeface="Times New Roman"/>
              </a:rPr>
              <a:t>In landscape mode, the application bar is positioned on the left side of the screen, making good use of the screen display area. It wouldn’t make sense to keep it along the bottom of the screen when the vertical display dimension is so reduced.</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[Click]</a:t>
            </a:r>
          </a:p>
          <a:p>
            <a:pPr>
              <a:lnSpc>
                <a:spcPct val="115000"/>
              </a:lnSpc>
              <a:spcAft>
                <a:spcPts val="1000"/>
              </a:spcAft>
            </a:pPr>
            <a:r>
              <a:rPr lang="en-US" sz="1400" dirty="0" smtClean="0">
                <a:ea typeface="Calibri"/>
                <a:cs typeface="Times New Roman"/>
              </a:rPr>
              <a:t>The slide now shows </a:t>
            </a:r>
            <a:r>
              <a:rPr lang="en-US" sz="1400" dirty="0">
                <a:ea typeface="Calibri"/>
                <a:cs typeface="Times New Roman"/>
              </a:rPr>
              <a:t>the layout of the application bar when the user has swiped the application bar to reveal the menu items.</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When </a:t>
            </a:r>
            <a:r>
              <a:rPr lang="en-US" sz="1400" dirty="0">
                <a:ea typeface="Calibri"/>
                <a:cs typeface="Times New Roman"/>
              </a:rPr>
              <a:t>the page orientates from portrait to landscape, the application bar has a pleasing animation with the button icons slowly rotating to their new orientation.</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18</a:t>
            </a:fld>
            <a:endParaRPr lang="en-US"/>
          </a:p>
        </p:txBody>
      </p:sp>
    </p:spTree>
    <p:extLst>
      <p:ext uri="{BB962C8B-B14F-4D97-AF65-F5344CB8AC3E}">
        <p14:creationId xmlns:p14="http://schemas.microsoft.com/office/powerpoint/2010/main" val="897142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Application Bar Opacity</a:t>
            </a:r>
          </a:p>
          <a:p>
            <a:pPr>
              <a:lnSpc>
                <a:spcPct val="115000"/>
              </a:lnSpc>
              <a:spcAft>
                <a:spcPts val="1000"/>
              </a:spcAft>
            </a:pPr>
            <a:r>
              <a:rPr lang="en-US" sz="1400" dirty="0">
                <a:ea typeface="Calibri"/>
                <a:cs typeface="Times New Roman"/>
              </a:rPr>
              <a:t>By default, the background of the application bar is the solid theme color – black or white. However, you can set </a:t>
            </a:r>
            <a:r>
              <a:rPr lang="en-US" sz="1400" dirty="0" smtClean="0">
                <a:ea typeface="Calibri"/>
                <a:cs typeface="Times New Roman"/>
              </a:rPr>
              <a:t>it to any color you like if you are creating a heavily branded app for some customer.</a:t>
            </a:r>
            <a:r>
              <a:rPr lang="en-US" sz="1400" baseline="0" dirty="0" smtClean="0">
                <a:ea typeface="Calibri"/>
                <a:cs typeface="Times New Roman"/>
              </a:rPr>
              <a:t> You can also set </a:t>
            </a:r>
            <a:r>
              <a:rPr lang="en-US" sz="1400" dirty="0" smtClean="0">
                <a:ea typeface="Calibri"/>
                <a:cs typeface="Times New Roman"/>
              </a:rPr>
              <a:t>the </a:t>
            </a:r>
            <a:r>
              <a:rPr lang="en-US" sz="1400" dirty="0">
                <a:ea typeface="Calibri"/>
                <a:cs typeface="Times New Roman"/>
              </a:rPr>
              <a:t>Opacity property of the application bar to less than 100% right down to 0% (or 1 to 0).</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When </a:t>
            </a:r>
            <a:r>
              <a:rPr lang="en-US" sz="1400" dirty="0">
                <a:ea typeface="Calibri"/>
                <a:cs typeface="Times New Roman"/>
              </a:rPr>
              <a:t>the Opacity is less than 100%, your app can then have the entire screen area right down to the bottom to layout elements, and the UI of the app will ‘shine through’ the application bar.</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19</a:t>
            </a:fld>
            <a:endParaRPr lang="en-US"/>
          </a:p>
        </p:txBody>
      </p:sp>
    </p:spTree>
    <p:extLst>
      <p:ext uri="{BB962C8B-B14F-4D97-AF65-F5344CB8AC3E}">
        <p14:creationId xmlns:p14="http://schemas.microsoft.com/office/powerpoint/2010/main" val="2479965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err="1">
                <a:solidFill>
                  <a:srgbClr val="4F81BD"/>
                </a:solidFill>
                <a:latin typeface="Cambria"/>
                <a:ea typeface="Times New Roman"/>
                <a:cs typeface="Times New Roman"/>
              </a:rPr>
              <a:t>ApplicationBar</a:t>
            </a:r>
            <a:r>
              <a:rPr lang="en-US" sz="1800" b="1" dirty="0">
                <a:solidFill>
                  <a:srgbClr val="4F81BD"/>
                </a:solidFill>
                <a:latin typeface="Cambria"/>
                <a:ea typeface="Times New Roman"/>
                <a:cs typeface="Times New Roman"/>
              </a:rPr>
              <a:t> Design in Expression Blend</a:t>
            </a:r>
          </a:p>
          <a:p>
            <a:pPr>
              <a:lnSpc>
                <a:spcPct val="115000"/>
              </a:lnSpc>
              <a:spcAft>
                <a:spcPts val="1000"/>
              </a:spcAft>
            </a:pPr>
            <a:r>
              <a:rPr lang="en-US" sz="1400" dirty="0" smtClean="0">
                <a:ea typeface="Calibri"/>
                <a:cs typeface="Times New Roman"/>
              </a:rPr>
              <a:t>With the Windows Phone 7.1 SDK, design </a:t>
            </a:r>
            <a:r>
              <a:rPr lang="en-US" sz="1400" dirty="0">
                <a:ea typeface="Calibri"/>
                <a:cs typeface="Times New Roman"/>
              </a:rPr>
              <a:t>of an application bar </a:t>
            </a:r>
            <a:r>
              <a:rPr lang="en-US" sz="1400" dirty="0" smtClean="0">
                <a:ea typeface="Calibri"/>
                <a:cs typeface="Times New Roman"/>
              </a:rPr>
              <a:t>could be </a:t>
            </a:r>
            <a:r>
              <a:rPr lang="en-US" sz="1400" dirty="0">
                <a:ea typeface="Calibri"/>
                <a:cs typeface="Times New Roman"/>
              </a:rPr>
              <a:t>done in Visual Studio, but </a:t>
            </a:r>
            <a:r>
              <a:rPr lang="en-US" sz="1400" dirty="0" smtClean="0">
                <a:ea typeface="Calibri"/>
                <a:cs typeface="Times New Roman"/>
              </a:rPr>
              <a:t>it</a:t>
            </a:r>
            <a:r>
              <a:rPr lang="en-US" sz="1400" baseline="0" dirty="0" smtClean="0">
                <a:ea typeface="Calibri"/>
                <a:cs typeface="Times New Roman"/>
              </a:rPr>
              <a:t> was</a:t>
            </a:r>
            <a:r>
              <a:rPr lang="en-US" sz="1400" dirty="0" smtClean="0">
                <a:ea typeface="Calibri"/>
                <a:cs typeface="Times New Roman"/>
              </a:rPr>
              <a:t> </a:t>
            </a:r>
            <a:r>
              <a:rPr lang="en-US" sz="1400" dirty="0">
                <a:ea typeface="Calibri"/>
                <a:cs typeface="Times New Roman"/>
              </a:rPr>
              <a:t>really the case of hand-coding the XAML.</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That was one </a:t>
            </a:r>
            <a:r>
              <a:rPr lang="en-US" sz="1400" dirty="0">
                <a:ea typeface="Calibri"/>
                <a:cs typeface="Times New Roman"/>
              </a:rPr>
              <a:t>of those times when Expression Blend, the graphic designers tool, </a:t>
            </a:r>
            <a:r>
              <a:rPr lang="en-US" sz="1400" dirty="0" smtClean="0">
                <a:ea typeface="Calibri"/>
                <a:cs typeface="Times New Roman"/>
              </a:rPr>
              <a:t>was </a:t>
            </a:r>
            <a:r>
              <a:rPr lang="en-US" sz="1400" dirty="0">
                <a:ea typeface="Calibri"/>
                <a:cs typeface="Times New Roman"/>
              </a:rPr>
              <a:t>a much better tool for this task than Visual Studio. It offers a UI for easily selecting from the available standard icons and for incorporating your own icons</a:t>
            </a:r>
            <a:r>
              <a:rPr lang="en-US" sz="1400" dirty="0" smtClean="0">
                <a:ea typeface="Calibri"/>
                <a:cs typeface="Times New Roman"/>
              </a:rPr>
              <a: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In the Windows Phone 8 SDK, all that</a:t>
            </a:r>
            <a:r>
              <a:rPr lang="en-US" sz="1400" baseline="0" dirty="0" smtClean="0">
                <a:ea typeface="Calibri"/>
                <a:cs typeface="Times New Roman"/>
              </a:rPr>
              <a:t> Application Bar editing goodness is available from Visual Studio as well!</a:t>
            </a:r>
            <a:endParaRPr lang="en-US" sz="1400" dirty="0">
              <a:ea typeface="Calibri"/>
              <a:cs typeface="Times New Roman"/>
            </a:endParaRP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20</a:t>
            </a:fld>
            <a:endParaRPr lang="en-US"/>
          </a:p>
        </p:txBody>
      </p:sp>
    </p:spTree>
    <p:extLst>
      <p:ext uri="{BB962C8B-B14F-4D97-AF65-F5344CB8AC3E}">
        <p14:creationId xmlns:p14="http://schemas.microsoft.com/office/powerpoint/2010/main" val="317946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24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a:t>
            </a:fld>
            <a:endParaRPr lang="en-US"/>
          </a:p>
        </p:txBody>
      </p:sp>
    </p:spTree>
    <p:extLst>
      <p:ext uri="{BB962C8B-B14F-4D97-AF65-F5344CB8AC3E}">
        <p14:creationId xmlns:p14="http://schemas.microsoft.com/office/powerpoint/2010/main" val="369563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400" kern="1200" dirty="0" smtClean="0">
                <a:solidFill>
                  <a:schemeClr val="tx1"/>
                </a:solidFill>
                <a:effectLst/>
                <a:latin typeface="+mn-lt"/>
                <a:ea typeface="+mn-ea"/>
                <a:cs typeface="+mn-cs"/>
              </a:rPr>
              <a:t>For demonstration notes please look in the “Demonstration” folder and open the corresponding Word document.</a:t>
            </a:r>
          </a:p>
          <a:p>
            <a:pPr>
              <a:lnSpc>
                <a:spcPct val="115000"/>
              </a:lnSpc>
              <a:spcAft>
                <a:spcPts val="1000"/>
              </a:spcAft>
            </a:pPr>
            <a:r>
              <a:rPr lang="en-US" sz="1100" dirty="0">
                <a:ea typeface="Calibri"/>
                <a:cs typeface="Times New Roman"/>
              </a:rPr>
              <a:t/>
            </a:r>
            <a:br>
              <a:rPr lang="en-US" sz="1100" dirty="0">
                <a:ea typeface="Calibri"/>
                <a:cs typeface="Times New Roman"/>
              </a:rPr>
            </a:br>
            <a:r>
              <a:rPr lang="en-US" sz="1100" dirty="0">
                <a:ea typeface="Calibri"/>
                <a:cs typeface="Times New Roman"/>
              </a:rPr>
              <a:t> </a:t>
            </a:r>
          </a:p>
        </p:txBody>
      </p:sp>
    </p:spTree>
    <p:extLst>
      <p:ext uri="{BB962C8B-B14F-4D97-AF65-F5344CB8AC3E}">
        <p14:creationId xmlns:p14="http://schemas.microsoft.com/office/powerpoint/2010/main" val="1646221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2400"/>
              </a:spcBef>
            </a:pPr>
            <a:r>
              <a:rPr lang="en-US" sz="1400" dirty="0">
                <a:ea typeface="Calibri"/>
                <a:cs typeface="Times New Roman"/>
              </a:rPr>
              <a:t/>
            </a:r>
            <a:br>
              <a:rPr lang="en-US" sz="1400" dirty="0">
                <a:ea typeface="Calibri"/>
                <a:cs typeface="Times New Roman"/>
              </a:rPr>
            </a:b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22</a:t>
            </a:fld>
            <a:endParaRPr lang="en-US"/>
          </a:p>
        </p:txBody>
      </p:sp>
    </p:spTree>
    <p:extLst>
      <p:ext uri="{BB962C8B-B14F-4D97-AF65-F5344CB8AC3E}">
        <p14:creationId xmlns:p14="http://schemas.microsoft.com/office/powerpoint/2010/main" val="2778924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r>
              <a:rPr lang="en-GB" sz="1600" b="1" dirty="0">
                <a:solidFill>
                  <a:srgbClr val="4F81BD"/>
                </a:solidFill>
                <a:latin typeface="Cambria"/>
                <a:ea typeface="Times New Roman"/>
                <a:cs typeface="Times New Roman"/>
              </a:rPr>
              <a:t>Phone UI Design – Orientation</a:t>
            </a:r>
            <a:endParaRPr lang="en-US" sz="1600" b="1" dirty="0">
              <a:solidFill>
                <a:srgbClr val="4F81BD"/>
              </a:solidFill>
              <a:latin typeface="Cambria"/>
              <a:ea typeface="Times New Roman"/>
              <a:cs typeface="Times New Roman"/>
            </a:endParaRPr>
          </a:p>
          <a:p>
            <a:pPr>
              <a:lnSpc>
                <a:spcPct val="115000"/>
              </a:lnSpc>
              <a:spcAft>
                <a:spcPts val="1000"/>
              </a:spcAft>
            </a:pPr>
            <a:r>
              <a:rPr lang="en-GB" dirty="0">
                <a:ea typeface="Calibri"/>
                <a:cs typeface="Times New Roman"/>
              </a:rPr>
              <a:t>This application does not support landscape orientation. You could choose to do so, but you don’t have to unless you want to.</a:t>
            </a:r>
            <a:endParaRPr lang="en-US" dirty="0">
              <a:ea typeface="Calibri"/>
              <a:cs typeface="Times New Roman"/>
            </a:endParaRPr>
          </a:p>
          <a:p>
            <a:pPr>
              <a:lnSpc>
                <a:spcPct val="115000"/>
              </a:lnSpc>
              <a:spcAft>
                <a:spcPts val="1000"/>
              </a:spcAft>
            </a:pPr>
            <a:endParaRPr lang="en-GB" dirty="0" smtClean="0">
              <a:ea typeface="Calibri"/>
              <a:cs typeface="Times New Roman"/>
            </a:endParaRPr>
          </a:p>
          <a:p>
            <a:pPr>
              <a:lnSpc>
                <a:spcPct val="115000"/>
              </a:lnSpc>
              <a:spcAft>
                <a:spcPts val="1000"/>
              </a:spcAft>
            </a:pPr>
            <a:r>
              <a:rPr lang="en-GB" dirty="0" smtClean="0">
                <a:ea typeface="Calibri"/>
                <a:cs typeface="Times New Roman"/>
              </a:rPr>
              <a:t>If </a:t>
            </a:r>
            <a:r>
              <a:rPr lang="en-GB" dirty="0">
                <a:ea typeface="Calibri"/>
                <a:cs typeface="Times New Roman"/>
              </a:rPr>
              <a:t>you do support landscape, you should consider a different layout to use when in </a:t>
            </a:r>
            <a:r>
              <a:rPr lang="en-GB" dirty="0" smtClean="0">
                <a:ea typeface="Calibri"/>
                <a:cs typeface="Times New Roman"/>
              </a:rPr>
              <a:t>landscape</a:t>
            </a:r>
            <a:r>
              <a:rPr lang="en-GB" baseline="0" dirty="0" smtClean="0">
                <a:ea typeface="Calibri"/>
                <a:cs typeface="Times New Roman"/>
              </a:rPr>
              <a:t> to improve the user experience.</a:t>
            </a:r>
            <a:endParaRPr lang="en-US" dirty="0">
              <a:ea typeface="Calibri"/>
              <a:cs typeface="Times New Roman"/>
            </a:endParaRPr>
          </a:p>
          <a:p>
            <a:pPr>
              <a:lnSpc>
                <a:spcPct val="115000"/>
              </a:lnSpc>
            </a:pPr>
            <a:r>
              <a:rPr lang="en-GB" sz="1400" dirty="0">
                <a:latin typeface="Arial"/>
                <a:ea typeface="Calibri"/>
                <a:cs typeface="Times New Roman"/>
              </a:rPr>
              <a:t> </a:t>
            </a:r>
            <a:endParaRPr lang="en-US" dirty="0">
              <a:ea typeface="Calibri"/>
              <a:cs typeface="Times New Roman"/>
            </a:endParaRPr>
          </a:p>
          <a:p>
            <a:pPr>
              <a:lnSpc>
                <a:spcPct val="150000"/>
              </a:lnSpc>
              <a:spcAft>
                <a:spcPts val="1000"/>
              </a:spcAft>
            </a:pPr>
            <a:endParaRPr lang="en-US"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290855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Visual Studio 2012 has a new feature to help visualize the appearance of your app at different orientations – the Device tab.</a:t>
            </a:r>
          </a:p>
          <a:p>
            <a:r>
              <a:rPr lang="en-GB" dirty="0" smtClean="0"/>
              <a:t>On here, you can change the orientation of the design surface, and you can also change the theme and the accent </a:t>
            </a:r>
            <a:r>
              <a:rPr lang="en-GB" dirty="0" err="1" smtClean="0"/>
              <a:t>color</a:t>
            </a:r>
            <a:r>
              <a:rPr lang="en-GB" dirty="0" smtClean="0"/>
              <a:t>.</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24</a:t>
            </a:fld>
            <a:endParaRPr lang="en-US"/>
          </a:p>
        </p:txBody>
      </p:sp>
    </p:spTree>
    <p:extLst>
      <p:ext uri="{BB962C8B-B14F-4D97-AF65-F5344CB8AC3E}">
        <p14:creationId xmlns:p14="http://schemas.microsoft.com/office/powerpoint/2010/main" val="230036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nSpc>
                <a:spcPct val="115000"/>
              </a:lnSpc>
              <a:spcBef>
                <a:spcPts val="1000"/>
              </a:spcBef>
            </a:pPr>
            <a:r>
              <a:rPr lang="en-GB" sz="1600" b="1" dirty="0">
                <a:solidFill>
                  <a:srgbClr val="4F81BD"/>
                </a:solidFill>
                <a:latin typeface="Cambria"/>
                <a:ea typeface="Times New Roman"/>
                <a:cs typeface="Times New Roman"/>
              </a:rPr>
              <a:t>Selecting Orientations</a:t>
            </a:r>
            <a:endParaRPr lang="en-US" sz="1600" b="1" dirty="0">
              <a:solidFill>
                <a:srgbClr val="4F81BD"/>
              </a:solidFill>
              <a:latin typeface="Cambria"/>
              <a:ea typeface="Times New Roman"/>
              <a:cs typeface="Times New Roman"/>
            </a:endParaRPr>
          </a:p>
          <a:p>
            <a:pPr>
              <a:lnSpc>
                <a:spcPct val="115000"/>
              </a:lnSpc>
              <a:spcAft>
                <a:spcPts val="1000"/>
              </a:spcAft>
            </a:pPr>
            <a:r>
              <a:rPr lang="en-GB" dirty="0">
                <a:ea typeface="Calibri"/>
                <a:cs typeface="Times New Roman"/>
              </a:rPr>
              <a:t>You set the </a:t>
            </a:r>
            <a:r>
              <a:rPr lang="en-GB" b="1" dirty="0" err="1">
                <a:ea typeface="Calibri"/>
                <a:cs typeface="Times New Roman"/>
              </a:rPr>
              <a:t>SupportedOrientations</a:t>
            </a:r>
            <a:r>
              <a:rPr lang="en-GB" dirty="0">
                <a:ea typeface="Calibri"/>
                <a:cs typeface="Times New Roman"/>
              </a:rPr>
              <a:t> property on the Page object to state what orientations the page supports. Values are:</a:t>
            </a:r>
            <a:endParaRPr lang="en-US" dirty="0">
              <a:ea typeface="Calibri"/>
              <a:cs typeface="Times New Roman"/>
            </a:endParaRPr>
          </a:p>
          <a:p>
            <a:pPr marL="342900" marR="0" lvl="0" indent="-342900">
              <a:lnSpc>
                <a:spcPct val="115000"/>
              </a:lnSpc>
              <a:spcBef>
                <a:spcPts val="0"/>
              </a:spcBef>
              <a:spcAft>
                <a:spcPts val="0"/>
              </a:spcAft>
              <a:buFont typeface="Symbol"/>
              <a:buChar char=""/>
            </a:pPr>
            <a:r>
              <a:rPr lang="en-GB" dirty="0">
                <a:ea typeface="Calibri"/>
                <a:cs typeface="Times New Roman"/>
              </a:rPr>
              <a:t>Portrait – only portrait orientation</a:t>
            </a:r>
            <a:endParaRPr lang="en-US" dirty="0">
              <a:ea typeface="Calibri"/>
              <a:cs typeface="Times New Roman"/>
            </a:endParaRPr>
          </a:p>
          <a:p>
            <a:pPr marL="342900" marR="0" lvl="0" indent="-342900">
              <a:lnSpc>
                <a:spcPct val="115000"/>
              </a:lnSpc>
              <a:spcBef>
                <a:spcPts val="0"/>
              </a:spcBef>
              <a:spcAft>
                <a:spcPts val="0"/>
              </a:spcAft>
              <a:buFont typeface="Symbol"/>
              <a:buChar char=""/>
            </a:pPr>
            <a:r>
              <a:rPr lang="en-GB" dirty="0">
                <a:ea typeface="Calibri"/>
                <a:cs typeface="Times New Roman"/>
              </a:rPr>
              <a:t>Landscape – only landscape</a:t>
            </a:r>
            <a:endParaRPr lang="en-US" dirty="0">
              <a:ea typeface="Calibri"/>
              <a:cs typeface="Times New Roman"/>
            </a:endParaRPr>
          </a:p>
          <a:p>
            <a:pPr marL="342900" marR="0" lvl="0" indent="-342900">
              <a:lnSpc>
                <a:spcPct val="115000"/>
              </a:lnSpc>
              <a:spcBef>
                <a:spcPts val="0"/>
              </a:spcBef>
              <a:spcAft>
                <a:spcPts val="1000"/>
              </a:spcAft>
              <a:buFont typeface="Symbol"/>
              <a:buChar char=""/>
            </a:pPr>
            <a:r>
              <a:rPr lang="en-GB" dirty="0" err="1">
                <a:ea typeface="Calibri"/>
                <a:cs typeface="Times New Roman"/>
              </a:rPr>
              <a:t>PortraitOrLandscape</a:t>
            </a:r>
            <a:r>
              <a:rPr lang="en-GB" dirty="0">
                <a:ea typeface="Calibri"/>
                <a:cs typeface="Times New Roman"/>
              </a:rPr>
              <a:t> – the page supports both and will automatically rotate round when the user re-orientates the phone.</a:t>
            </a:r>
            <a:endParaRPr lang="en-US" dirty="0">
              <a:ea typeface="Calibri"/>
              <a:cs typeface="Times New Roman"/>
            </a:endParaRPr>
          </a:p>
          <a:p>
            <a:pPr>
              <a:lnSpc>
                <a:spcPct val="115000"/>
              </a:lnSpc>
              <a:spcAft>
                <a:spcPts val="1000"/>
              </a:spcAft>
            </a:pPr>
            <a:endParaRPr lang="en-GB" dirty="0" smtClean="0">
              <a:ea typeface="Calibri"/>
              <a:cs typeface="Times New Roman"/>
            </a:endParaRPr>
          </a:p>
          <a:p>
            <a:pPr>
              <a:lnSpc>
                <a:spcPct val="115000"/>
              </a:lnSpc>
              <a:spcAft>
                <a:spcPts val="1000"/>
              </a:spcAft>
            </a:pPr>
            <a:r>
              <a:rPr lang="en-GB" dirty="0" smtClean="0">
                <a:ea typeface="Calibri"/>
                <a:cs typeface="Times New Roman"/>
              </a:rPr>
              <a:t>You </a:t>
            </a:r>
            <a:r>
              <a:rPr lang="en-GB" dirty="0">
                <a:ea typeface="Calibri"/>
                <a:cs typeface="Times New Roman"/>
              </a:rPr>
              <a:t>can set this in the </a:t>
            </a:r>
            <a:r>
              <a:rPr lang="en-GB" b="1" dirty="0">
                <a:ea typeface="Calibri"/>
                <a:cs typeface="Times New Roman"/>
              </a:rPr>
              <a:t>&lt;</a:t>
            </a:r>
            <a:r>
              <a:rPr lang="en-GB" b="1" dirty="0" err="1">
                <a:ea typeface="Calibri"/>
                <a:cs typeface="Times New Roman"/>
              </a:rPr>
              <a:t>phone:PhoneApplicationPage</a:t>
            </a:r>
            <a:r>
              <a:rPr lang="en-GB" b="1" dirty="0">
                <a:ea typeface="Calibri"/>
                <a:cs typeface="Times New Roman"/>
              </a:rPr>
              <a:t>&gt;</a:t>
            </a:r>
            <a:r>
              <a:rPr lang="en-GB" dirty="0">
                <a:ea typeface="Calibri"/>
                <a:cs typeface="Times New Roman"/>
              </a:rPr>
              <a:t>  element in the page XAML, or in the code beside file for the page .</a:t>
            </a:r>
            <a:endParaRPr lang="en-US" dirty="0">
              <a:ea typeface="Calibri"/>
              <a:cs typeface="Times New Roman"/>
            </a:endParaRPr>
          </a:p>
          <a:p>
            <a:pPr>
              <a:lnSpc>
                <a:spcPct val="115000"/>
              </a:lnSpc>
            </a:pPr>
            <a:r>
              <a:rPr lang="en-GB" sz="1000" dirty="0">
                <a:latin typeface="Segoe UI"/>
                <a:ea typeface="Calibri"/>
                <a:cs typeface="Times New Roman"/>
              </a:rPr>
              <a:t> </a:t>
            </a:r>
            <a:endParaRPr lang="en-US"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418696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design you create for portrait may not work well in landscape.</a:t>
            </a:r>
          </a:p>
          <a:p>
            <a:r>
              <a:rPr lang="en-GB" dirty="0" smtClean="0"/>
              <a:t>Here we see that the quite pleasing layout</a:t>
            </a:r>
            <a:r>
              <a:rPr lang="en-GB" baseline="0" dirty="0" smtClean="0"/>
              <a:t> </a:t>
            </a:r>
            <a:r>
              <a:rPr lang="en-GB" dirty="0" smtClean="0"/>
              <a:t>we have for portrait does not work well in landscape. Notice that the </a:t>
            </a:r>
            <a:r>
              <a:rPr lang="en-GB" dirty="0" err="1" smtClean="0"/>
              <a:t>scrollviewer</a:t>
            </a:r>
            <a:r>
              <a:rPr lang="en-GB" baseline="0" dirty="0" smtClean="0"/>
              <a:t> that contains the recipe directions has shrunk to show just one line of text – not a good user experience.</a:t>
            </a:r>
          </a:p>
          <a:p>
            <a:r>
              <a:rPr lang="en-GB" baseline="0" dirty="0" smtClean="0"/>
              <a:t>In this case, it would make sense to place the directions to the right of the image, as shown in the bottom graphic.</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26</a:t>
            </a:fld>
            <a:endParaRPr lang="en-US"/>
          </a:p>
        </p:txBody>
      </p:sp>
    </p:spTree>
    <p:extLst>
      <p:ext uri="{BB962C8B-B14F-4D97-AF65-F5344CB8AC3E}">
        <p14:creationId xmlns:p14="http://schemas.microsoft.com/office/powerpoint/2010/main" val="1768286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nSpc>
                <a:spcPct val="115000"/>
              </a:lnSpc>
              <a:spcBef>
                <a:spcPts val="1000"/>
              </a:spcBef>
            </a:pPr>
            <a:r>
              <a:rPr lang="en-US" dirty="0" smtClean="0">
                <a:ea typeface="Calibri"/>
                <a:cs typeface="Times New Roman"/>
              </a:rPr>
              <a:t>One technique for changing our layout to make it adaptable is to add a second column to our layout Table, but to give it the size of “Auto” which means size it according to</a:t>
            </a:r>
            <a:r>
              <a:rPr lang="en-US" baseline="0" dirty="0" smtClean="0">
                <a:ea typeface="Calibri"/>
                <a:cs typeface="Times New Roman"/>
              </a:rPr>
              <a:t> the contents positioned within it.</a:t>
            </a:r>
          </a:p>
          <a:p>
            <a:pPr>
              <a:lnSpc>
                <a:spcPct val="115000"/>
              </a:lnSpc>
              <a:spcBef>
                <a:spcPts val="1000"/>
              </a:spcBef>
            </a:pPr>
            <a:r>
              <a:rPr lang="en-US" baseline="0" dirty="0" smtClean="0">
                <a:ea typeface="Calibri"/>
                <a:cs typeface="Times New Roman"/>
              </a:rPr>
              <a:t>In portrait, no controls at all are positioned in column[1], so it has zero width and does not alter the layout from what we had previously for this page.</a:t>
            </a:r>
            <a:endParaRPr lang="en-US"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878981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nSpc>
                <a:spcPct val="115000"/>
              </a:lnSpc>
              <a:spcAft>
                <a:spcPts val="1000"/>
              </a:spcAft>
            </a:pPr>
            <a:r>
              <a:rPr lang="en-US" dirty="0" smtClean="0">
                <a:ea typeface="Calibri"/>
                <a:cs typeface="Times New Roman"/>
              </a:rPr>
              <a:t>However, when the orientation changes, if we move the </a:t>
            </a:r>
            <a:r>
              <a:rPr lang="en-US" dirty="0" err="1" smtClean="0">
                <a:ea typeface="Calibri"/>
                <a:cs typeface="Times New Roman"/>
              </a:rPr>
              <a:t>ScrollViewer</a:t>
            </a:r>
            <a:r>
              <a:rPr lang="en-US" dirty="0" smtClean="0">
                <a:ea typeface="Calibri"/>
                <a:cs typeface="Times New Roman"/>
              </a:rPr>
              <a:t> from Row[2] Column[0] to Row</a:t>
            </a:r>
            <a:r>
              <a:rPr lang="en-US" baseline="0" dirty="0" smtClean="0">
                <a:ea typeface="Calibri"/>
                <a:cs typeface="Times New Roman"/>
              </a:rPr>
              <a:t> [1] Column[1], then Column[1] takes on the width of that </a:t>
            </a:r>
            <a:r>
              <a:rPr lang="en-US" baseline="0" dirty="0" err="1" smtClean="0">
                <a:ea typeface="Calibri"/>
                <a:cs typeface="Times New Roman"/>
              </a:rPr>
              <a:t>scrollviewer</a:t>
            </a:r>
            <a:r>
              <a:rPr lang="en-US" baseline="0" dirty="0" smtClean="0">
                <a:ea typeface="Calibri"/>
                <a:cs typeface="Times New Roman"/>
              </a:rPr>
              <a:t> and we get the layout we want. There are also now no controls positioned in Row[2], so that also virtually disappears.</a:t>
            </a:r>
            <a:endParaRPr lang="en-US" dirty="0" smtClean="0">
              <a:ea typeface="Calibri"/>
              <a:cs typeface="Times New Roman"/>
            </a:endParaRPr>
          </a:p>
          <a:p>
            <a:pPr>
              <a:lnSpc>
                <a:spcPct val="115000"/>
              </a:lnSpc>
              <a:spcAft>
                <a:spcPts val="1000"/>
              </a:spcAft>
            </a:pPr>
            <a:endParaRPr lang="en-US" dirty="0">
              <a:ea typeface="Calibri"/>
              <a:cs typeface="Times New Roman"/>
            </a:endParaRPr>
          </a:p>
          <a:p>
            <a:pPr>
              <a:lnSpc>
                <a:spcPct val="115000"/>
              </a:lnSpc>
              <a:spcAft>
                <a:spcPts val="1000"/>
              </a:spcAft>
            </a:pPr>
            <a:r>
              <a:rPr lang="en-GB" dirty="0">
                <a:ea typeface="Calibri"/>
                <a:cs typeface="Times New Roman"/>
              </a:rPr>
              <a:t>Find out more, including using </a:t>
            </a:r>
            <a:r>
              <a:rPr lang="en-GB" dirty="0" err="1">
                <a:ea typeface="Calibri"/>
                <a:cs typeface="Times New Roman"/>
              </a:rPr>
              <a:t>ScrollViewer</a:t>
            </a:r>
            <a:r>
              <a:rPr lang="en-GB" dirty="0">
                <a:ea typeface="Calibri"/>
                <a:cs typeface="Times New Roman"/>
              </a:rPr>
              <a:t> and Grid, here: </a:t>
            </a:r>
            <a:endParaRPr lang="en-US" dirty="0">
              <a:ea typeface="Calibri"/>
              <a:cs typeface="Times New Roman"/>
            </a:endParaRPr>
          </a:p>
          <a:p>
            <a:pPr>
              <a:lnSpc>
                <a:spcPct val="115000"/>
              </a:lnSpc>
              <a:spcAft>
                <a:spcPts val="1000"/>
              </a:spcAft>
            </a:pPr>
            <a:r>
              <a:rPr lang="en-GB" u="sng" dirty="0">
                <a:solidFill>
                  <a:srgbClr val="0000FF"/>
                </a:solidFill>
                <a:ea typeface="Calibri"/>
                <a:cs typeface="Times New Roman"/>
                <a:hlinkClick r:id="rId3"/>
              </a:rPr>
              <a:t>http://msdn.microsoft.com/en-us/library/ff769553.aspx</a:t>
            </a:r>
            <a:r>
              <a:rPr lang="en-GB" dirty="0">
                <a:ea typeface="Calibri"/>
                <a:cs typeface="Times New Roman"/>
              </a:rPr>
              <a:t> </a:t>
            </a: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80847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move elements around in an event handler for the </a:t>
            </a:r>
            <a:r>
              <a:rPr lang="en-GB" dirty="0" err="1" smtClean="0"/>
              <a:t>OrientationChanged</a:t>
            </a:r>
            <a:r>
              <a:rPr lang="en-GB" dirty="0" smtClean="0"/>
              <a:t> event, as shown here.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29</a:t>
            </a:fld>
            <a:endParaRPr lang="en-US"/>
          </a:p>
        </p:txBody>
      </p:sp>
    </p:spTree>
    <p:extLst>
      <p:ext uri="{BB962C8B-B14F-4D97-AF65-F5344CB8AC3E}">
        <p14:creationId xmlns:p14="http://schemas.microsoft.com/office/powerpoint/2010/main" val="1325591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demonstration notes please look in the “Demonstration” folder and open the corresponding Word document.</a:t>
            </a:r>
          </a:p>
          <a:p>
            <a:pPr>
              <a:lnSpc>
                <a:spcPct val="115000"/>
              </a:lnSpc>
              <a:spcAft>
                <a:spcPts val="1000"/>
              </a:spcAft>
            </a:pPr>
            <a:r>
              <a:rPr lang="en-US" sz="1050" dirty="0">
                <a:ea typeface="Calibri"/>
                <a:cs typeface="Times New Roman"/>
              </a:rPr>
              <a:t/>
            </a:r>
            <a:br>
              <a:rPr lang="en-US" sz="1050" dirty="0">
                <a:ea typeface="Calibri"/>
                <a:cs typeface="Times New Roman"/>
              </a:rPr>
            </a:br>
            <a:r>
              <a:rPr lang="en-US" sz="1050" dirty="0">
                <a:ea typeface="Calibri"/>
                <a:cs typeface="Times New Roman"/>
              </a:rPr>
              <a:t> </a:t>
            </a:r>
          </a:p>
        </p:txBody>
      </p:sp>
    </p:spTree>
    <p:extLst>
      <p:ext uri="{BB962C8B-B14F-4D97-AF65-F5344CB8AC3E}">
        <p14:creationId xmlns:p14="http://schemas.microsoft.com/office/powerpoint/2010/main" val="144071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Frame and Page</a:t>
            </a:r>
          </a:p>
          <a:p>
            <a:pPr>
              <a:lnSpc>
                <a:spcPct val="115000"/>
              </a:lnSpc>
              <a:spcAft>
                <a:spcPts val="1000"/>
              </a:spcAft>
            </a:pPr>
            <a:r>
              <a:rPr lang="en-US" sz="1400" dirty="0">
                <a:ea typeface="Calibri"/>
                <a:cs typeface="Times New Roman"/>
              </a:rPr>
              <a:t>Let’s just take a look at the anatomy of the screen display area.</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outer container for everything that goes on in your application, for all the pages, is the Frame. You don’t really program this object, it just sits there throughout the life of your application and is just where the pages display. In fact, if you look down in the </a:t>
            </a:r>
            <a:r>
              <a:rPr lang="en-US" sz="1400" dirty="0" err="1">
                <a:ea typeface="Calibri"/>
                <a:cs typeface="Times New Roman"/>
              </a:rPr>
              <a:t>InitializePhoneApplication</a:t>
            </a:r>
            <a:r>
              <a:rPr lang="en-US" sz="1400" dirty="0">
                <a:ea typeface="Calibri"/>
                <a:cs typeface="Times New Roman"/>
              </a:rPr>
              <a:t> method in your </a:t>
            </a:r>
            <a:r>
              <a:rPr lang="en-US" sz="1400" dirty="0" err="1">
                <a:ea typeface="Calibri"/>
                <a:cs typeface="Times New Roman"/>
              </a:rPr>
              <a:t>App.xaml.cs</a:t>
            </a:r>
            <a:r>
              <a:rPr lang="en-US" sz="1400" dirty="0">
                <a:ea typeface="Calibri"/>
                <a:cs typeface="Times New Roman"/>
              </a:rPr>
              <a:t> file, you’ll see where the </a:t>
            </a:r>
            <a:r>
              <a:rPr lang="en-US" sz="1400" dirty="0" err="1">
                <a:ea typeface="Calibri"/>
                <a:cs typeface="Times New Roman"/>
              </a:rPr>
              <a:t>PhoneApplicationFrame</a:t>
            </a:r>
            <a:r>
              <a:rPr lang="en-US" sz="1400" dirty="0">
                <a:ea typeface="Calibri"/>
                <a:cs typeface="Times New Roman"/>
              </a:rPr>
              <a:t> object is initialized and it just sits there for the rest of the life of your application.</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Frame also owns the system tray and application bar.</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Inside </a:t>
            </a:r>
            <a:r>
              <a:rPr lang="en-US" sz="1400" dirty="0">
                <a:ea typeface="Calibri"/>
                <a:cs typeface="Times New Roman"/>
              </a:rPr>
              <a:t>the Frame go the pages of your application.</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2400"/>
              </a:spcBef>
            </a:pPr>
            <a:r>
              <a:rPr lang="en-US" sz="1400" dirty="0" smtClean="0">
                <a:ea typeface="Calibri"/>
                <a:cs typeface="Times New Roman"/>
              </a:rPr>
              <a:t>Windows Phone 8 supports three screen resolutions. This module explains what you have to do to run</a:t>
            </a:r>
            <a:r>
              <a:rPr lang="en-US" sz="1400" baseline="0" dirty="0" smtClean="0">
                <a:ea typeface="Calibri"/>
                <a:cs typeface="Times New Roman"/>
              </a:rPr>
              <a:t> your app on all three.</a:t>
            </a:r>
            <a:r>
              <a:rPr lang="en-US" sz="1400" dirty="0">
                <a:ea typeface="Calibri"/>
                <a:cs typeface="Times New Roman"/>
              </a:rPr>
              <a:t/>
            </a:r>
            <a:br>
              <a:rPr lang="en-US" sz="1400" dirty="0">
                <a:ea typeface="Calibri"/>
                <a:cs typeface="Times New Roman"/>
              </a:rPr>
            </a:b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31</a:t>
            </a:fld>
            <a:endParaRPr lang="en-US"/>
          </a:p>
        </p:txBody>
      </p:sp>
    </p:spTree>
    <p:extLst>
      <p:ext uri="{BB962C8B-B14F-4D97-AF65-F5344CB8AC3E}">
        <p14:creationId xmlns:p14="http://schemas.microsoft.com/office/powerpoint/2010/main" val="819102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smallest screen resolution in the Windows Phone 8 family is WVGA at 800 x 480. This is the same as a Windows Phone 7.5 device. It has an</a:t>
            </a:r>
            <a:r>
              <a:rPr lang="en-GB" baseline="0" dirty="0" smtClean="0"/>
              <a:t> aspect ratio of 15:9.</a:t>
            </a:r>
          </a:p>
          <a:p>
            <a:r>
              <a:rPr lang="en-GB" baseline="0" dirty="0" smtClean="0"/>
              <a:t>You will also see Windows Phone 8 devices with a WXGA screen at 1280 x 768 pixels, and this has the same aspect ratio, 15:9.</a:t>
            </a:r>
          </a:p>
          <a:p>
            <a:r>
              <a:rPr lang="en-GB" baseline="0" dirty="0" smtClean="0"/>
              <a:t>The 720p screen is the same number of pixels high as the WXGA – 1280 – but fewer across. It’s aspect ratio is 16:9 so it will give a taller, slimmer display than the other two screen resolutions.</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32</a:t>
            </a:fld>
            <a:endParaRPr lang="en-US"/>
          </a:p>
        </p:txBody>
      </p:sp>
    </p:spTree>
    <p:extLst>
      <p:ext uri="{BB962C8B-B14F-4D97-AF65-F5344CB8AC3E}">
        <p14:creationId xmlns:p14="http://schemas.microsoft.com/office/powerpoint/2010/main" val="1606499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first glance,</a:t>
            </a:r>
            <a:r>
              <a:rPr lang="en-GB" baseline="0" dirty="0" smtClean="0"/>
              <a:t> the app developer will think that this looks like trouble, and that now we are going to have to create three different UIs for every app.</a:t>
            </a:r>
          </a:p>
          <a:p>
            <a:r>
              <a:rPr lang="en-GB" baseline="0" dirty="0" smtClean="0"/>
              <a:t>In fact, that’s not true at all, because we design our apps using device independent pixels. As developers/designers we work to the scaled resolution, which is 800 x 480 for WVGA, the same 800 x 480 for WXGA, and a slightly taller 853 x 480 for 720p devices. Then the graphics hardware in Windows Phone applies a scale factor to scale the screen layouts up to the actual resolution in the phone.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33</a:t>
            </a:fld>
            <a:endParaRPr lang="en-US"/>
          </a:p>
        </p:txBody>
      </p:sp>
    </p:spTree>
    <p:extLst>
      <p:ext uri="{BB962C8B-B14F-4D97-AF65-F5344CB8AC3E}">
        <p14:creationId xmlns:p14="http://schemas.microsoft.com/office/powerpoint/2010/main" val="3985746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fact, for many apps, you can just design to 800 x 480 and it will look good</a:t>
            </a:r>
            <a:r>
              <a:rPr lang="en-GB" baseline="0" dirty="0" smtClean="0"/>
              <a:t> on all the screen sizes. There might be a little banding at the top or bottom of the 720p phone if you have explicitly sized your screen to 800 pixels tall, but with only a little bit of effort you can easily avoid even that.</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34</a:t>
            </a:fld>
            <a:endParaRPr lang="en-US"/>
          </a:p>
        </p:txBody>
      </p:sp>
    </p:spTree>
    <p:extLst>
      <p:ext uri="{BB962C8B-B14F-4D97-AF65-F5344CB8AC3E}">
        <p14:creationId xmlns:p14="http://schemas.microsoft.com/office/powerpoint/2010/main" val="1243279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again, the Grid control is your friend.</a:t>
            </a:r>
          </a:p>
          <a:p>
            <a:r>
              <a:rPr lang="en-GB" dirty="0" smtClean="0"/>
              <a:t>If you include at least one row with a height of</a:t>
            </a:r>
            <a:r>
              <a:rPr lang="en-GB" baseline="0" dirty="0" smtClean="0"/>
              <a:t> “*” in your Grid, that means “Fill whatever space is left after you have </a:t>
            </a:r>
            <a:r>
              <a:rPr lang="en-GB" baseline="0" dirty="0" err="1" smtClean="0"/>
              <a:t>layed</a:t>
            </a:r>
            <a:r>
              <a:rPr lang="en-GB" baseline="0" dirty="0" smtClean="0"/>
              <a:t> out the fixed height and Auto rows”. If you have multiple rows sized with some multiple of “*”, then you divide the space up in proportions according to the size of the multiplier. For example, if you have three rows that are sized “3*”, “2*” and “1*”, and the total size available to these rows is 300 pixels, then it will be divided into three rows of 150, 100 and 50 rows respectively.</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35</a:t>
            </a:fld>
            <a:endParaRPr lang="en-US"/>
          </a:p>
        </p:txBody>
      </p:sp>
    </p:spTree>
    <p:extLst>
      <p:ext uri="{BB962C8B-B14F-4D97-AF65-F5344CB8AC3E}">
        <p14:creationId xmlns:p14="http://schemas.microsoft.com/office/powerpoint/2010/main" val="4277937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smtClean="0"/>
              <a:t>Notas:</a:t>
            </a:r>
          </a:p>
          <a:p>
            <a:endParaRPr lang="es-ES" dirty="0" smtClean="0"/>
          </a:p>
          <a:p>
            <a:r>
              <a:rPr lang="es-ES" dirty="0" smtClean="0"/>
              <a:t>Esto significa que nuestro diseño para la página de detalles de recetas ya funciona muy bien en el teléfono a 720p, ya que nuestro </a:t>
            </a:r>
            <a:r>
              <a:rPr lang="es-ES" dirty="0" err="1" smtClean="0"/>
              <a:t>ScrollViewer</a:t>
            </a:r>
            <a:r>
              <a:rPr lang="es-ES" dirty="0" smtClean="0"/>
              <a:t> se coloca en una fila que tiene una altura  "*", que significa que en WVGA y WXGA muestra un determinado número de líneas de la descripción de la receta, pero en el teléfono a 720p, se ve un poco más ya que las líneas de la fila crece hasta ocupar la altura vertical adicional disponible en un teléfono a 720p.</a:t>
            </a:r>
          </a:p>
          <a:p>
            <a:endParaRPr lang="en-GB" baseline="0" dirty="0" smtClean="0"/>
          </a:p>
          <a:p>
            <a:r>
              <a:rPr lang="en-GB" b="1" baseline="0" dirty="0" err="1" smtClean="0"/>
              <a:t>Recuerda</a:t>
            </a:r>
            <a:r>
              <a:rPr lang="en-GB" b="1" baseline="0" dirty="0" smtClean="0"/>
              <a:t> - Grid:</a:t>
            </a:r>
          </a:p>
          <a:p>
            <a:endParaRPr lang="en-GB" baseline="0" dirty="0" smtClean="0"/>
          </a:p>
          <a:p>
            <a:r>
              <a:rPr lang="es-ES_tradnl" b="1" dirty="0" smtClean="0"/>
              <a:t>Tamaños Absolutos</a:t>
            </a:r>
            <a:r>
              <a:rPr lang="es-ES_tradnl" dirty="0" smtClean="0"/>
              <a:t> (en pixeles): Utilizaríamos un valor numérico (Por ejemplo 150). El único problema de utilizar tamaños absolutos es que si el </a:t>
            </a:r>
            <a:r>
              <a:rPr lang="es-ES_tradnl" dirty="0" err="1" smtClean="0"/>
              <a:t>Grid</a:t>
            </a:r>
            <a:r>
              <a:rPr lang="es-ES_tradnl" dirty="0" smtClean="0"/>
              <a:t> cambia su tamaño, no se puede adaptar el tamaño del contenido.</a:t>
            </a:r>
          </a:p>
          <a:p>
            <a:r>
              <a:rPr lang="es-ES_tradnl" b="1" dirty="0" smtClean="0"/>
              <a:t>Tamaños Automáticos</a:t>
            </a:r>
            <a:r>
              <a:rPr lang="es-ES_tradnl" dirty="0" smtClean="0"/>
              <a:t>: Utilizaríamos el valor Auto. De esta forma le proporcionamos a la celda el espacio que necesitan los elementos que contendrá la celda.</a:t>
            </a:r>
          </a:p>
          <a:p>
            <a:r>
              <a:rPr lang="es-ES_tradnl" b="1" dirty="0" smtClean="0"/>
              <a:t>Tamaños Proporcionales</a:t>
            </a:r>
            <a:r>
              <a:rPr lang="es-ES_tradnl" dirty="0" smtClean="0"/>
              <a:t>: Utilizaríamos como valor *. De esta forma proporcionamos a la celda el espacio que haya disponible de manera proporcional.</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36</a:t>
            </a:fld>
            <a:endParaRPr lang="en-US"/>
          </a:p>
        </p:txBody>
      </p:sp>
    </p:spTree>
    <p:extLst>
      <p:ext uri="{BB962C8B-B14F-4D97-AF65-F5344CB8AC3E}">
        <p14:creationId xmlns:p14="http://schemas.microsoft.com/office/powerpoint/2010/main" val="817337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about Images?</a:t>
            </a:r>
          </a:p>
          <a:p>
            <a:r>
              <a:rPr lang="en-GB" dirty="0" smtClean="0"/>
              <a:t>The rule here is that you should size images appropriately for the WXGA</a:t>
            </a:r>
            <a:r>
              <a:rPr lang="en-GB" baseline="0" dirty="0" smtClean="0"/>
              <a:t> (1280 x768) screen. This will give the highest possible quality on WXGA and 720p phones, and will be scaled down on WVGA phones.</a:t>
            </a:r>
          </a:p>
          <a:p>
            <a:r>
              <a:rPr lang="en-GB" baseline="0" dirty="0" smtClean="0"/>
              <a:t>If you want to supply pixel perfect images at all resolutions, you can include three versions of an image, one for each resolution, and name them appropriately, for example MyImage.wvga.png, MyImage.wxga.png and MyImage.720p.png. Then at runtime, you can get the </a:t>
            </a:r>
            <a:r>
              <a:rPr lang="en-GB" b="1" baseline="0" dirty="0" err="1" smtClean="0"/>
              <a:t>Application.Current.Host.Content.ScaleFactor</a:t>
            </a:r>
            <a:r>
              <a:rPr lang="en-GB" baseline="0" dirty="0" smtClean="0"/>
              <a:t> to determine the resolution of the screen on the current phone, which returns 100 for WVGA, 160 for WXGA and 150 for 720p. Then you can load the appropriate image into a Bitmap object and set it as the source of the &lt;Image&gt; element in your UI.</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37</a:t>
            </a:fld>
            <a:endParaRPr lang="en-US"/>
          </a:p>
        </p:txBody>
      </p:sp>
    </p:spTree>
    <p:extLst>
      <p:ext uri="{BB962C8B-B14F-4D97-AF65-F5344CB8AC3E}">
        <p14:creationId xmlns:p14="http://schemas.microsoft.com/office/powerpoint/2010/main" val="3035478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you want to supply a splash screen graphic for your app, then the rule is to name the image SplashScreenImage.jpg and to size it for the WXGA 1280 x 768 resolution and it will be automatically scaled for the other screen</a:t>
            </a:r>
            <a:r>
              <a:rPr lang="en-GB" baseline="0" dirty="0" smtClean="0"/>
              <a:t> resolutions.</a:t>
            </a:r>
          </a:p>
          <a:p>
            <a:r>
              <a:rPr lang="en-GB" baseline="0" dirty="0" smtClean="0"/>
              <a:t>If you want to provide pixel perfect splash screen images, include them in your project using the exact names shown on the slide. The correct image will be used – but note that you must still include one image with the default name of SplashScreenImage.jpg otherwise no </a:t>
            </a:r>
            <a:r>
              <a:rPr lang="en-GB" baseline="0" dirty="0" err="1" smtClean="0"/>
              <a:t>splashscreen</a:t>
            </a:r>
            <a:r>
              <a:rPr lang="en-GB" baseline="0" dirty="0" smtClean="0"/>
              <a:t> will be shown at all.</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38</a:t>
            </a:fld>
            <a:endParaRPr lang="en-US"/>
          </a:p>
        </p:txBody>
      </p:sp>
    </p:spTree>
    <p:extLst>
      <p:ext uri="{BB962C8B-B14F-4D97-AF65-F5344CB8AC3E}">
        <p14:creationId xmlns:p14="http://schemas.microsoft.com/office/powerpoint/2010/main" val="118964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                 </a:t>
            </a:r>
            <a:r>
              <a:rPr lang="es-ES_tradnl" dirty="0" err="1" smtClean="0"/>
              <a:t>Flip</a:t>
            </a:r>
            <a:r>
              <a:rPr lang="es-ES_tradnl" dirty="0" smtClean="0"/>
              <a:t> y </a:t>
            </a:r>
            <a:r>
              <a:rPr lang="es-ES_tradnl" dirty="0" err="1" smtClean="0"/>
              <a:t>Cycle</a:t>
            </a:r>
            <a:r>
              <a:rPr lang="es-ES_tradnl" dirty="0" smtClean="0"/>
              <a:t>        </a:t>
            </a:r>
            <a:r>
              <a:rPr lang="es-ES_tradnl" dirty="0" err="1" smtClean="0"/>
              <a:t>Iconic</a:t>
            </a:r>
            <a:r>
              <a:rPr lang="es-ES_tradnl" dirty="0" smtClean="0"/>
              <a:t> </a:t>
            </a:r>
          </a:p>
          <a:p>
            <a:r>
              <a:rPr lang="es-ES_tradnl" dirty="0" smtClean="0"/>
              <a:t>Pequeño  159 × 159 </a:t>
            </a:r>
            <a:r>
              <a:rPr lang="es-ES_tradnl" dirty="0" err="1" smtClean="0"/>
              <a:t>pixels</a:t>
            </a:r>
            <a:r>
              <a:rPr lang="es-ES_tradnl" dirty="0" smtClean="0"/>
              <a:t> 110 × 110 </a:t>
            </a:r>
            <a:r>
              <a:rPr lang="es-ES_tradnl" dirty="0" err="1" smtClean="0"/>
              <a:t>pixels</a:t>
            </a:r>
            <a:r>
              <a:rPr lang="es-ES_tradnl" dirty="0" smtClean="0"/>
              <a:t> </a:t>
            </a:r>
          </a:p>
          <a:p>
            <a:r>
              <a:rPr lang="es-ES_tradnl" dirty="0" smtClean="0"/>
              <a:t>Normal     336 × 336 </a:t>
            </a:r>
            <a:r>
              <a:rPr lang="es-ES_tradnl" dirty="0" err="1" smtClean="0"/>
              <a:t>pixels</a:t>
            </a:r>
            <a:r>
              <a:rPr lang="es-ES_tradnl" dirty="0" smtClean="0"/>
              <a:t> 202 × 202 </a:t>
            </a:r>
            <a:r>
              <a:rPr lang="es-ES_tradnl" dirty="0" err="1" smtClean="0"/>
              <a:t>pixels</a:t>
            </a:r>
            <a:r>
              <a:rPr lang="es-ES_tradnl" dirty="0" smtClean="0"/>
              <a:t> </a:t>
            </a:r>
          </a:p>
          <a:p>
            <a:r>
              <a:rPr lang="es-ES_tradnl" dirty="0" smtClean="0"/>
              <a:t>Ancho      691 × 336 </a:t>
            </a:r>
            <a:r>
              <a:rPr lang="es-ES_tradnl" dirty="0" err="1" smtClean="0"/>
              <a:t>pixels</a:t>
            </a:r>
            <a:r>
              <a:rPr lang="es-ES_tradnl" dirty="0" smtClean="0"/>
              <a:t> N/A</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39</a:t>
            </a:fld>
            <a:endParaRPr lang="en-US"/>
          </a:p>
        </p:txBody>
      </p:sp>
    </p:spTree>
    <p:extLst>
      <p:ext uri="{BB962C8B-B14F-4D97-AF65-F5344CB8AC3E}">
        <p14:creationId xmlns:p14="http://schemas.microsoft.com/office/powerpoint/2010/main" val="3241023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400" kern="1200" dirty="0" smtClean="0">
                <a:solidFill>
                  <a:schemeClr val="tx1"/>
                </a:solidFill>
                <a:effectLst/>
                <a:latin typeface="+mn-lt"/>
                <a:ea typeface="+mn-ea"/>
                <a:cs typeface="+mn-cs"/>
              </a:rPr>
              <a:t>For demonstration notes please look in the “Demonstration” folder and open the corresponding Word document.</a:t>
            </a:r>
          </a:p>
          <a:p>
            <a:pPr>
              <a:lnSpc>
                <a:spcPct val="115000"/>
              </a:lnSpc>
              <a:spcAft>
                <a:spcPts val="1000"/>
              </a:spcAft>
            </a:pPr>
            <a:r>
              <a:rPr lang="en-US" sz="1100" dirty="0">
                <a:ea typeface="Calibri"/>
                <a:cs typeface="Times New Roman"/>
              </a:rPr>
              <a:t/>
            </a:r>
            <a:br>
              <a:rPr lang="en-US" sz="1100" dirty="0">
                <a:ea typeface="Calibri"/>
                <a:cs typeface="Times New Roman"/>
              </a:rPr>
            </a:br>
            <a:r>
              <a:rPr lang="en-US" sz="1100" dirty="0">
                <a:ea typeface="Calibri"/>
                <a:cs typeface="Times New Roman"/>
              </a:rPr>
              <a:t> </a:t>
            </a:r>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EC87E0CF-87F6-4B58-B8B8-DCAB2DAAF3CA}" type="slidenum">
              <a:rPr lang="en-US" smtClean="0"/>
              <a:pPr/>
              <a:t>40</a:t>
            </a:fld>
            <a:endParaRPr lang="en-US" dirty="0"/>
          </a:p>
        </p:txBody>
      </p:sp>
    </p:spTree>
    <p:extLst>
      <p:ext uri="{BB962C8B-B14F-4D97-AF65-F5344CB8AC3E}">
        <p14:creationId xmlns:p14="http://schemas.microsoft.com/office/powerpoint/2010/main" val="259345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nSpc>
                <a:spcPct val="115000"/>
              </a:lnSpc>
              <a:spcBef>
                <a:spcPts val="1000"/>
              </a:spcBef>
            </a:pPr>
            <a:r>
              <a:rPr lang="en-US" sz="1800" b="1" dirty="0" err="1" smtClean="0">
                <a:solidFill>
                  <a:srgbClr val="4F81BD"/>
                </a:solidFill>
                <a:latin typeface="Cambria"/>
                <a:ea typeface="Times New Roman"/>
                <a:cs typeface="Times New Roman"/>
              </a:rPr>
              <a:t>Navegación</a:t>
            </a:r>
            <a:r>
              <a:rPr lang="en-US" sz="1800" b="1" dirty="0" smtClean="0">
                <a:solidFill>
                  <a:srgbClr val="4F81BD"/>
                </a:solidFill>
                <a:latin typeface="Cambria"/>
                <a:ea typeface="Times New Roman"/>
                <a:cs typeface="Times New Roman"/>
              </a:rPr>
              <a:t> entre </a:t>
            </a:r>
            <a:r>
              <a:rPr lang="en-US" sz="1800" b="1" dirty="0" err="1" smtClean="0">
                <a:solidFill>
                  <a:srgbClr val="4F81BD"/>
                </a:solidFill>
                <a:latin typeface="Cambria"/>
                <a:ea typeface="Times New Roman"/>
                <a:cs typeface="Times New Roman"/>
              </a:rPr>
              <a:t>páginas</a:t>
            </a:r>
            <a:endParaRPr lang="en-US" sz="1800" b="1" dirty="0">
              <a:solidFill>
                <a:srgbClr val="4F81BD"/>
              </a:solidFill>
              <a:latin typeface="Cambria"/>
              <a:ea typeface="Times New Roman"/>
              <a:cs typeface="Times New Roman"/>
            </a:endParaRPr>
          </a:p>
          <a:p>
            <a:pPr>
              <a:lnSpc>
                <a:spcPct val="115000"/>
              </a:lnSpc>
              <a:spcAft>
                <a:spcPts val="1000"/>
              </a:spcAft>
            </a:pPr>
            <a:r>
              <a:rPr lang="es-ES" sz="1400" dirty="0" smtClean="0"/>
              <a:t>Las aplicaciones en Windows </a:t>
            </a:r>
            <a:r>
              <a:rPr lang="es-ES" sz="1400" dirty="0" err="1" smtClean="0"/>
              <a:t>Phone</a:t>
            </a:r>
            <a:r>
              <a:rPr lang="es-ES" sz="1400" dirty="0" smtClean="0"/>
              <a:t> utilizan un modelo de navegación basado en páginas, similar al utilizado en un sitio web.</a:t>
            </a:r>
            <a:br>
              <a:rPr lang="es-ES" sz="1400" dirty="0" smtClean="0"/>
            </a:br>
            <a:r>
              <a:rPr lang="es-ES" sz="1400" dirty="0" smtClean="0"/>
              <a:t/>
            </a:r>
            <a:br>
              <a:rPr lang="es-ES" sz="1400" dirty="0" smtClean="0"/>
            </a:br>
            <a:r>
              <a:rPr lang="es-ES" sz="1400" dirty="0" smtClean="0"/>
              <a:t>Cada página de la aplicación es identificada por una URI. En esta diapositiva se puede ver que en la </a:t>
            </a:r>
            <a:r>
              <a:rPr lang="es-ES" sz="1400" dirty="0" err="1" smtClean="0"/>
              <a:t>MainPage</a:t>
            </a:r>
            <a:r>
              <a:rPr lang="es-ES" sz="1400" dirty="0" smtClean="0"/>
              <a:t> de la aplicación sólo hay un control de tipo hipervínculo. Cuando el usuario pulsa sobre el enlace, el código que se muestra en la diapositiva se ejecuta.</a:t>
            </a:r>
            <a:br>
              <a:rPr lang="es-ES" sz="1400" dirty="0" smtClean="0"/>
            </a:br>
            <a:r>
              <a:rPr lang="es-ES" sz="1400" dirty="0" smtClean="0"/>
              <a:t/>
            </a:r>
            <a:br>
              <a:rPr lang="es-ES" sz="1400" dirty="0" smtClean="0"/>
            </a:br>
            <a:r>
              <a:rPr lang="es-ES" sz="1400" dirty="0" smtClean="0"/>
              <a:t>Cada página tiene una propiedad llamada </a:t>
            </a:r>
            <a:r>
              <a:rPr lang="es-ES" sz="1400" dirty="0" err="1" smtClean="0"/>
              <a:t>NavigationService</a:t>
            </a:r>
            <a:r>
              <a:rPr lang="es-ES" sz="1400" dirty="0" smtClean="0"/>
              <a:t> que expone el objeto de aplicación en todo el que se utiliza para hacer navegación de páginas. Llame a la </a:t>
            </a:r>
            <a:r>
              <a:rPr lang="es-ES" sz="1400" dirty="0" err="1" smtClean="0"/>
              <a:t>NavigationService.Navigate</a:t>
            </a:r>
            <a:r>
              <a:rPr lang="es-ES" sz="1400" dirty="0" smtClean="0"/>
              <a:t> () para ir a una página diferente, dando a la URI del destino, que en este caso es / </a:t>
            </a:r>
            <a:r>
              <a:rPr lang="es-ES" sz="1400" dirty="0" err="1" smtClean="0"/>
              <a:t>SecondPage.xaml</a:t>
            </a:r>
            <a:r>
              <a:rPr lang="es-ES" sz="1400" dirty="0" smtClean="0"/>
              <a:t>. Al crear un Uri, tiene que especificar el valor de enumeración </a:t>
            </a:r>
            <a:r>
              <a:rPr lang="es-ES" sz="1400" dirty="0" err="1" smtClean="0"/>
              <a:t>UriKind</a:t>
            </a:r>
            <a:r>
              <a:rPr lang="es-ES" sz="1400" dirty="0" smtClean="0"/>
              <a:t> en el segundo argumento, que las páginas dentro de la aplicación es </a:t>
            </a:r>
            <a:r>
              <a:rPr lang="es-ES" sz="1400" dirty="0" err="1" smtClean="0"/>
              <a:t>UriKind.Relative</a:t>
            </a:r>
            <a:r>
              <a:rPr lang="es-ES" sz="1400" dirty="0" smtClean="0"/>
              <a:t> o aquí, </a:t>
            </a:r>
            <a:r>
              <a:rPr lang="es-ES" sz="1400" dirty="0" err="1" smtClean="0"/>
              <a:t>UriKind.RelativeOrAbsolute</a:t>
            </a:r>
            <a:r>
              <a:rPr lang="es-ES" sz="1400" dirty="0" smtClean="0"/>
              <a:t> (lo que significa que el sistema lo encontrará). Se utiliza para </a:t>
            </a:r>
            <a:r>
              <a:rPr lang="es-ES" sz="1400" dirty="0" err="1" smtClean="0"/>
              <a:t>UriKind.Absolute</a:t>
            </a:r>
            <a:r>
              <a:rPr lang="es-ES" sz="1400" dirty="0" smtClean="0"/>
              <a:t> web URI para hacer llamadas de red.</a:t>
            </a:r>
            <a:br>
              <a:rPr lang="es-ES" sz="1400" dirty="0" smtClean="0"/>
            </a:br>
            <a:r>
              <a:rPr lang="es-ES" sz="1400" dirty="0" smtClean="0"/>
              <a:t/>
            </a:r>
            <a:br>
              <a:rPr lang="es-ES" sz="1400" dirty="0" smtClean="0"/>
            </a:br>
            <a:r>
              <a:rPr lang="es-ES" sz="1400" dirty="0" smtClean="0"/>
              <a:t>Inmediatamente después de que el método </a:t>
            </a:r>
            <a:r>
              <a:rPr lang="es-ES" sz="1400" dirty="0" err="1" smtClean="0"/>
              <a:t>NavigationService.Navigate</a:t>
            </a:r>
            <a:r>
              <a:rPr lang="es-ES" sz="1400" dirty="0" smtClean="0"/>
              <a:t> ejecuta, la segunda página de esta aplicación muestra.</a:t>
            </a: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a:t>
            </a:fld>
            <a:endParaRPr lang="en-US"/>
          </a:p>
        </p:txBody>
      </p:sp>
    </p:spTree>
    <p:extLst>
      <p:ext uri="{BB962C8B-B14F-4D97-AF65-F5344CB8AC3E}">
        <p14:creationId xmlns:p14="http://schemas.microsoft.com/office/powerpoint/2010/main" val="1630770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400" dirty="0" smtClean="0">
                <a:ea typeface="Calibri"/>
                <a:cs typeface="Times New Roman"/>
              </a:rPr>
              <a:t>We are just</a:t>
            </a:r>
            <a:r>
              <a:rPr lang="en-US" sz="1400" baseline="0" dirty="0" smtClean="0">
                <a:ea typeface="Calibri"/>
                <a:cs typeface="Times New Roman"/>
              </a:rPr>
              <a:t> going to take a quick introduction to Localization, since it’s almost impossible to ignore in the new project templates, since all new projects you build with Visual </a:t>
            </a:r>
            <a:r>
              <a:rPr lang="en-US" sz="1400" baseline="0" dirty="0" err="1" smtClean="0">
                <a:ea typeface="Calibri"/>
                <a:cs typeface="Times New Roman"/>
              </a:rPr>
              <a:t>Stusio</a:t>
            </a:r>
            <a:r>
              <a:rPr lang="en-US" sz="1400" baseline="0" dirty="0" smtClean="0">
                <a:ea typeface="Calibri"/>
                <a:cs typeface="Times New Roman"/>
              </a:rPr>
              <a:t> 2012 have support for localization built in.</a:t>
            </a: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41</a:t>
            </a:fld>
            <a:endParaRPr lang="en-US"/>
          </a:p>
        </p:txBody>
      </p:sp>
    </p:spTree>
    <p:extLst>
      <p:ext uri="{BB962C8B-B14F-4D97-AF65-F5344CB8AC3E}">
        <p14:creationId xmlns:p14="http://schemas.microsoft.com/office/powerpoint/2010/main" val="2390058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Windows Phone 8 supports more languages than before.</a:t>
            </a:r>
          </a:p>
          <a:p>
            <a:r>
              <a:rPr lang="en-GB" dirty="0" smtClean="0">
                <a:effectLst/>
              </a:rPr>
              <a:t>By following a few simple steps, you can design and develop apps that can be easily localized, or adapted to, a specific local market. This process mostly involves the text strings in your app and the app bar, if the app bar menu items contain text.</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42</a:t>
            </a:fld>
            <a:endParaRPr lang="en-US"/>
          </a:p>
        </p:txBody>
      </p:sp>
    </p:spTree>
    <p:extLst>
      <p:ext uri="{BB962C8B-B14F-4D97-AF65-F5344CB8AC3E}">
        <p14:creationId xmlns:p14="http://schemas.microsoft.com/office/powerpoint/2010/main" val="798926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Windows Phone 8 project templates in Visual Studio for managed apps also contain app code for localization support by default. Using these features, you can more easily reach customers for your apps in many other countries and regions.</a:t>
            </a:r>
          </a:p>
          <a:p>
            <a:endParaRPr lang="en-GB" dirty="0" smtClean="0"/>
          </a:p>
          <a:p>
            <a:r>
              <a:rPr lang="en-GB" dirty="0" smtClean="0"/>
              <a:t>Every new project contains a file called </a:t>
            </a:r>
            <a:r>
              <a:rPr lang="en-GB" dirty="0" err="1" smtClean="0"/>
              <a:t>LocalizedStrings.cs</a:t>
            </a:r>
            <a:r>
              <a:rPr lang="en-GB" dirty="0" smtClean="0"/>
              <a:t>/.</a:t>
            </a:r>
            <a:r>
              <a:rPr lang="en-GB" dirty="0" err="1" smtClean="0"/>
              <a:t>vb</a:t>
            </a:r>
            <a:r>
              <a:rPr lang="en-GB" dirty="0" smtClean="0"/>
              <a:t> which exists solely to provide</a:t>
            </a:r>
            <a:r>
              <a:rPr lang="en-GB" baseline="0" dirty="0" smtClean="0"/>
              <a:t> programmatic access to string resources defined in the resource files. New project templates for managed Windows Phone 8 apps include a neutral language resource file, </a:t>
            </a:r>
            <a:r>
              <a:rPr lang="en-GB" baseline="0" dirty="0" err="1" smtClean="0"/>
              <a:t>AppResources.resx</a:t>
            </a:r>
            <a:r>
              <a:rPr lang="en-GB" baseline="0" dirty="0" smtClean="0"/>
              <a:t>, in the app’s Resources folder. The </a:t>
            </a:r>
            <a:r>
              <a:rPr lang="en-GB" baseline="0" dirty="0" err="1" smtClean="0"/>
              <a:t>AppResources.resx</a:t>
            </a:r>
            <a:r>
              <a:rPr lang="en-GB" baseline="0" dirty="0" smtClean="0"/>
              <a:t> file has example placeholder string resources and values.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43</a:t>
            </a:fld>
            <a:endParaRPr lang="en-US"/>
          </a:p>
        </p:txBody>
      </p:sp>
    </p:spTree>
    <p:extLst>
      <p:ext uri="{BB962C8B-B14F-4D97-AF65-F5344CB8AC3E}">
        <p14:creationId xmlns:p14="http://schemas.microsoft.com/office/powerpoint/2010/main" val="3977712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An instance of the </a:t>
            </a:r>
            <a:r>
              <a:rPr lang="en-GB" baseline="0" dirty="0" err="1" smtClean="0"/>
              <a:t>LocalizedStrings</a:t>
            </a:r>
            <a:r>
              <a:rPr lang="en-GB" baseline="0" dirty="0" smtClean="0"/>
              <a:t> object is created in the app static resources declared in </a:t>
            </a:r>
            <a:r>
              <a:rPr lang="en-GB" baseline="0" dirty="0" err="1" smtClean="0"/>
              <a:t>App.Xaml</a:t>
            </a:r>
            <a:r>
              <a:rPr lang="en-GB" baseline="0" dirty="0" smtClean="0"/>
              <a:t>, so you can easily use data binding to set the Text property of </a:t>
            </a:r>
            <a:r>
              <a:rPr lang="en-GB" baseline="0" dirty="0" err="1" smtClean="0"/>
              <a:t>TextBlock</a:t>
            </a:r>
            <a:r>
              <a:rPr lang="en-GB" baseline="0" dirty="0" smtClean="0"/>
              <a:t> controls in your UI to strings defined in the resources file.</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44</a:t>
            </a:fld>
            <a:endParaRPr lang="en-US"/>
          </a:p>
        </p:txBody>
      </p:sp>
    </p:spTree>
    <p:extLst>
      <p:ext uri="{BB962C8B-B14F-4D97-AF65-F5344CB8AC3E}">
        <p14:creationId xmlns:p14="http://schemas.microsoft.com/office/powerpoint/2010/main" val="1859239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To add additional languages</a:t>
            </a:r>
          </a:p>
          <a:p>
            <a:r>
              <a:rPr lang="en-GB" dirty="0" smtClean="0"/>
              <a:t>After you have created and tested your app using a neutral language, you can add supported languages. </a:t>
            </a:r>
          </a:p>
          <a:p>
            <a:endParaRPr lang="en-GB" dirty="0" smtClean="0"/>
          </a:p>
          <a:p>
            <a:r>
              <a:rPr lang="en-GB" dirty="0" smtClean="0"/>
              <a:t>1. On the project’s Properties page, select the language(s) you would like your app to support in the Supported Culture multi-select box.</a:t>
            </a:r>
          </a:p>
          <a:p>
            <a:r>
              <a:rPr lang="en-GB" dirty="0" smtClean="0"/>
              <a:t>2. Save the project.</a:t>
            </a:r>
          </a:p>
          <a:p>
            <a:r>
              <a:rPr lang="en-GB" dirty="0" smtClean="0"/>
              <a:t>3.</a:t>
            </a:r>
            <a:r>
              <a:rPr lang="en-GB" baseline="0" dirty="0" smtClean="0"/>
              <a:t> </a:t>
            </a:r>
            <a:r>
              <a:rPr lang="en-GB" dirty="0" smtClean="0"/>
              <a:t>Visual Studio creates a new resource file for each supported language that is a copy of the neutral resource file (</a:t>
            </a:r>
            <a:r>
              <a:rPr lang="en-GB" dirty="0" err="1" smtClean="0"/>
              <a:t>AppResources.resx</a:t>
            </a:r>
            <a:r>
              <a:rPr lang="en-GB" dirty="0" smtClean="0"/>
              <a:t>) and renames it to include the locale abbreviation that reflects the new resource file’s language and country values (locale).</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45</a:t>
            </a:fld>
            <a:endParaRPr lang="en-US"/>
          </a:p>
        </p:txBody>
      </p:sp>
    </p:spTree>
    <p:extLst>
      <p:ext uri="{BB962C8B-B14F-4D97-AF65-F5344CB8AC3E}">
        <p14:creationId xmlns:p14="http://schemas.microsoft.com/office/powerpoint/2010/main" val="225744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4. Replace the neutral language values in each supported language resource file with translated values.</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46</a:t>
            </a:fld>
            <a:endParaRPr lang="en-US"/>
          </a:p>
        </p:txBody>
      </p:sp>
    </p:spTree>
    <p:extLst>
      <p:ext uri="{BB962C8B-B14F-4D97-AF65-F5344CB8AC3E}">
        <p14:creationId xmlns:p14="http://schemas.microsoft.com/office/powerpoint/2010/main" val="2453417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effectLst/>
              </a:rPr>
              <a:t>Each locale that your app supports has its own resource set. Through the provided template and the Windows Phone localization infrastructure, your localized app will implicitly use the resources that most closely match the user’s phone display language choice. If no good match exists, the neutral language resources will be used by the app.</a:t>
            </a:r>
          </a:p>
          <a:p>
            <a:r>
              <a:rPr lang="en-GB" dirty="0" smtClean="0">
                <a:effectLst/>
              </a:rPr>
              <a:t>You should ensure the actual</a:t>
            </a:r>
            <a:r>
              <a:rPr lang="en-GB" baseline="0" dirty="0" smtClean="0">
                <a:effectLst/>
              </a:rPr>
              <a:t> language of the neutral language resources is defined to aid the </a:t>
            </a:r>
            <a:r>
              <a:rPr lang="en-GB" dirty="0" smtClean="0">
                <a:effectLst/>
              </a:rPr>
              <a:t>Windows Phone localization infrastructure when </a:t>
            </a:r>
            <a:r>
              <a:rPr lang="en-GB" baseline="0" dirty="0" smtClean="0">
                <a:effectLst/>
              </a:rPr>
              <a:t>the </a:t>
            </a:r>
            <a:r>
              <a:rPr lang="en-GB" dirty="0" smtClean="0">
                <a:effectLst/>
              </a:rPr>
              <a:t>user’s phone display language choice happens to match the language of the neutral language resources.</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47</a:t>
            </a:fld>
            <a:endParaRPr lang="en-US"/>
          </a:p>
        </p:txBody>
      </p:sp>
    </p:spTree>
    <p:extLst>
      <p:ext uri="{BB962C8B-B14F-4D97-AF65-F5344CB8AC3E}">
        <p14:creationId xmlns:p14="http://schemas.microsoft.com/office/powerpoint/2010/main" val="1817310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demonstration notes please look in the “Demonstration” folder and open the corresponding Word document.</a:t>
            </a:r>
          </a:p>
          <a:p>
            <a:pPr>
              <a:lnSpc>
                <a:spcPct val="115000"/>
              </a:lnSpc>
              <a:spcAft>
                <a:spcPts val="1000"/>
              </a:spcAft>
            </a:pPr>
            <a:r>
              <a:rPr lang="en-US" sz="1050" dirty="0">
                <a:ea typeface="Calibri"/>
                <a:cs typeface="Times New Roman"/>
              </a:rPr>
              <a:t/>
            </a:r>
            <a:br>
              <a:rPr lang="en-US" sz="1050" dirty="0">
                <a:ea typeface="Calibri"/>
                <a:cs typeface="Times New Roman"/>
              </a:rPr>
            </a:br>
            <a:r>
              <a:rPr lang="en-US" sz="1050" dirty="0">
                <a:ea typeface="Calibri"/>
                <a:cs typeface="Times New Roman"/>
              </a:rPr>
              <a:t> </a:t>
            </a:r>
          </a:p>
        </p:txBody>
      </p:sp>
    </p:spTree>
    <p:extLst>
      <p:ext uri="{BB962C8B-B14F-4D97-AF65-F5344CB8AC3E}">
        <p14:creationId xmlns:p14="http://schemas.microsoft.com/office/powerpoint/2010/main" val="1967821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2400"/>
              </a:spcBef>
            </a:pPr>
            <a:r>
              <a:rPr lang="en-US" sz="1800" b="1" kern="0" dirty="0">
                <a:solidFill>
                  <a:srgbClr val="365F91"/>
                </a:solidFill>
                <a:latin typeface="Cambria"/>
                <a:ea typeface="Times New Roman"/>
                <a:cs typeface="Times New Roman"/>
              </a:rPr>
              <a:t>The </a:t>
            </a:r>
            <a:r>
              <a:rPr lang="en-US" sz="1800" b="1" kern="0" dirty="0" smtClean="0">
                <a:solidFill>
                  <a:srgbClr val="365F91"/>
                </a:solidFill>
                <a:latin typeface="Cambria"/>
                <a:ea typeface="Times New Roman"/>
                <a:cs typeface="Times New Roman"/>
              </a:rPr>
              <a:t>Windows Phone Toolkit</a:t>
            </a:r>
            <a:endParaRPr lang="en-US" sz="1800" b="1" kern="0" dirty="0">
              <a:solidFill>
                <a:srgbClr val="365F91"/>
              </a:solidFill>
              <a:latin typeface="Cambria"/>
              <a:ea typeface="Times New Roman"/>
              <a:cs typeface="Times New Roman"/>
            </a:endParaRP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49</a:t>
            </a:fld>
            <a:endParaRPr lang="en-US"/>
          </a:p>
        </p:txBody>
      </p:sp>
    </p:spTree>
    <p:extLst>
      <p:ext uri="{BB962C8B-B14F-4D97-AF65-F5344CB8AC3E}">
        <p14:creationId xmlns:p14="http://schemas.microsoft.com/office/powerpoint/2010/main" val="24081947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15000"/>
              </a:lnSpc>
              <a:spcBef>
                <a:spcPts val="1000"/>
              </a:spcBef>
            </a:pPr>
            <a:r>
              <a:rPr lang="en-US" sz="1800" b="1" dirty="0" smtClean="0">
                <a:solidFill>
                  <a:srgbClr val="4F81BD"/>
                </a:solidFill>
                <a:latin typeface="Cambria"/>
                <a:ea typeface="Times New Roman"/>
                <a:cs typeface="Times New Roman"/>
              </a:rPr>
              <a:t>Windows Phone Toolkit </a:t>
            </a:r>
            <a:endParaRPr lang="en-US" sz="1800" b="1" dirty="0">
              <a:solidFill>
                <a:srgbClr val="4F81BD"/>
              </a:solidFill>
              <a:latin typeface="Cambria"/>
              <a:ea typeface="Times New Roman"/>
              <a:cs typeface="Times New Roman"/>
            </a:endParaRPr>
          </a:p>
          <a:p>
            <a:r>
              <a:rPr lang="es-ES_tradnl" sz="1400" dirty="0" smtClean="0"/>
              <a:t>El SDK de Windows </a:t>
            </a:r>
            <a:r>
              <a:rPr lang="es-ES_tradnl" sz="1400" dirty="0" err="1" smtClean="0"/>
              <a:t>Phone</a:t>
            </a:r>
            <a:r>
              <a:rPr lang="es-ES_tradnl" sz="1400" dirty="0" smtClean="0"/>
              <a:t> es bastante versátil y nos proporciona una fuente bastante extensa de controles como para realizar una interfaz de usuario rica y atractiva. Sin embargo, en determinadas ocasiones podemos echar de menos más controles. En esas ocasiones nos vendrá genial el </a:t>
            </a:r>
            <a:r>
              <a:rPr lang="es-ES_tradnl" sz="1400" b="1" dirty="0" smtClean="0"/>
              <a:t>Windows </a:t>
            </a:r>
            <a:r>
              <a:rPr lang="es-ES_tradnl" sz="1400" b="1" dirty="0" err="1" smtClean="0"/>
              <a:t>Phone</a:t>
            </a:r>
            <a:r>
              <a:rPr lang="es-ES_tradnl" sz="1400" b="1" dirty="0" smtClean="0"/>
              <a:t> Silverlight </a:t>
            </a:r>
            <a:r>
              <a:rPr lang="es-ES_tradnl" sz="1400" b="1" dirty="0" err="1" smtClean="0"/>
              <a:t>Toolkit</a:t>
            </a:r>
            <a:r>
              <a:rPr lang="es-ES_tradnl" sz="1400" dirty="0" smtClean="0"/>
              <a:t>.</a:t>
            </a:r>
          </a:p>
          <a:p>
            <a:r>
              <a:rPr lang="es-ES_tradnl" sz="1400" dirty="0" smtClean="0"/>
              <a:t>Es un paquete de controles totalmente gratuito disponible tanto en </a:t>
            </a:r>
            <a:r>
              <a:rPr lang="es-ES_tradnl" sz="1400" dirty="0" err="1" smtClean="0"/>
              <a:t>Codeplex</a:t>
            </a:r>
            <a:r>
              <a:rPr lang="es-ES_tradnl" sz="1400" dirty="0" smtClean="0"/>
              <a:t> como utilizando </a:t>
            </a:r>
            <a:r>
              <a:rPr lang="es-ES_tradnl" sz="1400" dirty="0" err="1" smtClean="0"/>
              <a:t>Nuget</a:t>
            </a:r>
            <a:r>
              <a:rPr lang="es-ES_tradnl" sz="1400" dirty="0" smtClean="0"/>
              <a:t>. Podremos descargar tanto los archivos binarios como el código fuente. Además también hay documentación y un proyecto de ejemplo haciendo uso de todos los controles disponibles.</a:t>
            </a:r>
            <a:endParaRPr lang="es-ES_tradnl" sz="14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50</a:t>
            </a:fld>
            <a:endParaRPr lang="en-US"/>
          </a:p>
        </p:txBody>
      </p:sp>
    </p:spTree>
    <p:extLst>
      <p:ext uri="{BB962C8B-B14F-4D97-AF65-F5344CB8AC3E}">
        <p14:creationId xmlns:p14="http://schemas.microsoft.com/office/powerpoint/2010/main" val="4236680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a:lnSpc>
                <a:spcPct val="115000"/>
              </a:lnSpc>
              <a:spcBef>
                <a:spcPts val="1000"/>
              </a:spcBef>
            </a:pPr>
            <a:r>
              <a:rPr lang="en-US" sz="1800" b="1" dirty="0">
                <a:solidFill>
                  <a:srgbClr val="4F81BD"/>
                </a:solidFill>
                <a:latin typeface="Cambria"/>
                <a:ea typeface="Times New Roman"/>
                <a:cs typeface="Times New Roman"/>
              </a:rPr>
              <a:t>Navigating Back</a:t>
            </a:r>
          </a:p>
          <a:p>
            <a:pPr>
              <a:lnSpc>
                <a:spcPct val="115000"/>
              </a:lnSpc>
              <a:spcAft>
                <a:spcPts val="1000"/>
              </a:spcAft>
            </a:pPr>
            <a:r>
              <a:rPr lang="en-US" sz="1400" dirty="0">
                <a:ea typeface="Calibri"/>
                <a:cs typeface="Times New Roman"/>
              </a:rPr>
              <a:t>You can put buttons, hyperlinks, </a:t>
            </a:r>
            <a:r>
              <a:rPr lang="en-US" sz="1400" dirty="0" err="1">
                <a:ea typeface="Calibri"/>
                <a:cs typeface="Times New Roman"/>
              </a:rPr>
              <a:t>appbar</a:t>
            </a:r>
            <a:r>
              <a:rPr lang="en-US" sz="1400" dirty="0">
                <a:ea typeface="Calibri"/>
                <a:cs typeface="Times New Roman"/>
              </a:rPr>
              <a:t> buttons or other controls on a page and execute code that causes the current page to be removed and the user navigates back to the previous page they were on. You use the </a:t>
            </a:r>
            <a:r>
              <a:rPr lang="en-US" sz="1400" b="1" dirty="0" err="1">
                <a:ea typeface="Calibri"/>
                <a:cs typeface="Times New Roman"/>
              </a:rPr>
              <a:t>NavigationService.GoBack</a:t>
            </a:r>
            <a:r>
              <a:rPr lang="en-US" sz="1400" b="1" dirty="0">
                <a:ea typeface="Calibri"/>
                <a:cs typeface="Times New Roman"/>
              </a:rPr>
              <a:t>()</a:t>
            </a:r>
            <a:r>
              <a:rPr lang="en-US" sz="1400" dirty="0">
                <a:ea typeface="Calibri"/>
                <a:cs typeface="Times New Roman"/>
              </a:rPr>
              <a:t> method for this, as shown in the slide.</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Windows Phone maintains </a:t>
            </a:r>
            <a:r>
              <a:rPr lang="en-US" sz="1400" dirty="0">
                <a:ea typeface="Calibri"/>
                <a:cs typeface="Times New Roman"/>
              </a:rPr>
              <a:t>a navigation history stack, just the same as a web browser does. The app launches with </a:t>
            </a:r>
            <a:r>
              <a:rPr lang="en-US" sz="1400" dirty="0" err="1">
                <a:ea typeface="Calibri"/>
                <a:cs typeface="Times New Roman"/>
              </a:rPr>
              <a:t>Mainpage.xaml</a:t>
            </a:r>
            <a:r>
              <a:rPr lang="en-US" sz="1400" dirty="0">
                <a:ea typeface="Calibri"/>
                <a:cs typeface="Times New Roman"/>
              </a:rPr>
              <a:t>, so that is the first entry in the history stack. When they navigate to </a:t>
            </a:r>
            <a:r>
              <a:rPr lang="en-US" sz="1400" dirty="0" err="1">
                <a:ea typeface="Calibri"/>
                <a:cs typeface="Times New Roman"/>
              </a:rPr>
              <a:t>SecondPage.xaml</a:t>
            </a:r>
            <a:r>
              <a:rPr lang="en-US" sz="1400" dirty="0">
                <a:ea typeface="Calibri"/>
                <a:cs typeface="Times New Roman"/>
              </a:rPr>
              <a:t>, second page is pushed onto the stack. When </a:t>
            </a:r>
            <a:r>
              <a:rPr lang="en-US" sz="1400" dirty="0" err="1">
                <a:ea typeface="Calibri"/>
                <a:cs typeface="Times New Roman"/>
              </a:rPr>
              <a:t>NavigationService.GoBack</a:t>
            </a:r>
            <a:r>
              <a:rPr lang="en-US" sz="1400" dirty="0">
                <a:ea typeface="Calibri"/>
                <a:cs typeface="Times New Roman"/>
              </a:rPr>
              <a:t>() is called, second page is popped off the top of the stack and we go back to </a:t>
            </a:r>
            <a:r>
              <a:rPr lang="en-US" sz="1400" dirty="0" err="1">
                <a:ea typeface="Calibri"/>
                <a:cs typeface="Times New Roman"/>
              </a:rPr>
              <a:t>MainPage</a:t>
            </a:r>
            <a:r>
              <a:rPr lang="en-US" sz="1400" dirty="0">
                <a:ea typeface="Calibri"/>
                <a:cs typeface="Times New Roman"/>
              </a:rPr>
              <a: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You </a:t>
            </a:r>
            <a:r>
              <a:rPr lang="en-US" sz="1400" dirty="0">
                <a:ea typeface="Calibri"/>
                <a:cs typeface="Times New Roman"/>
              </a:rPr>
              <a:t>get the </a:t>
            </a:r>
            <a:r>
              <a:rPr lang="en-US" sz="1400" dirty="0" err="1">
                <a:ea typeface="Calibri"/>
                <a:cs typeface="Times New Roman"/>
              </a:rPr>
              <a:t>GoBack</a:t>
            </a:r>
            <a:r>
              <a:rPr lang="en-US" sz="1400" dirty="0">
                <a:ea typeface="Calibri"/>
                <a:cs typeface="Times New Roman"/>
              </a:rPr>
              <a:t> behavior when the user presses the hardware Back key as well. This is default behavior and </a:t>
            </a:r>
            <a:r>
              <a:rPr lang="en-US" sz="1400" dirty="0" smtClean="0">
                <a:ea typeface="Calibri"/>
                <a:cs typeface="Times New Roman"/>
              </a:rPr>
              <a:t>one </a:t>
            </a:r>
            <a:r>
              <a:rPr lang="en-US" sz="1400" dirty="0">
                <a:ea typeface="Calibri"/>
                <a:cs typeface="Times New Roman"/>
              </a:rPr>
              <a:t>of the defining features of the Windows Phone user experience: when they press the Back key, they know that it will undo the current view and go back to what was displayed before. You don’t have to write any code to get this; this is the default behavior.</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Note </a:t>
            </a:r>
            <a:r>
              <a:rPr lang="en-US" sz="1400" dirty="0">
                <a:ea typeface="Calibri"/>
                <a:cs typeface="Times New Roman"/>
              </a:rPr>
              <a:t>that when you navigate back from the launch page of the application - </a:t>
            </a:r>
            <a:r>
              <a:rPr lang="en-US" sz="1400" dirty="0" err="1">
                <a:ea typeface="Calibri"/>
                <a:cs typeface="Times New Roman"/>
              </a:rPr>
              <a:t>MainPage</a:t>
            </a:r>
            <a:r>
              <a:rPr lang="en-US" sz="1400" dirty="0">
                <a:ea typeface="Calibri"/>
                <a:cs typeface="Times New Roman"/>
              </a:rPr>
              <a:t> in this case - by the user pressing the back key, the app exits. In fact, this is the only way an app exits </a:t>
            </a:r>
            <a:r>
              <a:rPr lang="en-US" sz="1400" dirty="0" smtClean="0">
                <a:ea typeface="Calibri"/>
                <a:cs typeface="Times New Roman"/>
              </a:rPr>
              <a:t>cleanly on </a:t>
            </a:r>
            <a:r>
              <a:rPr lang="en-US" sz="1400" dirty="0">
                <a:ea typeface="Calibri"/>
                <a:cs typeface="Times New Roman"/>
              </a:rPr>
              <a:t>Windows Phone (short of it crashing or the user removing the battery).</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a:t>
            </a:fld>
            <a:endParaRPr lang="en-US"/>
          </a:p>
        </p:txBody>
      </p:sp>
    </p:spTree>
    <p:extLst>
      <p:ext uri="{BB962C8B-B14F-4D97-AF65-F5344CB8AC3E}">
        <p14:creationId xmlns:p14="http://schemas.microsoft.com/office/powerpoint/2010/main" val="1559664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How to Get the </a:t>
            </a:r>
            <a:r>
              <a:rPr lang="en-US" sz="1800" b="1" dirty="0" smtClean="0">
                <a:solidFill>
                  <a:srgbClr val="4F81BD"/>
                </a:solidFill>
                <a:latin typeface="Cambria"/>
                <a:ea typeface="Times New Roman"/>
                <a:cs typeface="Times New Roman"/>
              </a:rPr>
              <a:t>Windows Phone Toolkit</a:t>
            </a:r>
            <a:endParaRPr lang="en-US" sz="1800" b="1" dirty="0">
              <a:solidFill>
                <a:srgbClr val="4F81BD"/>
              </a:solidFill>
              <a:latin typeface="Cambria"/>
              <a:ea typeface="Times New Roman"/>
              <a:cs typeface="Times New Roman"/>
            </a:endParaRPr>
          </a:p>
          <a:p>
            <a:pPr>
              <a:lnSpc>
                <a:spcPct val="115000"/>
              </a:lnSpc>
              <a:spcAft>
                <a:spcPts val="1000"/>
              </a:spcAft>
            </a:pPr>
            <a:r>
              <a:rPr lang="en-US" sz="1400" dirty="0">
                <a:ea typeface="Calibri"/>
                <a:cs typeface="Times New Roman"/>
              </a:rPr>
              <a:t>You can download the source code and the sample application from </a:t>
            </a:r>
            <a:r>
              <a:rPr lang="en-US" sz="1400" u="sng" dirty="0">
                <a:solidFill>
                  <a:srgbClr val="0000FF"/>
                </a:solidFill>
                <a:ea typeface="Calibri"/>
                <a:cs typeface="Times New Roman"/>
                <a:hlinkClick r:id="rId3"/>
              </a:rPr>
              <a:t>http</a:t>
            </a:r>
            <a:r>
              <a:rPr lang="en-US" sz="1400" u="sng" dirty="0" smtClean="0">
                <a:solidFill>
                  <a:srgbClr val="0000FF"/>
                </a:solidFill>
                <a:ea typeface="Calibri"/>
                <a:cs typeface="Times New Roman"/>
                <a:hlinkClick r:id="rId3"/>
              </a:rPr>
              <a:t>://phone.codeplex.com</a:t>
            </a:r>
            <a:r>
              <a:rPr lang="en-US" sz="1400" dirty="0" smtClean="0">
                <a:ea typeface="Calibri"/>
                <a:cs typeface="Times New Roman"/>
              </a:rPr>
              <a:t> . </a:t>
            </a:r>
          </a:p>
          <a:p>
            <a:pPr>
              <a:lnSpc>
                <a:spcPct val="115000"/>
              </a:lnSpc>
              <a:spcAft>
                <a:spcPts val="1000"/>
              </a:spcAft>
            </a:pPr>
            <a:r>
              <a:rPr lang="en-US" sz="1400" dirty="0" smtClean="0">
                <a:ea typeface="Calibri"/>
                <a:cs typeface="Times New Roman"/>
              </a:rPr>
              <a:t>There are no installers available</a:t>
            </a:r>
            <a:r>
              <a:rPr lang="en-US" sz="1400" baseline="0" dirty="0" smtClean="0">
                <a:ea typeface="Calibri"/>
                <a:cs typeface="Times New Roman"/>
              </a:rPr>
              <a:t> here, since from October 2012, the Windows Phone Toolkit moved to a </a:t>
            </a:r>
            <a:r>
              <a:rPr lang="en-US" sz="1400" baseline="0" dirty="0" err="1" smtClean="0">
                <a:ea typeface="Calibri"/>
                <a:cs typeface="Times New Roman"/>
              </a:rPr>
              <a:t>NuGet</a:t>
            </a:r>
            <a:r>
              <a:rPr lang="en-US" sz="1400" baseline="0" dirty="0" smtClean="0">
                <a:ea typeface="Calibri"/>
                <a:cs typeface="Times New Roman"/>
              </a:rPr>
              <a:t>-only distribution model.</a:t>
            </a:r>
          </a:p>
          <a:p>
            <a:pPr>
              <a:lnSpc>
                <a:spcPct val="115000"/>
              </a:lnSpc>
              <a:spcAft>
                <a:spcPts val="1000"/>
              </a:spcAft>
            </a:pPr>
            <a:r>
              <a:rPr lang="en-US" sz="1400" baseline="0" dirty="0" smtClean="0">
                <a:ea typeface="Calibri"/>
                <a:cs typeface="Times New Roman"/>
              </a:rPr>
              <a:t>However, it’s still a great idea to download the source because this is the only way you can get the sample application – which is pretty much the only documentation they supply!</a:t>
            </a:r>
            <a:endParaRPr lang="en-US" sz="1400" dirty="0">
              <a:ea typeface="Calibri"/>
              <a:cs typeface="Times New Roman"/>
            </a:endParaRP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51</a:t>
            </a:fld>
            <a:endParaRPr lang="en-US"/>
          </a:p>
        </p:txBody>
      </p:sp>
    </p:spTree>
    <p:extLst>
      <p:ext uri="{BB962C8B-B14F-4D97-AF65-F5344CB8AC3E}">
        <p14:creationId xmlns:p14="http://schemas.microsoft.com/office/powerpoint/2010/main" val="3672308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nSpc>
                <a:spcPct val="115000"/>
              </a:lnSpc>
              <a:spcBef>
                <a:spcPts val="1000"/>
              </a:spcBef>
            </a:pPr>
            <a:r>
              <a:rPr lang="en-US" sz="1800" b="1" dirty="0" err="1">
                <a:solidFill>
                  <a:srgbClr val="4F81BD"/>
                </a:solidFill>
                <a:latin typeface="Cambria"/>
                <a:ea typeface="Times New Roman"/>
                <a:cs typeface="Times New Roman"/>
              </a:rPr>
              <a:t>NuGet</a:t>
            </a:r>
            <a:endParaRPr lang="en-US" sz="1800" b="1" dirty="0">
              <a:solidFill>
                <a:srgbClr val="4F81BD"/>
              </a:solidFill>
              <a:latin typeface="Cambria"/>
              <a:ea typeface="Times New Roman"/>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easiest way of adding the </a:t>
            </a:r>
            <a:r>
              <a:rPr lang="en-US" sz="1400" dirty="0" smtClean="0">
                <a:ea typeface="Calibri"/>
                <a:cs typeface="Times New Roman"/>
              </a:rPr>
              <a:t>Windows Phone Toolkit </a:t>
            </a:r>
            <a:r>
              <a:rPr lang="en-US" sz="1400" dirty="0">
                <a:ea typeface="Calibri"/>
                <a:cs typeface="Times New Roman"/>
              </a:rPr>
              <a:t>assemblies into your project is to use </a:t>
            </a:r>
            <a:r>
              <a:rPr lang="en-US" sz="1400" dirty="0" err="1">
                <a:ea typeface="Calibri"/>
                <a:cs typeface="Times New Roman"/>
              </a:rPr>
              <a:t>NuGet</a:t>
            </a:r>
            <a:r>
              <a:rPr lang="en-US" sz="1400" dirty="0">
                <a:ea typeface="Calibri"/>
                <a:cs typeface="Times New Roman"/>
              </a:rPr>
              <a: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err="1" smtClean="0">
                <a:ea typeface="Calibri"/>
                <a:cs typeface="Times New Roman"/>
              </a:rPr>
              <a:t>NuGet</a:t>
            </a:r>
            <a:r>
              <a:rPr lang="en-US" sz="1400" dirty="0" smtClean="0">
                <a:ea typeface="Calibri"/>
                <a:cs typeface="Times New Roman"/>
              </a:rPr>
              <a:t> </a:t>
            </a:r>
            <a:r>
              <a:rPr lang="en-US" sz="1400" dirty="0">
                <a:ea typeface="Calibri"/>
                <a:cs typeface="Times New Roman"/>
              </a:rPr>
              <a:t>is a package management for .NET. 3</a:t>
            </a:r>
            <a:r>
              <a:rPr lang="en-US" sz="1400" baseline="30000" dirty="0">
                <a:ea typeface="Calibri"/>
                <a:cs typeface="Times New Roman"/>
              </a:rPr>
              <a:t>rd</a:t>
            </a:r>
            <a:r>
              <a:rPr lang="en-US" sz="1400" dirty="0">
                <a:ea typeface="Calibri"/>
                <a:cs typeface="Times New Roman"/>
              </a:rPr>
              <a:t> party developers and Microsoft can package libraries up and submit them for inclusion into the </a:t>
            </a:r>
            <a:r>
              <a:rPr lang="en-US" sz="1400" dirty="0" err="1">
                <a:ea typeface="Calibri"/>
                <a:cs typeface="Times New Roman"/>
              </a:rPr>
              <a:t>NuGet</a:t>
            </a:r>
            <a:r>
              <a:rPr lang="en-US" sz="1400" dirty="0">
                <a:ea typeface="Calibri"/>
                <a:cs typeface="Times New Roman"/>
              </a:rPr>
              <a:t> online repository to make them available to all .NET developers.</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You </a:t>
            </a:r>
            <a:r>
              <a:rPr lang="en-US" sz="1400" dirty="0">
                <a:ea typeface="Calibri"/>
                <a:cs typeface="Times New Roman"/>
              </a:rPr>
              <a:t>can right-click on the Project in your own solutions and then click Manage </a:t>
            </a:r>
            <a:r>
              <a:rPr lang="en-US" sz="1400" dirty="0" err="1">
                <a:ea typeface="Calibri"/>
                <a:cs typeface="Times New Roman"/>
              </a:rPr>
              <a:t>NuGet</a:t>
            </a:r>
            <a:r>
              <a:rPr lang="en-US" sz="1400" dirty="0">
                <a:ea typeface="Calibri"/>
                <a:cs typeface="Times New Roman"/>
              </a:rPr>
              <a:t> Packages… as shown on the slide</a:t>
            </a:r>
            <a:r>
              <a:rPr lang="en-US" sz="1400" dirty="0" smtClean="0">
                <a:ea typeface="Calibri"/>
                <a:cs typeface="Times New Roman"/>
              </a:rPr>
              <a:t>. That </a:t>
            </a:r>
            <a:r>
              <a:rPr lang="en-US" sz="1400" dirty="0">
                <a:ea typeface="Calibri"/>
                <a:cs typeface="Times New Roman"/>
              </a:rPr>
              <a:t>causes the </a:t>
            </a:r>
            <a:r>
              <a:rPr lang="en-US" sz="1400" dirty="0" err="1">
                <a:ea typeface="Calibri"/>
                <a:cs typeface="Times New Roman"/>
              </a:rPr>
              <a:t>NuGet</a:t>
            </a:r>
            <a:r>
              <a:rPr lang="en-US" sz="1400" dirty="0">
                <a:ea typeface="Calibri"/>
                <a:cs typeface="Times New Roman"/>
              </a:rPr>
              <a:t> client window to display from where you can browse the </a:t>
            </a:r>
            <a:r>
              <a:rPr lang="en-US" sz="1400" dirty="0" err="1">
                <a:ea typeface="Calibri"/>
                <a:cs typeface="Times New Roman"/>
              </a:rPr>
              <a:t>NuGet</a:t>
            </a:r>
            <a:r>
              <a:rPr lang="en-US" sz="1400" dirty="0">
                <a:ea typeface="Calibri"/>
                <a:cs typeface="Times New Roman"/>
              </a:rPr>
              <a:t> repository and select packages that are of interest to you, such as the Silverlight Toolkit for Windows Phone.</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When </a:t>
            </a:r>
            <a:r>
              <a:rPr lang="en-US" sz="1400" dirty="0">
                <a:ea typeface="Calibri"/>
                <a:cs typeface="Times New Roman"/>
              </a:rPr>
              <a:t>you click the Install button for a package, it is downloaded and the assemblies are placed into a folder in the root of your solution, and the relevant project references fixed up.</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52</a:t>
            </a:fld>
            <a:endParaRPr lang="en-US"/>
          </a:p>
        </p:txBody>
      </p:sp>
    </p:spTree>
    <p:extLst>
      <p:ext uri="{BB962C8B-B14F-4D97-AF65-F5344CB8AC3E}">
        <p14:creationId xmlns:p14="http://schemas.microsoft.com/office/powerpoint/2010/main" val="2562310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Controls in the </a:t>
            </a:r>
            <a:r>
              <a:rPr lang="en-US" sz="1800" b="1" dirty="0" smtClean="0">
                <a:solidFill>
                  <a:srgbClr val="4F81BD"/>
                </a:solidFill>
                <a:latin typeface="Cambria"/>
                <a:ea typeface="Times New Roman"/>
                <a:cs typeface="Times New Roman"/>
              </a:rPr>
              <a:t>Windows Phone Toolkit</a:t>
            </a:r>
            <a:endParaRPr lang="en-US" sz="1800" b="1" dirty="0">
              <a:solidFill>
                <a:srgbClr val="4F81BD"/>
              </a:solidFill>
              <a:latin typeface="Cambria"/>
              <a:ea typeface="Times New Roman"/>
              <a:cs typeface="Times New Roman"/>
            </a:endParaRPr>
          </a:p>
          <a:p>
            <a:pPr>
              <a:lnSpc>
                <a:spcPct val="115000"/>
              </a:lnSpc>
              <a:spcAft>
                <a:spcPts val="1000"/>
              </a:spcAft>
            </a:pPr>
            <a:r>
              <a:rPr lang="en-US" sz="1400" dirty="0">
                <a:ea typeface="Calibri"/>
                <a:cs typeface="Times New Roman"/>
              </a:rPr>
              <a:t>What follows is a small subset of the controls that are included in the </a:t>
            </a:r>
            <a:r>
              <a:rPr lang="en-US" sz="1400" dirty="0" smtClean="0">
                <a:ea typeface="Calibri"/>
                <a:cs typeface="Times New Roman"/>
              </a:rPr>
              <a:t>Windows Phone Toolkit</a:t>
            </a:r>
            <a:r>
              <a:rPr lang="en-US" sz="1400" dirty="0">
                <a:ea typeface="Calibri"/>
                <a:cs typeface="Times New Roman"/>
              </a:rPr>
              <a: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Tip</a:t>
            </a:r>
            <a:r>
              <a:rPr lang="en-US" sz="1400" dirty="0">
                <a:ea typeface="Calibri"/>
                <a:cs typeface="Times New Roman"/>
              </a:rPr>
              <a:t>: You may wish to skip the next few slides, and instead download the </a:t>
            </a:r>
            <a:r>
              <a:rPr lang="en-US" sz="1400" dirty="0" smtClean="0">
                <a:ea typeface="Calibri"/>
                <a:cs typeface="Times New Roman"/>
              </a:rPr>
              <a:t>Windows Phone Toolkit from </a:t>
            </a:r>
            <a:r>
              <a:rPr lang="en-US" sz="1400" u="sng" dirty="0">
                <a:solidFill>
                  <a:srgbClr val="0000FF"/>
                </a:solidFill>
                <a:ea typeface="Calibri"/>
                <a:cs typeface="Times New Roman"/>
                <a:hlinkClick r:id="rId3"/>
              </a:rPr>
              <a:t>http://silverlight.codeplex.com</a:t>
            </a:r>
            <a:r>
              <a:rPr lang="en-US" sz="1400" dirty="0">
                <a:ea typeface="Calibri"/>
                <a:cs typeface="Times New Roman"/>
              </a:rPr>
              <a:t>, install the sample application onto the emulator and demo the controls that way.</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53</a:t>
            </a:fld>
            <a:endParaRPr lang="en-US"/>
          </a:p>
        </p:txBody>
      </p:sp>
    </p:spTree>
    <p:extLst>
      <p:ext uri="{BB962C8B-B14F-4D97-AF65-F5344CB8AC3E}">
        <p14:creationId xmlns:p14="http://schemas.microsoft.com/office/powerpoint/2010/main" val="508846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r>
              <a:rPr lang="en-US" sz="1800" b="1" dirty="0" err="1">
                <a:solidFill>
                  <a:srgbClr val="4F81BD"/>
                </a:solidFill>
                <a:latin typeface="Cambria"/>
                <a:ea typeface="Times New Roman"/>
                <a:cs typeface="Times New Roman"/>
              </a:rPr>
              <a:t>ContextMenu</a:t>
            </a:r>
            <a:endParaRPr lang="en-US" sz="1800" b="1" dirty="0">
              <a:solidFill>
                <a:srgbClr val="4F81BD"/>
              </a:solidFill>
              <a:latin typeface="Cambria"/>
              <a:ea typeface="Times New Roman"/>
              <a:cs typeface="Times New Roman"/>
            </a:endParaRPr>
          </a:p>
          <a:p>
            <a:pPr>
              <a:lnSpc>
                <a:spcPct val="115000"/>
              </a:lnSpc>
              <a:spcAft>
                <a:spcPts val="1000"/>
              </a:spcAft>
            </a:pPr>
            <a:r>
              <a:rPr lang="en-US" sz="1400" dirty="0">
                <a:ea typeface="Calibri"/>
                <a:cs typeface="Times New Roman"/>
              </a:rPr>
              <a:t>In WP7 there is a notion of a context menu, where when the user holds down an item (tap and hold) it pops up a menu in-line with some options.  This is used in areas like the application list, where if you tap and hold an application you get the option to pin it to the start menu, uninstall, etc.  </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In </a:t>
            </a:r>
            <a:r>
              <a:rPr lang="en-US" sz="1400" dirty="0">
                <a:ea typeface="Calibri"/>
                <a:cs typeface="Times New Roman"/>
              </a:rPr>
              <a:t>the toolkit control this is implemented as a </a:t>
            </a:r>
            <a:r>
              <a:rPr lang="en-US" sz="1400" dirty="0" err="1">
                <a:ea typeface="Calibri"/>
                <a:cs typeface="Times New Roman"/>
              </a:rPr>
              <a:t>ContextMenu</a:t>
            </a:r>
            <a:r>
              <a:rPr lang="en-US" sz="1400" dirty="0">
                <a:ea typeface="Calibri"/>
                <a:cs typeface="Times New Roman"/>
              </a:rPr>
              <a:t> service.  The markup on the slide demonstrates how it is used.</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1456AA4-AC29-4847-B611-228A83A7DBB9}" type="slidenum">
              <a:rPr lang="en-AU" smtClean="0"/>
              <a:t>54</a:t>
            </a:fld>
            <a:endParaRPr lang="en-AU"/>
          </a:p>
        </p:txBody>
      </p:sp>
    </p:spTree>
    <p:extLst>
      <p:ext uri="{BB962C8B-B14F-4D97-AF65-F5344CB8AC3E}">
        <p14:creationId xmlns:p14="http://schemas.microsoft.com/office/powerpoint/2010/main" val="3929134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nSpc>
                <a:spcPct val="115000"/>
              </a:lnSpc>
              <a:spcBef>
                <a:spcPts val="1000"/>
              </a:spcBef>
            </a:pPr>
            <a:r>
              <a:rPr lang="en-US" sz="1800" b="1" dirty="0" err="1">
                <a:solidFill>
                  <a:srgbClr val="4F81BD"/>
                </a:solidFill>
                <a:latin typeface="Cambria"/>
                <a:ea typeface="Times New Roman"/>
                <a:cs typeface="Times New Roman"/>
              </a:rPr>
              <a:t>DatePicker</a:t>
            </a:r>
            <a:r>
              <a:rPr lang="en-US" sz="1800" b="1" dirty="0">
                <a:solidFill>
                  <a:srgbClr val="4F81BD"/>
                </a:solidFill>
                <a:latin typeface="Cambria"/>
                <a:ea typeface="Times New Roman"/>
                <a:cs typeface="Times New Roman"/>
              </a:rPr>
              <a:t> and </a:t>
            </a:r>
            <a:r>
              <a:rPr lang="en-US" sz="1800" b="1" dirty="0" err="1">
                <a:solidFill>
                  <a:srgbClr val="4F81BD"/>
                </a:solidFill>
                <a:latin typeface="Cambria"/>
                <a:ea typeface="Times New Roman"/>
                <a:cs typeface="Times New Roman"/>
              </a:rPr>
              <a:t>TimePicker</a:t>
            </a:r>
            <a:endParaRPr lang="en-US" sz="1800" b="1" dirty="0">
              <a:solidFill>
                <a:srgbClr val="4F81BD"/>
              </a:solidFill>
              <a:latin typeface="Cambria"/>
              <a:ea typeface="Times New Roman"/>
              <a:cs typeface="Times New Roman"/>
            </a:endParaRPr>
          </a:p>
          <a:p>
            <a:pPr>
              <a:lnSpc>
                <a:spcPct val="115000"/>
              </a:lnSpc>
              <a:spcAft>
                <a:spcPts val="1000"/>
              </a:spcAft>
            </a:pPr>
            <a:r>
              <a:rPr lang="en-US" sz="1400" dirty="0">
                <a:ea typeface="Calibri"/>
                <a:cs typeface="Times New Roman"/>
              </a:rPr>
              <a:t>Amazingly, there is no </a:t>
            </a:r>
            <a:r>
              <a:rPr lang="en-US" sz="1400" dirty="0" err="1">
                <a:ea typeface="Calibri"/>
                <a:cs typeface="Times New Roman"/>
              </a:rPr>
              <a:t>DatePicker</a:t>
            </a:r>
            <a:r>
              <a:rPr lang="en-US" sz="1400" dirty="0">
                <a:ea typeface="Calibri"/>
                <a:cs typeface="Times New Roman"/>
              </a:rPr>
              <a:t> or </a:t>
            </a:r>
            <a:r>
              <a:rPr lang="en-US" sz="1400" dirty="0" err="1">
                <a:ea typeface="Calibri"/>
                <a:cs typeface="Times New Roman"/>
              </a:rPr>
              <a:t>TimePicker</a:t>
            </a:r>
            <a:r>
              <a:rPr lang="en-US" sz="1400" dirty="0">
                <a:ea typeface="Calibri"/>
                <a:cs typeface="Times New Roman"/>
              </a:rPr>
              <a:t> in the regular SDK!</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So </a:t>
            </a:r>
            <a:r>
              <a:rPr lang="en-US" sz="1400" dirty="0">
                <a:ea typeface="Calibri"/>
                <a:cs typeface="Times New Roman"/>
              </a:rPr>
              <a:t>they are in the Toolkit instead.</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When </a:t>
            </a:r>
            <a:r>
              <a:rPr lang="en-US" sz="1400" dirty="0">
                <a:ea typeface="Calibri"/>
                <a:cs typeface="Times New Roman"/>
              </a:rPr>
              <a:t>using the control, it will automatically provide you with a </a:t>
            </a:r>
            <a:r>
              <a:rPr lang="en-US" sz="1400" dirty="0" err="1">
                <a:ea typeface="Calibri"/>
                <a:cs typeface="Times New Roman"/>
              </a:rPr>
              <a:t>TextBox</a:t>
            </a:r>
            <a:r>
              <a:rPr lang="en-US" sz="1400" dirty="0">
                <a:ea typeface="Calibri"/>
                <a:cs typeface="Times New Roman"/>
              </a:rPr>
              <a:t> input and when the user selects it, the picker will display.  The markup is very simple:</a:t>
            </a:r>
          </a:p>
          <a:p>
            <a:pPr>
              <a:lnSpc>
                <a:spcPct val="115000"/>
              </a:lnSpc>
              <a:spcAft>
                <a:spcPts val="1000"/>
              </a:spcAft>
            </a:pPr>
            <a:endParaRPr lang="en-US" sz="1400" dirty="0" smtClean="0">
              <a:latin typeface="Courier New"/>
              <a:ea typeface="Calibri"/>
              <a:cs typeface="Times New Roman"/>
            </a:endParaRPr>
          </a:p>
          <a:p>
            <a:pPr>
              <a:lnSpc>
                <a:spcPct val="115000"/>
              </a:lnSpc>
              <a:spcAft>
                <a:spcPts val="1000"/>
              </a:spcAft>
            </a:pPr>
            <a:r>
              <a:rPr lang="en-US" sz="1400" dirty="0" smtClean="0">
                <a:latin typeface="Courier New"/>
                <a:ea typeface="Calibri"/>
                <a:cs typeface="Times New Roman"/>
              </a:rPr>
              <a:t>&lt;</a:t>
            </a:r>
            <a:r>
              <a:rPr lang="en-US" sz="1400" dirty="0" err="1">
                <a:latin typeface="Courier New"/>
                <a:ea typeface="Calibri"/>
                <a:cs typeface="Times New Roman"/>
              </a:rPr>
              <a:t>toolkit:DatePicker</a:t>
            </a:r>
            <a:r>
              <a:rPr lang="en-US" sz="1400" dirty="0">
                <a:latin typeface="Courier New"/>
                <a:ea typeface="Calibri"/>
                <a:cs typeface="Times New Roman"/>
              </a:rPr>
              <a:t> /&gt;</a:t>
            </a:r>
            <a:endParaRPr lang="en-US" sz="1400" dirty="0">
              <a:ea typeface="Calibri"/>
              <a:cs typeface="Times New Roman"/>
            </a:endParaRP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E562EAA-E909-4318-AAAE-D75056CF6C04}"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4749998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err="1">
                <a:solidFill>
                  <a:srgbClr val="4F81BD"/>
                </a:solidFill>
                <a:latin typeface="Cambria"/>
                <a:ea typeface="Times New Roman"/>
                <a:cs typeface="Times New Roman"/>
              </a:rPr>
              <a:t>ToggleSwitch</a:t>
            </a:r>
            <a:endParaRPr lang="en-US" sz="1800" b="1" dirty="0">
              <a:solidFill>
                <a:srgbClr val="4F81BD"/>
              </a:solidFill>
              <a:latin typeface="Cambria"/>
              <a:ea typeface="Times New Roman"/>
              <a:cs typeface="Times New Roman"/>
            </a:endParaRPr>
          </a:p>
          <a:p>
            <a:pPr>
              <a:lnSpc>
                <a:spcPct val="115000"/>
              </a:lnSpc>
              <a:spcAft>
                <a:spcPts val="1000"/>
              </a:spcAft>
            </a:pPr>
            <a:r>
              <a:rPr lang="en-US" sz="1400" dirty="0">
                <a:ea typeface="Calibri"/>
                <a:cs typeface="Times New Roman"/>
              </a:rPr>
              <a:t>If you notice areas in WP7 that have simple on/off settings you may want to provide a consistent look in your application.  The </a:t>
            </a:r>
            <a:r>
              <a:rPr lang="en-US" sz="1400" dirty="0" err="1">
                <a:ea typeface="Calibri"/>
                <a:cs typeface="Times New Roman"/>
              </a:rPr>
              <a:t>ToggleSwitch</a:t>
            </a:r>
            <a:r>
              <a:rPr lang="en-US" sz="1400" dirty="0">
                <a:ea typeface="Calibri"/>
                <a:cs typeface="Times New Roman"/>
              </a:rPr>
              <a:t> control does just that, providing not only the actual </a:t>
            </a:r>
            <a:r>
              <a:rPr lang="en-US" sz="1400" dirty="0" err="1">
                <a:ea typeface="Calibri"/>
                <a:cs typeface="Times New Roman"/>
              </a:rPr>
              <a:t>ToggleButton</a:t>
            </a:r>
            <a:r>
              <a:rPr lang="en-US" sz="1400" dirty="0">
                <a:ea typeface="Calibri"/>
                <a:cs typeface="Times New Roman"/>
              </a:rPr>
              <a:t>, but also the area for label/etc.</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56</a:t>
            </a:fld>
            <a:endParaRPr lang="en-US"/>
          </a:p>
        </p:txBody>
      </p:sp>
    </p:spTree>
    <p:extLst>
      <p:ext uri="{BB962C8B-B14F-4D97-AF65-F5344CB8AC3E}">
        <p14:creationId xmlns:p14="http://schemas.microsoft.com/office/powerpoint/2010/main" val="2520019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err="1">
                <a:solidFill>
                  <a:srgbClr val="4F81BD"/>
                </a:solidFill>
                <a:latin typeface="Cambria"/>
                <a:ea typeface="Times New Roman"/>
                <a:cs typeface="Times New Roman"/>
              </a:rPr>
              <a:t>WrapPanel</a:t>
            </a:r>
            <a:endParaRPr lang="en-US" sz="1800" b="1" dirty="0">
              <a:solidFill>
                <a:srgbClr val="4F81BD"/>
              </a:solidFill>
              <a:latin typeface="Cambria"/>
              <a:ea typeface="Times New Roman"/>
              <a:cs typeface="Times New Roman"/>
            </a:endParaRPr>
          </a:p>
          <a:p>
            <a:pPr>
              <a:lnSpc>
                <a:spcPct val="115000"/>
              </a:lnSpc>
              <a:spcAft>
                <a:spcPts val="1000"/>
              </a:spcAft>
            </a:pPr>
            <a:r>
              <a:rPr lang="en-US" sz="1400" dirty="0">
                <a:ea typeface="Calibri"/>
                <a:cs typeface="Times New Roman"/>
              </a:rPr>
              <a:t>A </a:t>
            </a:r>
            <a:r>
              <a:rPr lang="en-US" sz="1400" dirty="0" err="1">
                <a:ea typeface="Calibri"/>
                <a:cs typeface="Times New Roman"/>
              </a:rPr>
              <a:t>WrapPanel</a:t>
            </a:r>
            <a:r>
              <a:rPr lang="en-US" sz="1400" dirty="0">
                <a:ea typeface="Calibri"/>
                <a:cs typeface="Times New Roman"/>
              </a:rPr>
              <a:t> is similar to a </a:t>
            </a:r>
            <a:r>
              <a:rPr lang="en-US" sz="1400" dirty="0" err="1">
                <a:ea typeface="Calibri"/>
                <a:cs typeface="Times New Roman"/>
              </a:rPr>
              <a:t>StackPanel</a:t>
            </a:r>
            <a:r>
              <a:rPr lang="en-US" sz="1400" dirty="0">
                <a:ea typeface="Calibri"/>
                <a:cs typeface="Times New Roman"/>
              </a:rPr>
              <a:t>, but wraps child </a:t>
            </a:r>
            <a:r>
              <a:rPr lang="en-US" sz="1400" dirty="0" err="1">
                <a:ea typeface="Calibri"/>
                <a:cs typeface="Times New Roman"/>
              </a:rPr>
              <a:t>objecta</a:t>
            </a:r>
            <a:r>
              <a:rPr lang="en-US" sz="1400" dirty="0">
                <a:ea typeface="Calibri"/>
                <a:cs typeface="Times New Roman"/>
              </a:rPr>
              <a:t> around when it has no more room.</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You </a:t>
            </a:r>
            <a:r>
              <a:rPr lang="en-US" sz="1400" dirty="0">
                <a:ea typeface="Calibri"/>
                <a:cs typeface="Times New Roman"/>
              </a:rPr>
              <a:t>specify an initial direction, Horizontal or Vertical, and then add child objects to it. If for example you have a Horizontal </a:t>
            </a:r>
            <a:r>
              <a:rPr lang="en-US" sz="1400" dirty="0" err="1">
                <a:ea typeface="Calibri"/>
                <a:cs typeface="Times New Roman"/>
              </a:rPr>
              <a:t>WrapPanel</a:t>
            </a:r>
            <a:r>
              <a:rPr lang="en-US" sz="1400" dirty="0">
                <a:ea typeface="Calibri"/>
                <a:cs typeface="Times New Roman"/>
              </a:rPr>
              <a:t>, it will layout objects across the screen, and when there is no more room, it wraps around and starts a new row.</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57</a:t>
            </a:fld>
            <a:endParaRPr lang="en-US"/>
          </a:p>
        </p:txBody>
      </p:sp>
    </p:spTree>
    <p:extLst>
      <p:ext uri="{BB962C8B-B14F-4D97-AF65-F5344CB8AC3E}">
        <p14:creationId xmlns:p14="http://schemas.microsoft.com/office/powerpoint/2010/main" val="3366970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err="1">
                <a:solidFill>
                  <a:srgbClr val="4F81BD"/>
                </a:solidFill>
                <a:latin typeface="Cambria"/>
                <a:ea typeface="Times New Roman"/>
                <a:cs typeface="Times New Roman"/>
              </a:rPr>
              <a:t>ListPicker</a:t>
            </a:r>
            <a:endParaRPr lang="en-US" sz="1800" b="1" dirty="0">
              <a:solidFill>
                <a:srgbClr val="4F81BD"/>
              </a:solidFill>
              <a:latin typeface="Cambria"/>
              <a:ea typeface="Times New Roman"/>
              <a:cs typeface="Times New Roman"/>
            </a:endParaRPr>
          </a:p>
          <a:p>
            <a:pPr>
              <a:lnSpc>
                <a:spcPct val="115000"/>
              </a:lnSpc>
              <a:spcAft>
                <a:spcPts val="1000"/>
              </a:spcAft>
            </a:pPr>
            <a:r>
              <a:rPr lang="en-US" sz="1400" dirty="0" err="1">
                <a:ea typeface="Calibri"/>
                <a:cs typeface="Times New Roman"/>
              </a:rPr>
              <a:t>ListPicker</a:t>
            </a:r>
            <a:r>
              <a:rPr lang="en-US" sz="1400" dirty="0">
                <a:ea typeface="Calibri"/>
                <a:cs typeface="Times New Roman"/>
              </a:rPr>
              <a:t> is the Windows Phone 7 equivalent of the </a:t>
            </a:r>
            <a:r>
              <a:rPr lang="en-US" sz="1400" dirty="0" err="1">
                <a:ea typeface="Calibri"/>
                <a:cs typeface="Times New Roman"/>
              </a:rPr>
              <a:t>ComboBox</a:t>
            </a:r>
            <a:r>
              <a:rPr lang="en-US" sz="1400" dirty="0">
                <a:ea typeface="Calibri"/>
                <a:cs typeface="Times New Roman"/>
              </a:rPr>
              <a:t> control: give it a list of items and it will show the selected one and also allow the user to pick from a list if they want to change it. </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core applications on Windows Phone 7 implement two kinds of list selection: an in-place expander for picking among five or fewer items, and a full-screen popup for picking among more. The Toolkit's </a:t>
            </a:r>
            <a:r>
              <a:rPr lang="en-US" sz="1400" dirty="0" err="1">
                <a:ea typeface="Calibri"/>
                <a:cs typeface="Times New Roman"/>
              </a:rPr>
              <a:t>ListPicker</a:t>
            </a:r>
            <a:r>
              <a:rPr lang="en-US" sz="1400" dirty="0">
                <a:ea typeface="Calibri"/>
                <a:cs typeface="Times New Roman"/>
              </a:rPr>
              <a:t> control combines both experiences into one handy package by automatically selecting the right UX based on the number of items in its list!</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58</a:t>
            </a:fld>
            <a:endParaRPr lang="en-US"/>
          </a:p>
        </p:txBody>
      </p:sp>
    </p:spTree>
    <p:extLst>
      <p:ext uri="{BB962C8B-B14F-4D97-AF65-F5344CB8AC3E}">
        <p14:creationId xmlns:p14="http://schemas.microsoft.com/office/powerpoint/2010/main" val="7972268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2400"/>
              </a:spcBef>
            </a:pPr>
            <a:r>
              <a:rPr lang="en-US" sz="1800" b="1" kern="0" dirty="0">
                <a:solidFill>
                  <a:srgbClr val="365F91"/>
                </a:solidFill>
                <a:latin typeface="Cambria"/>
                <a:ea typeface="Times New Roman"/>
                <a:cs typeface="Times New Roman"/>
              </a:rPr>
              <a:t>Page Transitions and </a:t>
            </a:r>
            <a:r>
              <a:rPr lang="en-US" sz="1800" b="1" kern="0" dirty="0" err="1">
                <a:solidFill>
                  <a:srgbClr val="365F91"/>
                </a:solidFill>
                <a:latin typeface="Cambria"/>
                <a:ea typeface="Times New Roman"/>
                <a:cs typeface="Times New Roman"/>
              </a:rPr>
              <a:t>TiltEffect</a:t>
            </a:r>
            <a:endParaRPr lang="en-US" sz="1800" b="1" kern="0" dirty="0">
              <a:solidFill>
                <a:srgbClr val="365F91"/>
              </a:solidFill>
              <a:latin typeface="Cambria"/>
              <a:ea typeface="Times New Roman"/>
              <a:cs typeface="Times New Roman"/>
            </a:endParaRPr>
          </a:p>
          <a:p>
            <a:pPr>
              <a:lnSpc>
                <a:spcPct val="115000"/>
              </a:lnSpc>
              <a:spcAft>
                <a:spcPts val="1000"/>
              </a:spcAft>
            </a:pPr>
            <a:r>
              <a:rPr lang="en-US" sz="1400" dirty="0">
                <a:ea typeface="Calibri"/>
                <a:cs typeface="Times New Roman"/>
              </a:rPr>
              <a:t>This section describes two great features in the </a:t>
            </a:r>
            <a:r>
              <a:rPr lang="en-US" sz="1400" dirty="0" smtClean="0">
                <a:ea typeface="Calibri"/>
                <a:cs typeface="Times New Roman"/>
              </a:rPr>
              <a:t>Windows Phone Toolkit </a:t>
            </a:r>
            <a:r>
              <a:rPr lang="en-US" sz="1400" dirty="0">
                <a:ea typeface="Calibri"/>
                <a:cs typeface="Times New Roman"/>
              </a:rPr>
              <a:t>which allow you to add realistic </a:t>
            </a:r>
            <a:r>
              <a:rPr lang="en-US" sz="1400">
                <a:ea typeface="Calibri"/>
                <a:cs typeface="Times New Roman"/>
              </a:rPr>
              <a:t>page </a:t>
            </a:r>
            <a:r>
              <a:rPr lang="en-US" sz="1400" smtClean="0">
                <a:ea typeface="Calibri"/>
                <a:cs typeface="Times New Roman"/>
              </a:rPr>
              <a:t>transitions </a:t>
            </a:r>
            <a:r>
              <a:rPr lang="en-US" sz="1400" dirty="0">
                <a:ea typeface="Calibri"/>
                <a:cs typeface="Times New Roman"/>
              </a:rPr>
              <a:t>and subtle 3D interaction effects to your apps with only a few minutes work!</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60</a:t>
            </a:fld>
            <a:endParaRPr lang="en-US"/>
          </a:p>
        </p:txBody>
      </p:sp>
    </p:spTree>
    <p:extLst>
      <p:ext uri="{BB962C8B-B14F-4D97-AF65-F5344CB8AC3E}">
        <p14:creationId xmlns:p14="http://schemas.microsoft.com/office/powerpoint/2010/main" val="110646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nSpc>
                <a:spcPct val="115000"/>
              </a:lnSpc>
              <a:spcBef>
                <a:spcPts val="1000"/>
              </a:spcBef>
            </a:pPr>
            <a:r>
              <a:rPr lang="en-US" sz="1800" b="1" dirty="0">
                <a:solidFill>
                  <a:srgbClr val="4F81BD"/>
                </a:solidFill>
                <a:latin typeface="Cambria"/>
                <a:ea typeface="Times New Roman"/>
                <a:cs typeface="Times New Roman"/>
              </a:rPr>
              <a:t>Page Transitions</a:t>
            </a:r>
          </a:p>
          <a:p>
            <a:pPr>
              <a:lnSpc>
                <a:spcPct val="115000"/>
              </a:lnSpc>
              <a:spcAft>
                <a:spcPts val="1000"/>
              </a:spcAft>
            </a:pPr>
            <a:r>
              <a:rPr lang="en-US" sz="1400" dirty="0">
                <a:ea typeface="Calibri"/>
                <a:cs typeface="Times New Roman"/>
              </a:rPr>
              <a:t>The Windows Phone UI Guidelines encourage smooth, attractive page-to-page animations like the core applications show, but there is little support for creating similar experiences in your own applications from the SDK or from the project templates. If you create an application from one of the templates, such as the Windows Phone </a:t>
            </a:r>
            <a:r>
              <a:rPr lang="en-US" sz="1400" dirty="0" err="1">
                <a:ea typeface="Calibri"/>
                <a:cs typeface="Times New Roman"/>
              </a:rPr>
              <a:t>Databound</a:t>
            </a:r>
            <a:r>
              <a:rPr lang="en-US" sz="1400" dirty="0">
                <a:ea typeface="Calibri"/>
                <a:cs typeface="Times New Roman"/>
              </a:rPr>
              <a:t> Application, the page transitions are sudden switches with none of the nice page turn animations you see in the built-in applications.</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Windows Phone Toolkit includes support for multiple flavors of the following transitions: turnstile, slide, rotate, swivel, and roll. In most cases you will just want to use Turnstile.</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All </a:t>
            </a:r>
            <a:r>
              <a:rPr lang="en-US" sz="1400" dirty="0">
                <a:ea typeface="Calibri"/>
                <a:cs typeface="Times New Roman"/>
              </a:rPr>
              <a:t>that's necessary to enable transitions for an application's pages is tweak </a:t>
            </a:r>
            <a:r>
              <a:rPr lang="en-US" sz="1400" dirty="0" err="1">
                <a:ea typeface="Calibri"/>
                <a:cs typeface="Times New Roman"/>
              </a:rPr>
              <a:t>App.xaml.cs</a:t>
            </a:r>
            <a:r>
              <a:rPr lang="en-US" sz="1400" dirty="0">
                <a:ea typeface="Calibri"/>
                <a:cs typeface="Times New Roman"/>
              </a:rPr>
              <a:t> (shown above) to substitute the default </a:t>
            </a:r>
            <a:r>
              <a:rPr lang="en-US" sz="1400" dirty="0" err="1">
                <a:ea typeface="Calibri"/>
                <a:cs typeface="Times New Roman"/>
              </a:rPr>
              <a:t>PhoneApplicationFrame</a:t>
            </a:r>
            <a:r>
              <a:rPr lang="en-US" sz="1400" dirty="0">
                <a:ea typeface="Calibri"/>
                <a:cs typeface="Times New Roman"/>
              </a:rPr>
              <a:t> for an alternative in the </a:t>
            </a:r>
            <a:r>
              <a:rPr lang="en-US" sz="1400" dirty="0" smtClean="0">
                <a:ea typeface="Calibri"/>
                <a:cs typeface="Times New Roman"/>
              </a:rPr>
              <a:t>Windows Phone Toolkit </a:t>
            </a:r>
            <a:r>
              <a:rPr lang="en-US" sz="1400" dirty="0">
                <a:ea typeface="Calibri"/>
                <a:cs typeface="Times New Roman"/>
              </a:rPr>
              <a:t>assemblies that </a:t>
            </a:r>
            <a:r>
              <a:rPr lang="en-US" sz="1400" dirty="0" smtClean="0">
                <a:ea typeface="Calibri"/>
                <a:cs typeface="Times New Roman"/>
              </a:rPr>
              <a:t>understands </a:t>
            </a:r>
            <a:r>
              <a:rPr lang="en-US" sz="1400" dirty="0">
                <a:ea typeface="Calibri"/>
                <a:cs typeface="Times New Roman"/>
              </a:rPr>
              <a:t>how to implement page transitions, and then add a bit of XAML to each page to specify its transitions. Everything else is done for you! </a:t>
            </a:r>
            <a:br>
              <a:rPr lang="en-US" sz="1400" dirty="0">
                <a:ea typeface="Calibri"/>
                <a:cs typeface="Times New Roman"/>
              </a:rPr>
            </a:b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61</a:t>
            </a:fld>
            <a:endParaRPr lang="en-US"/>
          </a:p>
        </p:txBody>
      </p:sp>
    </p:spTree>
    <p:extLst>
      <p:ext uri="{BB962C8B-B14F-4D97-AF65-F5344CB8AC3E}">
        <p14:creationId xmlns:p14="http://schemas.microsoft.com/office/powerpoint/2010/main" val="3491289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Overriding Back Key</a:t>
            </a:r>
          </a:p>
          <a:p>
            <a:pPr>
              <a:lnSpc>
                <a:spcPct val="115000"/>
              </a:lnSpc>
              <a:spcAft>
                <a:spcPts val="1000"/>
              </a:spcAft>
            </a:pPr>
            <a:r>
              <a:rPr lang="en-US" sz="1400" dirty="0">
                <a:ea typeface="Calibri"/>
                <a:cs typeface="Times New Roman"/>
              </a:rPr>
              <a:t>The hardware Back key causes the current page to be popped off the navigation history stack and the previous page to be displayed.</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There </a:t>
            </a:r>
            <a:r>
              <a:rPr lang="en-US" sz="1400" dirty="0">
                <a:ea typeface="Calibri"/>
                <a:cs typeface="Times New Roman"/>
              </a:rPr>
              <a:t>are circumstances where you may need to override this default behavior. For example, your code may have displayed a popup panel on top of the current page. The user will perceive this as a new page even though it is actually just some XAML on the current page that is hiding the original UI of the page. When the user presses the </a:t>
            </a:r>
            <a:r>
              <a:rPr lang="en-US" sz="1400" dirty="0" smtClean="0">
                <a:ea typeface="Calibri"/>
                <a:cs typeface="Times New Roman"/>
              </a:rPr>
              <a:t>Back </a:t>
            </a:r>
            <a:r>
              <a:rPr lang="en-US" sz="1400" dirty="0">
                <a:ea typeface="Calibri"/>
                <a:cs typeface="Times New Roman"/>
              </a:rPr>
              <a:t>key, their expectation is that the panel will disappear and they will go back to the previous ‘view’. In fact, the entire page is popped off the history stack and they will see the previous page they were on.</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In </a:t>
            </a:r>
            <a:r>
              <a:rPr lang="en-US" sz="1400" dirty="0">
                <a:ea typeface="Calibri"/>
                <a:cs typeface="Times New Roman"/>
              </a:rPr>
              <a:t>this case, you need to override the default Back behavior and write code to ‘do the right thing’: to hide the popup panel if it is visible. [Covered on next slide]</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7</a:t>
            </a:fld>
            <a:endParaRPr lang="en-US"/>
          </a:p>
        </p:txBody>
      </p:sp>
    </p:spTree>
    <p:extLst>
      <p:ext uri="{BB962C8B-B14F-4D97-AF65-F5344CB8AC3E}">
        <p14:creationId xmlns:p14="http://schemas.microsoft.com/office/powerpoint/2010/main" val="2273076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Enabling Transitions on a Page</a:t>
            </a:r>
          </a:p>
          <a:p>
            <a:pPr>
              <a:lnSpc>
                <a:spcPct val="115000"/>
              </a:lnSpc>
              <a:spcAft>
                <a:spcPts val="1000"/>
              </a:spcAft>
            </a:pPr>
            <a:r>
              <a:rPr lang="en-US" sz="1400" dirty="0">
                <a:ea typeface="Calibri"/>
                <a:cs typeface="Times New Roman"/>
              </a:rPr>
              <a:t>All you do then is declare the namespace at the top of the page as shown, and then paste in this piece of boilerplate XAML, just underneath the end of the opening &lt;</a:t>
            </a:r>
            <a:r>
              <a:rPr lang="en-US" sz="1400" dirty="0" err="1">
                <a:ea typeface="Calibri"/>
                <a:cs typeface="Times New Roman"/>
              </a:rPr>
              <a:t>phone:PhoneApplicationPage</a:t>
            </a:r>
            <a:r>
              <a:rPr lang="en-US" sz="1400" dirty="0">
                <a:ea typeface="Calibri"/>
                <a:cs typeface="Times New Roman"/>
              </a:rPr>
              <a:t>&gt; tag.</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62</a:t>
            </a:fld>
            <a:endParaRPr lang="en-US"/>
          </a:p>
        </p:txBody>
      </p:sp>
    </p:spTree>
    <p:extLst>
      <p:ext uri="{BB962C8B-B14F-4D97-AF65-F5344CB8AC3E}">
        <p14:creationId xmlns:p14="http://schemas.microsoft.com/office/powerpoint/2010/main" val="20382511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nSpc>
                <a:spcPct val="115000"/>
              </a:lnSpc>
              <a:spcBef>
                <a:spcPts val="1000"/>
              </a:spcBef>
            </a:pPr>
            <a:r>
              <a:rPr lang="en-US" sz="1800" b="1" dirty="0" err="1">
                <a:solidFill>
                  <a:srgbClr val="4F81BD"/>
                </a:solidFill>
                <a:latin typeface="Cambria"/>
                <a:ea typeface="Times New Roman"/>
                <a:cs typeface="Times New Roman"/>
              </a:rPr>
              <a:t>TiltEffect</a:t>
            </a:r>
            <a:endParaRPr lang="en-US" sz="1800" b="1" dirty="0">
              <a:solidFill>
                <a:srgbClr val="4F81BD"/>
              </a:solidFill>
              <a:latin typeface="Cambria"/>
              <a:ea typeface="Times New Roman"/>
              <a:cs typeface="Times New Roman"/>
            </a:endParaRPr>
          </a:p>
          <a:p>
            <a:pPr>
              <a:lnSpc>
                <a:spcPct val="115000"/>
              </a:lnSpc>
              <a:spcAft>
                <a:spcPts val="1000"/>
              </a:spcAft>
            </a:pPr>
            <a:r>
              <a:rPr lang="en-US" sz="1400" dirty="0">
                <a:ea typeface="Calibri"/>
                <a:cs typeface="Times New Roman"/>
              </a:rPr>
              <a:t>The other really easy ‘win’ for your apps is to enable tilt effect.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tilt effect for Windows Phone controls provides you with the ability to add additional visual feedback for control interaction. Instead of having standard pressed or un-pressed states, controls with the tilt effect provide motion during manipulation. The result is a “tilt”-like response when the control is touched.</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You </a:t>
            </a:r>
            <a:r>
              <a:rPr lang="en-US" sz="1400" dirty="0">
                <a:ea typeface="Calibri"/>
                <a:cs typeface="Times New Roman"/>
              </a:rPr>
              <a:t>can enable it on individual controls, or just on the whole page. When enabled, controls seem to ‘tilt’ into the page when pressed. It works with items in a </a:t>
            </a:r>
            <a:r>
              <a:rPr lang="en-US" sz="1400" dirty="0" err="1">
                <a:ea typeface="Calibri"/>
                <a:cs typeface="Times New Roman"/>
              </a:rPr>
              <a:t>ListBox</a:t>
            </a:r>
            <a:r>
              <a:rPr lang="en-US" sz="1400" dirty="0">
                <a:ea typeface="Calibri"/>
                <a:cs typeface="Times New Roman"/>
              </a:rPr>
              <a:t> as well.</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 </a:t>
            </a:r>
            <a:r>
              <a:rPr lang="en-US" sz="1400" dirty="0">
                <a:ea typeface="Calibri"/>
                <a:cs typeface="Times New Roman"/>
              </a:rPr>
              <a:t>result is a happy user! They may not even be able to say exactly what they like about your app, but it will just ‘feel good’ and be a pleasure to use because they are getting these subtle feedback visual effects when they interact with your pages.</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63</a:t>
            </a:fld>
            <a:endParaRPr lang="en-US"/>
          </a:p>
        </p:txBody>
      </p:sp>
    </p:spTree>
    <p:extLst>
      <p:ext uri="{BB962C8B-B14F-4D97-AF65-F5344CB8AC3E}">
        <p14:creationId xmlns:p14="http://schemas.microsoft.com/office/powerpoint/2010/main" val="1405029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400" kern="1200" dirty="0" smtClean="0">
                <a:solidFill>
                  <a:schemeClr val="tx1"/>
                </a:solidFill>
                <a:effectLst/>
                <a:latin typeface="+mn-lt"/>
                <a:ea typeface="+mn-ea"/>
                <a:cs typeface="+mn-cs"/>
              </a:rPr>
              <a:t>For demonstration notes please look in the “Demonstration” folder and open the corresponding Word document.</a:t>
            </a:r>
          </a:p>
          <a:p>
            <a:pPr>
              <a:lnSpc>
                <a:spcPct val="115000"/>
              </a:lnSpc>
              <a:spcAft>
                <a:spcPts val="1000"/>
              </a:spcAft>
            </a:pPr>
            <a:r>
              <a:rPr lang="en-US" sz="1100" dirty="0">
                <a:ea typeface="Calibri"/>
                <a:cs typeface="Times New Roman"/>
              </a:rPr>
              <a:t/>
            </a:r>
            <a:br>
              <a:rPr lang="en-US" sz="1100" dirty="0">
                <a:ea typeface="Calibri"/>
                <a:cs typeface="Times New Roman"/>
              </a:rPr>
            </a:br>
            <a:r>
              <a:rPr lang="en-US" sz="1100" dirty="0">
                <a:ea typeface="Calibri"/>
                <a:cs typeface="Times New Roman"/>
              </a:rPr>
              <a:t> </a:t>
            </a:r>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EC87E0CF-87F6-4B58-B8B8-DCAB2DAAF3CA}" type="slidenum">
              <a:rPr lang="en-US" smtClean="0"/>
              <a:pPr/>
              <a:t>64</a:t>
            </a:fld>
            <a:endParaRPr lang="en-US" dirty="0"/>
          </a:p>
        </p:txBody>
      </p:sp>
    </p:spTree>
    <p:extLst>
      <p:ext uri="{BB962C8B-B14F-4D97-AF65-F5344CB8AC3E}">
        <p14:creationId xmlns:p14="http://schemas.microsoft.com/office/powerpoint/2010/main" val="36713135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r>
              <a:rPr lang="en-US" sz="1800" b="1" dirty="0" err="1" smtClean="0">
                <a:solidFill>
                  <a:srgbClr val="4F81BD"/>
                </a:solidFill>
                <a:latin typeface="Cambria"/>
                <a:ea typeface="Times New Roman"/>
                <a:cs typeface="Times New Roman"/>
              </a:rPr>
              <a:t>Conclusiones</a:t>
            </a:r>
            <a:endParaRPr lang="en-US" sz="1800" b="1" dirty="0">
              <a:solidFill>
                <a:srgbClr val="4F81BD"/>
              </a:solidFill>
              <a:latin typeface="Cambria"/>
              <a:ea typeface="Times New Roman"/>
              <a:cs typeface="Times New Roman"/>
            </a:endParaRP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370224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800" b="1" dirty="0">
                <a:solidFill>
                  <a:srgbClr val="4F81BD"/>
                </a:solidFill>
                <a:latin typeface="Cambria"/>
                <a:ea typeface="Times New Roman"/>
                <a:cs typeface="Times New Roman"/>
              </a:rPr>
              <a:t>Overriding the Back Key</a:t>
            </a:r>
          </a:p>
          <a:p>
            <a:pPr>
              <a:lnSpc>
                <a:spcPct val="115000"/>
              </a:lnSpc>
              <a:spcAft>
                <a:spcPts val="1000"/>
              </a:spcAft>
            </a:pPr>
            <a:r>
              <a:rPr lang="en-US" sz="1400" dirty="0">
                <a:ea typeface="Calibri"/>
                <a:cs typeface="Times New Roman"/>
              </a:rPr>
              <a:t>The way you do this is to hook the Page </a:t>
            </a:r>
            <a:r>
              <a:rPr lang="en-US" sz="1400" b="1" dirty="0" err="1">
                <a:ea typeface="Calibri"/>
                <a:cs typeface="Times New Roman"/>
              </a:rPr>
              <a:t>BackKeyPress</a:t>
            </a:r>
            <a:r>
              <a:rPr lang="en-US" sz="1400" dirty="0">
                <a:ea typeface="Calibri"/>
                <a:cs typeface="Times New Roman"/>
              </a:rPr>
              <a:t> event which you can do in the XAML of the page as shown in the slide, or in code.</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In </a:t>
            </a:r>
            <a:r>
              <a:rPr lang="en-US" sz="1400" dirty="0">
                <a:ea typeface="Calibri"/>
                <a:cs typeface="Times New Roman"/>
              </a:rPr>
              <a:t>the arguments to the </a:t>
            </a:r>
            <a:r>
              <a:rPr lang="en-US" sz="1400" b="1" dirty="0" err="1">
                <a:ea typeface="Calibri"/>
                <a:cs typeface="Times New Roman"/>
              </a:rPr>
              <a:t>PhoneApplicationPage_BackKeyPress</a:t>
            </a:r>
            <a:r>
              <a:rPr lang="en-US" sz="1400" dirty="0">
                <a:ea typeface="Calibri"/>
                <a:cs typeface="Times New Roman"/>
              </a:rPr>
              <a:t> event handler code, you get a </a:t>
            </a:r>
            <a:r>
              <a:rPr lang="en-US" sz="1400" b="1" dirty="0" err="1">
                <a:ea typeface="Calibri"/>
                <a:cs typeface="Times New Roman"/>
              </a:rPr>
              <a:t>CancelEventArgs</a:t>
            </a:r>
            <a:r>
              <a:rPr lang="en-US" sz="1400" dirty="0">
                <a:ea typeface="Calibri"/>
                <a:cs typeface="Times New Roman"/>
              </a:rPr>
              <a:t> object. Simply set the </a:t>
            </a:r>
            <a:r>
              <a:rPr lang="en-US" sz="1400" b="1" dirty="0">
                <a:ea typeface="Calibri"/>
                <a:cs typeface="Times New Roman"/>
              </a:rPr>
              <a:t>Cancel</a:t>
            </a:r>
            <a:r>
              <a:rPr lang="en-US" sz="1400" dirty="0">
                <a:ea typeface="Calibri"/>
                <a:cs typeface="Times New Roman"/>
              </a:rPr>
              <a:t> property of this object to </a:t>
            </a:r>
            <a:r>
              <a:rPr lang="en-US" sz="1400" b="1" dirty="0">
                <a:ea typeface="Calibri"/>
                <a:cs typeface="Times New Roman"/>
              </a:rPr>
              <a:t>true</a:t>
            </a:r>
            <a:r>
              <a:rPr lang="en-US" sz="1400" dirty="0">
                <a:ea typeface="Calibri"/>
                <a:cs typeface="Times New Roman"/>
              </a:rPr>
              <a:t>, as shown on the slide, and you’re effectively telling the system not to do the normal </a:t>
            </a:r>
            <a:r>
              <a:rPr lang="en-US" sz="1400" dirty="0" err="1">
                <a:ea typeface="Calibri"/>
                <a:cs typeface="Times New Roman"/>
              </a:rPr>
              <a:t>NavigateBack</a:t>
            </a:r>
            <a:r>
              <a:rPr lang="en-US" sz="1400" dirty="0">
                <a:ea typeface="Calibri"/>
                <a:cs typeface="Times New Roman"/>
              </a:rPr>
              <a:t> behavior to close the current page, but instead you can execute code to handle the situation. In this case (code not shown), you might hide the Popup panel but stay on the same page, displaying the UI that was hidden by the popup.</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8</a:t>
            </a:fld>
            <a:endParaRPr lang="en-US"/>
          </a:p>
        </p:txBody>
      </p:sp>
    </p:spTree>
    <p:extLst>
      <p:ext uri="{BB962C8B-B14F-4D97-AF65-F5344CB8AC3E}">
        <p14:creationId xmlns:p14="http://schemas.microsoft.com/office/powerpoint/2010/main" val="368744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nSpc>
                <a:spcPct val="115000"/>
              </a:lnSpc>
              <a:spcBef>
                <a:spcPts val="1000"/>
              </a:spcBef>
            </a:pPr>
            <a:r>
              <a:rPr lang="en-US" sz="1800" b="1" dirty="0">
                <a:solidFill>
                  <a:srgbClr val="4F81BD"/>
                </a:solidFill>
                <a:latin typeface="Cambria"/>
                <a:ea typeface="Times New Roman"/>
                <a:cs typeface="Times New Roman"/>
              </a:rPr>
              <a:t>Passing Data Between Pages</a:t>
            </a:r>
          </a:p>
          <a:p>
            <a:pPr>
              <a:lnSpc>
                <a:spcPct val="115000"/>
              </a:lnSpc>
              <a:spcAft>
                <a:spcPts val="1000"/>
              </a:spcAft>
            </a:pPr>
            <a:r>
              <a:rPr lang="en-US" sz="1400" dirty="0">
                <a:ea typeface="Calibri"/>
                <a:cs typeface="Times New Roman"/>
              </a:rPr>
              <a:t>Pages in a Windows Phone </a:t>
            </a:r>
            <a:r>
              <a:rPr lang="en-US" sz="1400" dirty="0" smtClean="0">
                <a:ea typeface="Calibri"/>
                <a:cs typeface="Times New Roman"/>
              </a:rPr>
              <a:t>XAML app </a:t>
            </a:r>
            <a:r>
              <a:rPr lang="en-US" sz="1400" dirty="0">
                <a:ea typeface="Calibri"/>
                <a:cs typeface="Times New Roman"/>
              </a:rPr>
              <a:t>are essentially stateless. An instance of the page is created when you navigate to the page, and when you navigate back from them, the instance is destroyed again. They don’t really exist outside of that brief lifetime.</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However</a:t>
            </a:r>
            <a:r>
              <a:rPr lang="en-US" sz="1400" dirty="0">
                <a:ea typeface="Calibri"/>
                <a:cs typeface="Times New Roman"/>
              </a:rPr>
              <a:t>, you will nearly always want to pass some contextual data from a page to the destination page. You can do this by adding a query string onto the end of the page URI. The query string is the part of the URI after the ‘?’ and consists of one or more string-value pairs. For example, </a:t>
            </a:r>
            <a:r>
              <a:rPr lang="en-US" sz="1400" b="1" dirty="0">
                <a:ea typeface="Calibri"/>
                <a:cs typeface="Times New Roman"/>
              </a:rPr>
              <a:t>/SecondPage.Xaml?key1=value1&amp;key2=value2&amp;key3=value3</a:t>
            </a:r>
            <a:r>
              <a:rPr lang="en-US" sz="1400" dirty="0">
                <a:ea typeface="Calibri"/>
                <a:cs typeface="Times New Roman"/>
              </a:rPr>
              <a:t>…</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In </a:t>
            </a:r>
            <a:r>
              <a:rPr lang="en-US" sz="1400" dirty="0">
                <a:ea typeface="Calibri"/>
                <a:cs typeface="Times New Roman"/>
              </a:rPr>
              <a:t>this example, the query string is </a:t>
            </a:r>
            <a:r>
              <a:rPr lang="en-US" sz="1400" b="1" dirty="0" err="1">
                <a:ea typeface="Calibri"/>
                <a:cs typeface="Times New Roman"/>
              </a:rPr>
              <a:t>msg</a:t>
            </a:r>
            <a:r>
              <a:rPr lang="en-US" sz="1400" b="1" dirty="0">
                <a:ea typeface="Calibri"/>
                <a:cs typeface="Times New Roman"/>
              </a:rPr>
              <a:t>=’</a:t>
            </a:r>
            <a:r>
              <a:rPr lang="en-US" sz="1400" b="1" i="1" dirty="0">
                <a:ea typeface="Calibri"/>
                <a:cs typeface="Times New Roman"/>
              </a:rPr>
              <a:t>some value’</a:t>
            </a:r>
            <a:r>
              <a:rPr lang="en-US" sz="1400" i="1" dirty="0">
                <a:ea typeface="Calibri"/>
                <a:cs typeface="Times New Roman"/>
              </a:rPr>
              <a:t> </a:t>
            </a:r>
            <a:r>
              <a:rPr lang="en-US" sz="1400" dirty="0">
                <a:ea typeface="Calibri"/>
                <a:cs typeface="Times New Roman"/>
              </a:rPr>
              <a:t>which is whatever value has been entered by the user into textBox1.</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On </a:t>
            </a:r>
            <a:r>
              <a:rPr lang="en-US" sz="1400" dirty="0">
                <a:ea typeface="Calibri"/>
                <a:cs typeface="Times New Roman"/>
              </a:rPr>
              <a:t>the destination page, you need to extract the data from the query string. This is often done in the </a:t>
            </a:r>
            <a:r>
              <a:rPr lang="en-US" sz="1400" b="1" dirty="0" err="1">
                <a:ea typeface="Calibri"/>
                <a:cs typeface="Times New Roman"/>
              </a:rPr>
              <a:t>OnNavigatedTo</a:t>
            </a:r>
            <a:r>
              <a:rPr lang="en-US" sz="1400" dirty="0">
                <a:ea typeface="Calibri"/>
                <a:cs typeface="Times New Roman"/>
              </a:rPr>
              <a:t> method which is executed every time a page displays. In the example shown on the slide, the code calls </a:t>
            </a:r>
            <a:r>
              <a:rPr lang="en-US" sz="1400" dirty="0" err="1">
                <a:ea typeface="Calibri"/>
                <a:cs typeface="Times New Roman"/>
              </a:rPr>
              <a:t>NavigationContext.QueryString.TryGetValue</a:t>
            </a:r>
            <a:r>
              <a:rPr lang="en-US" sz="1400" dirty="0">
                <a:ea typeface="Calibri"/>
                <a:cs typeface="Times New Roman"/>
              </a:rPr>
              <a:t> to test for the presence of a query string value with the key </a:t>
            </a:r>
            <a:r>
              <a:rPr lang="en-US" sz="1400" b="1" dirty="0" err="1">
                <a:ea typeface="Calibri"/>
                <a:cs typeface="Times New Roman"/>
              </a:rPr>
              <a:t>msg</a:t>
            </a:r>
            <a:r>
              <a:rPr lang="en-US" sz="1400" dirty="0">
                <a:ea typeface="Calibri"/>
                <a:cs typeface="Times New Roman"/>
              </a:rPr>
              <a:t>, and if found </a:t>
            </a:r>
            <a:r>
              <a:rPr lang="en-US" sz="1400" dirty="0" smtClean="0">
                <a:ea typeface="Calibri"/>
                <a:cs typeface="Times New Roman"/>
              </a:rPr>
              <a:t>extracts the value into </a:t>
            </a:r>
            <a:r>
              <a:rPr lang="en-US" sz="1400" b="1" dirty="0" err="1" smtClean="0">
                <a:ea typeface="Calibri"/>
                <a:cs typeface="Times New Roman"/>
              </a:rPr>
              <a:t>querystringvalue</a:t>
            </a:r>
            <a:r>
              <a:rPr lang="en-US" sz="1400" dirty="0" smtClean="0">
                <a:ea typeface="Calibri"/>
                <a:cs typeface="Times New Roman"/>
              </a:rPr>
              <a:t> and then</a:t>
            </a:r>
            <a:r>
              <a:rPr lang="en-US" sz="1400" baseline="0" dirty="0" smtClean="0">
                <a:ea typeface="Calibri"/>
                <a:cs typeface="Times New Roman"/>
              </a:rPr>
              <a:t> </a:t>
            </a:r>
            <a:r>
              <a:rPr lang="en-US" sz="1400" dirty="0" smtClean="0">
                <a:ea typeface="Calibri"/>
                <a:cs typeface="Times New Roman"/>
              </a:rPr>
              <a:t>displays </a:t>
            </a:r>
            <a:r>
              <a:rPr lang="en-US" sz="1400" dirty="0">
                <a:ea typeface="Calibri"/>
                <a:cs typeface="Times New Roman"/>
              </a:rPr>
              <a:t>it in textBlock1 on the new page.</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9</a:t>
            </a:fld>
            <a:endParaRPr lang="en-US"/>
          </a:p>
        </p:txBody>
      </p:sp>
    </p:spTree>
    <p:extLst>
      <p:ext uri="{BB962C8B-B14F-4D97-AF65-F5344CB8AC3E}">
        <p14:creationId xmlns:p14="http://schemas.microsoft.com/office/powerpoint/2010/main" val="35607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nSpc>
                <a:spcPct val="115000"/>
              </a:lnSpc>
              <a:spcBef>
                <a:spcPts val="1000"/>
              </a:spcBef>
            </a:pPr>
            <a:r>
              <a:rPr lang="en-US" sz="1800" b="1" dirty="0">
                <a:solidFill>
                  <a:srgbClr val="4F81BD"/>
                </a:solidFill>
                <a:latin typeface="Cambria"/>
                <a:ea typeface="Times New Roman"/>
                <a:cs typeface="Times New Roman"/>
              </a:rPr>
              <a:t>Passing Objects Between Pages</a:t>
            </a:r>
          </a:p>
          <a:p>
            <a:pPr>
              <a:lnSpc>
                <a:spcPct val="115000"/>
              </a:lnSpc>
              <a:spcAft>
                <a:spcPts val="1000"/>
              </a:spcAft>
            </a:pPr>
            <a:r>
              <a:rPr lang="en-US" sz="1400" dirty="0">
                <a:ea typeface="Calibri"/>
                <a:cs typeface="Times New Roman"/>
              </a:rPr>
              <a:t>You can only pass strings in a query string. What if you need to pass a data object from one page to another?</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One </a:t>
            </a:r>
            <a:r>
              <a:rPr lang="en-US" sz="1400" dirty="0">
                <a:ea typeface="Calibri"/>
                <a:cs typeface="Times New Roman"/>
              </a:rPr>
              <a:t>solution to this is to use your </a:t>
            </a:r>
            <a:r>
              <a:rPr lang="en-US" sz="1400" b="1" dirty="0">
                <a:ea typeface="Calibri"/>
                <a:cs typeface="Times New Roman"/>
              </a:rPr>
              <a:t>App</a:t>
            </a:r>
            <a:r>
              <a:rPr lang="en-US" sz="1400" dirty="0">
                <a:ea typeface="Calibri"/>
                <a:cs typeface="Times New Roman"/>
              </a:rPr>
              <a:t> class (the class that </a:t>
            </a:r>
            <a:r>
              <a:rPr lang="en-US" sz="1400" dirty="0" err="1">
                <a:ea typeface="Calibri"/>
                <a:cs typeface="Times New Roman"/>
              </a:rPr>
              <a:t>App.Xaml</a:t>
            </a:r>
            <a:r>
              <a:rPr lang="en-US" sz="1400" dirty="0">
                <a:ea typeface="Calibri"/>
                <a:cs typeface="Times New Roman"/>
              </a:rPr>
              <a:t> and </a:t>
            </a:r>
            <a:r>
              <a:rPr lang="en-US" sz="1400" dirty="0" err="1">
                <a:ea typeface="Calibri"/>
                <a:cs typeface="Times New Roman"/>
              </a:rPr>
              <a:t>App.Xaml.cs</a:t>
            </a:r>
            <a:r>
              <a:rPr lang="en-US" sz="1400" dirty="0">
                <a:ea typeface="Calibri"/>
                <a:cs typeface="Times New Roman"/>
              </a:rPr>
              <a:t> define) which is the first class created in every </a:t>
            </a:r>
            <a:r>
              <a:rPr lang="en-US" sz="1400" dirty="0" smtClean="0">
                <a:ea typeface="Calibri"/>
                <a:cs typeface="Times New Roman"/>
              </a:rPr>
              <a:t>XAML app </a:t>
            </a:r>
            <a:r>
              <a:rPr lang="en-US" sz="1400" dirty="0">
                <a:ea typeface="Calibri"/>
                <a:cs typeface="Times New Roman"/>
              </a:rPr>
              <a:t>and is the only object that is truly global to your whole application. It is very common to expose the collection of data objects that your app works with from a property or properties of your App class.</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Then</a:t>
            </a:r>
            <a:r>
              <a:rPr lang="en-US" sz="1400" dirty="0">
                <a:ea typeface="Calibri"/>
                <a:cs typeface="Times New Roman"/>
              </a:rPr>
              <a:t>, when you need to communicate to a new page that it must work with a particular object, you pass the key value or index into the collection in the query string to the new page, so then the new page can extract the required object from the collection exposed in the App class.</a:t>
            </a:r>
          </a:p>
          <a:p>
            <a:pPr>
              <a:lnSpc>
                <a:spcPct val="115000"/>
              </a:lnSpc>
              <a:spcAft>
                <a:spcPts val="1000"/>
              </a:spcAft>
            </a:pPr>
            <a:endParaRPr lang="en-US" sz="1400" dirty="0" smtClean="0">
              <a:ea typeface="Calibri"/>
              <a:cs typeface="Times New Roman"/>
            </a:endParaRPr>
          </a:p>
          <a:p>
            <a:pPr>
              <a:lnSpc>
                <a:spcPct val="115000"/>
              </a:lnSpc>
              <a:spcAft>
                <a:spcPts val="1000"/>
              </a:spcAft>
            </a:pPr>
            <a:r>
              <a:rPr lang="en-US" sz="1400" dirty="0" smtClean="0">
                <a:ea typeface="Calibri"/>
                <a:cs typeface="Times New Roman"/>
              </a:rPr>
              <a:t>This </a:t>
            </a:r>
            <a:r>
              <a:rPr lang="en-US" sz="1400" dirty="0">
                <a:ea typeface="Calibri"/>
                <a:cs typeface="Times New Roman"/>
              </a:rPr>
              <a:t>technique is neatly demonstrated by the </a:t>
            </a:r>
            <a:r>
              <a:rPr lang="en-US" sz="1400" b="1" dirty="0">
                <a:ea typeface="Calibri"/>
                <a:cs typeface="Times New Roman"/>
              </a:rPr>
              <a:t>Windows Phone </a:t>
            </a:r>
            <a:r>
              <a:rPr lang="en-US" sz="1400" b="1" dirty="0" err="1">
                <a:ea typeface="Calibri"/>
                <a:cs typeface="Times New Roman"/>
              </a:rPr>
              <a:t>Databound</a:t>
            </a:r>
            <a:r>
              <a:rPr lang="en-US" sz="1400" b="1" dirty="0">
                <a:ea typeface="Calibri"/>
                <a:cs typeface="Times New Roman"/>
              </a:rPr>
              <a:t> Application</a:t>
            </a:r>
            <a:r>
              <a:rPr lang="en-US" sz="1400" dirty="0">
                <a:ea typeface="Calibri"/>
                <a:cs typeface="Times New Roman"/>
              </a:rPr>
              <a:t> project template, so just create yourself a new project based on that template and study it to see how it works.</a:t>
            </a:r>
          </a:p>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10</a:t>
            </a:fld>
            <a:endParaRPr lang="en-US"/>
          </a:p>
        </p:txBody>
      </p:sp>
    </p:spTree>
    <p:extLst>
      <p:ext uri="{BB962C8B-B14F-4D97-AF65-F5344CB8AC3E}">
        <p14:creationId xmlns:p14="http://schemas.microsoft.com/office/powerpoint/2010/main" val="738065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7435851"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7435851"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7435851"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8304213"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Freeform 95"/>
          <p:cNvSpPr>
            <a:spLocks/>
          </p:cNvSpPr>
          <p:nvPr userDrawn="1"/>
        </p:nvSpPr>
        <p:spPr bwMode="black">
          <a:xfrm>
            <a:off x="8515160"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noEditPoints="1"/>
          </p:cNvSpPr>
          <p:nvPr userDrawn="1"/>
        </p:nvSpPr>
        <p:spPr bwMode="black">
          <a:xfrm>
            <a:off x="7623940"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userDrawn="1"/>
        </p:nvSpPr>
        <p:spPr bwMode="black">
          <a:xfrm>
            <a:off x="8499792" y="1566623"/>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ChangeAspect="1"/>
          </p:cNvSpPr>
          <p:nvPr userDrawn="1"/>
        </p:nvSpPr>
        <p:spPr bwMode="black">
          <a:xfrm>
            <a:off x="7673027"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2"/>
          </p:nvPr>
        </p:nvSpPr>
        <p:spPr/>
        <p:txBody>
          <a:bodyPr/>
          <a:lstStyle/>
          <a:p>
            <a:fld id="{F0EA47CC-68D0-47CA-B57C-F3FEDF0941F3}" type="datetime1">
              <a:rPr lang="en-US" smtClean="0"/>
              <a:t>01/04/13</a:t>
            </a:fld>
            <a:endParaRPr lang="en-US" dirty="0"/>
          </a:p>
        </p:txBody>
      </p:sp>
      <p:sp>
        <p:nvSpPr>
          <p:cNvPr id="10" name="Footer Placeholder 9"/>
          <p:cNvSpPr>
            <a:spLocks noGrp="1"/>
          </p:cNvSpPr>
          <p:nvPr>
            <p:ph type="ftr" sz="quarter" idx="23"/>
          </p:nvPr>
        </p:nvSpPr>
        <p:spPr/>
        <p:txBody>
          <a:bodyPr/>
          <a:lstStyle/>
          <a:p>
            <a:r>
              <a:rPr lang="en-US" dirty="0" smtClean="0"/>
              <a:t>Microsoft</a:t>
            </a:r>
            <a:endParaRPr lang="en-US" dirty="0"/>
          </a:p>
        </p:txBody>
      </p:sp>
      <p:sp>
        <p:nvSpPr>
          <p:cNvPr id="20" name="Slide Number Placeholder 19"/>
          <p:cNvSpPr>
            <a:spLocks noGrp="1"/>
          </p:cNvSpPr>
          <p:nvPr>
            <p:ph type="sldNum" sz="quarter" idx="24"/>
          </p:nvPr>
        </p:nvSpPr>
        <p:spPr/>
        <p:txBody>
          <a:bodyPr/>
          <a:lstStyle/>
          <a:p>
            <a:fld id="{B6F15528-21DE-4FAA-801E-634DDDAF4B2B}" type="slidenum">
              <a:rPr lang="en-US" smtClean="0"/>
              <a:pPr/>
              <a:t>‹Nr.›</a:t>
            </a:fld>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Date Placeholder 19"/>
          <p:cNvSpPr>
            <a:spLocks noGrp="1"/>
          </p:cNvSpPr>
          <p:nvPr>
            <p:ph type="dt" sz="half" idx="22"/>
          </p:nvPr>
        </p:nvSpPr>
        <p:spPr/>
        <p:txBody>
          <a:bodyPr/>
          <a:lstStyle/>
          <a:p>
            <a:fld id="{119AA97A-F775-4FF6-9353-771770504224}" type="datetime1">
              <a:rPr lang="en-US" smtClean="0"/>
              <a:t>01/04/13</a:t>
            </a:fld>
            <a:endParaRPr lang="en-US" dirty="0"/>
          </a:p>
        </p:txBody>
      </p:sp>
      <p:sp>
        <p:nvSpPr>
          <p:cNvPr id="23" name="Footer Placeholder 22"/>
          <p:cNvSpPr>
            <a:spLocks noGrp="1"/>
          </p:cNvSpPr>
          <p:nvPr>
            <p:ph type="ftr" sz="quarter" idx="23"/>
          </p:nvPr>
        </p:nvSpPr>
        <p:spPr/>
        <p:txBody>
          <a:bodyPr/>
          <a:lstStyle/>
          <a:p>
            <a:r>
              <a:rPr lang="en-US" dirty="0" smtClean="0"/>
              <a:t>Microsoft</a:t>
            </a:r>
            <a:endParaRPr lang="en-US" dirty="0"/>
          </a:p>
        </p:txBody>
      </p:sp>
      <p:sp>
        <p:nvSpPr>
          <p:cNvPr id="24" name="Slide Number Placeholder 23"/>
          <p:cNvSpPr>
            <a:spLocks noGrp="1"/>
          </p:cNvSpPr>
          <p:nvPr>
            <p:ph type="sldNum" sz="quarter" idx="24"/>
          </p:nvPr>
        </p:nvSpPr>
        <p:spPr/>
        <p:txBody>
          <a:bodyPr/>
          <a:lstStyle/>
          <a:p>
            <a:fld id="{B6F15528-21DE-4FAA-801E-634DDDAF4B2B}" type="slidenum">
              <a:rPr lang="en-US" smtClean="0"/>
              <a:pPr/>
              <a:t>‹Nr.›</a:t>
            </a:fld>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0"/>
          </p:nvPr>
        </p:nvSpPr>
        <p:spPr/>
        <p:txBody>
          <a:bodyPr/>
          <a:lstStyle/>
          <a:p>
            <a:fld id="{6C4956D0-E5CC-4A8E-A915-89DC1B80EAA0}" type="datetime1">
              <a:rPr lang="en-US" smtClean="0"/>
              <a:t>01/04/13</a:t>
            </a:fld>
            <a:endParaRPr lang="en-US" dirty="0"/>
          </a:p>
        </p:txBody>
      </p:sp>
      <p:sp>
        <p:nvSpPr>
          <p:cNvPr id="3" name="Footer Placeholder 2"/>
          <p:cNvSpPr>
            <a:spLocks noGrp="1"/>
          </p:cNvSpPr>
          <p:nvPr>
            <p:ph type="ftr" sz="quarter" idx="21"/>
          </p:nvPr>
        </p:nvSpPr>
        <p:spPr/>
        <p:txBody>
          <a:bodyPr/>
          <a:lstStyle/>
          <a:p>
            <a:r>
              <a:rPr lang="en-US" dirty="0" smtClean="0"/>
              <a:t>Microsoft</a:t>
            </a:r>
            <a:endParaRPr lang="en-US" dirty="0"/>
          </a:p>
        </p:txBody>
      </p:sp>
      <p:sp>
        <p:nvSpPr>
          <p:cNvPr id="9" name="Slide Number Placeholder 8"/>
          <p:cNvSpPr>
            <a:spLocks noGrp="1"/>
          </p:cNvSpPr>
          <p:nvPr>
            <p:ph type="sldNum" sz="quarter" idx="22"/>
          </p:nvPr>
        </p:nvSpPr>
        <p:spPr/>
        <p:txBody>
          <a:bodyPr/>
          <a:lstStyle/>
          <a:p>
            <a:fld id="{B6F15528-21DE-4FAA-801E-634DDDAF4B2B}" type="slidenum">
              <a:rPr lang="en-US" smtClean="0"/>
              <a:pPr/>
              <a:t>‹Nr.›</a:t>
            </a:fld>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Date Placeholder 24"/>
          <p:cNvSpPr>
            <a:spLocks noGrp="1"/>
          </p:cNvSpPr>
          <p:nvPr>
            <p:ph type="dt" sz="half" idx="46"/>
          </p:nvPr>
        </p:nvSpPr>
        <p:spPr/>
        <p:txBody>
          <a:bodyPr/>
          <a:lstStyle/>
          <a:p>
            <a:fld id="{7E85A313-FC2D-40B3-881E-BDEE37C9DB5B}" type="datetime1">
              <a:rPr lang="en-US" smtClean="0"/>
              <a:t>01/04/13</a:t>
            </a:fld>
            <a:endParaRPr lang="en-US" dirty="0"/>
          </a:p>
        </p:txBody>
      </p:sp>
      <p:sp>
        <p:nvSpPr>
          <p:cNvPr id="26" name="Footer Placeholder 25"/>
          <p:cNvSpPr>
            <a:spLocks noGrp="1"/>
          </p:cNvSpPr>
          <p:nvPr>
            <p:ph type="ftr" sz="quarter" idx="47"/>
          </p:nvPr>
        </p:nvSpPr>
        <p:spPr/>
        <p:txBody>
          <a:bodyPr/>
          <a:lstStyle/>
          <a:p>
            <a:r>
              <a:rPr lang="en-US" dirty="0" smtClean="0"/>
              <a:t>Microsoft</a:t>
            </a:r>
            <a:endParaRPr lang="en-US" dirty="0"/>
          </a:p>
        </p:txBody>
      </p:sp>
      <p:sp>
        <p:nvSpPr>
          <p:cNvPr id="48" name="Slide Number Placeholder 47"/>
          <p:cNvSpPr>
            <a:spLocks noGrp="1"/>
          </p:cNvSpPr>
          <p:nvPr>
            <p:ph type="sldNum" sz="quarter" idx="48"/>
          </p:nvPr>
        </p:nvSpPr>
        <p:spPr/>
        <p:txBody>
          <a:bodyPr/>
          <a:lstStyle/>
          <a:p>
            <a:fld id="{B6F15528-21DE-4FAA-801E-634DDDAF4B2B}" type="slidenum">
              <a:rPr lang="en-US" smtClean="0"/>
              <a:pPr/>
              <a:t>‹Nr.›</a:t>
            </a:fld>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20"/>
          </p:nvPr>
        </p:nvSpPr>
        <p:spPr/>
        <p:txBody>
          <a:bodyPr/>
          <a:lstStyle/>
          <a:p>
            <a:fld id="{0652562F-02D1-433B-B06A-AEC78FA435C6}" type="datetime1">
              <a:rPr lang="en-US" smtClean="0"/>
              <a:t>01/04/13</a:t>
            </a:fld>
            <a:endParaRPr lang="en-US" dirty="0"/>
          </a:p>
        </p:txBody>
      </p:sp>
      <p:sp>
        <p:nvSpPr>
          <p:cNvPr id="20" name="Footer Placeholder 19"/>
          <p:cNvSpPr>
            <a:spLocks noGrp="1"/>
          </p:cNvSpPr>
          <p:nvPr>
            <p:ph type="ftr" sz="quarter" idx="21"/>
          </p:nvPr>
        </p:nvSpPr>
        <p:spPr/>
        <p:txBody>
          <a:bodyPr/>
          <a:lstStyle/>
          <a:p>
            <a:r>
              <a:rPr lang="en-US" smtClean="0"/>
              <a:t>Microsoft confidential</a:t>
            </a:r>
            <a:endParaRPr lang="en-US" dirty="0"/>
          </a:p>
        </p:txBody>
      </p:sp>
      <p:sp>
        <p:nvSpPr>
          <p:cNvPr id="21" name="Slide Number Placeholder 20"/>
          <p:cNvSpPr>
            <a:spLocks noGrp="1"/>
          </p:cNvSpPr>
          <p:nvPr>
            <p:ph type="sldNum" sz="quarter" idx="22"/>
          </p:nvPr>
        </p:nvSpPr>
        <p:spPr/>
        <p:txBody>
          <a:bodyPr/>
          <a:lstStyle/>
          <a:p>
            <a:fld id="{B6F15528-21DE-4FAA-801E-634DDDAF4B2B}" type="slidenum">
              <a:rPr lang="en-US" smtClean="0"/>
              <a:pPr/>
              <a:t>‹Nr.›</a:t>
            </a:fld>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 name="Date Placeholder 2"/>
          <p:cNvSpPr>
            <a:spLocks noGrp="1"/>
          </p:cNvSpPr>
          <p:nvPr>
            <p:ph type="dt" sz="half" idx="19"/>
          </p:nvPr>
        </p:nvSpPr>
        <p:spPr/>
        <p:txBody>
          <a:bodyPr/>
          <a:lstStyle/>
          <a:p>
            <a:fld id="{D06A26AA-BAD1-48B9-8D8B-92EB053398E0}" type="datetime1">
              <a:rPr lang="en-US" smtClean="0"/>
              <a:t>01/04/13</a:t>
            </a:fld>
            <a:endParaRPr lang="en-US" dirty="0"/>
          </a:p>
        </p:txBody>
      </p:sp>
      <p:sp>
        <p:nvSpPr>
          <p:cNvPr id="7" name="Footer Placeholder 6"/>
          <p:cNvSpPr>
            <a:spLocks noGrp="1"/>
          </p:cNvSpPr>
          <p:nvPr>
            <p:ph type="ftr" sz="quarter" idx="20"/>
          </p:nvPr>
        </p:nvSpPr>
        <p:spPr/>
        <p:txBody>
          <a:bodyPr/>
          <a:lstStyle/>
          <a:p>
            <a:r>
              <a:rPr lang="en-US" smtClean="0"/>
              <a:t>Microsoft confidential</a:t>
            </a:r>
            <a:endParaRPr lang="en-US" dirty="0"/>
          </a:p>
        </p:txBody>
      </p:sp>
      <p:sp>
        <p:nvSpPr>
          <p:cNvPr id="10" name="Slide Number Placeholder 9"/>
          <p:cNvSpPr>
            <a:spLocks noGrp="1"/>
          </p:cNvSpPr>
          <p:nvPr>
            <p:ph type="sldNum" sz="quarter" idx="21"/>
          </p:nvPr>
        </p:nvSpPr>
        <p:spPr/>
        <p:txBody>
          <a:bodyPr/>
          <a:lstStyle/>
          <a:p>
            <a:fld id="{B6F15528-21DE-4FAA-801E-634DDDAF4B2B}" type="slidenum">
              <a:rPr lang="en-US" smtClean="0"/>
              <a:pPr/>
              <a:t>‹Nr.›</a:t>
            </a:fld>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5A038477-B658-4B9B-AB30-645FCD07706C}" type="datetime1">
              <a:rPr lang="en-US" smtClean="0"/>
              <a:t>01/04/13</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‹Nr.›</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9AAC1120-BD83-4048-BA00-779A6377666C}" type="datetime1">
              <a:rPr lang="en-US" smtClean="0"/>
              <a:t>01/04/13</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‹Nr.›</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18"/>
          </p:nvPr>
        </p:nvSpPr>
        <p:spPr/>
        <p:txBody>
          <a:bodyPr/>
          <a:lstStyle/>
          <a:p>
            <a:fld id="{4AAE9F12-DBCD-49EB-AF87-30E9CAE69888}" type="datetime1">
              <a:rPr lang="en-US" smtClean="0"/>
              <a:t>01/04/13</a:t>
            </a:fld>
            <a:endParaRPr lang="en-US" dirty="0"/>
          </a:p>
        </p:txBody>
      </p:sp>
      <p:sp>
        <p:nvSpPr>
          <p:cNvPr id="13" name="Footer Placeholder 12"/>
          <p:cNvSpPr>
            <a:spLocks noGrp="1"/>
          </p:cNvSpPr>
          <p:nvPr>
            <p:ph type="ftr" sz="quarter" idx="19"/>
          </p:nvPr>
        </p:nvSpPr>
        <p:spPr/>
        <p:txBody>
          <a:bodyPr/>
          <a:lstStyle/>
          <a:p>
            <a:r>
              <a:rPr lang="en-US" smtClean="0"/>
              <a:t>Microsoft confidential</a:t>
            </a:r>
            <a:endParaRPr lang="en-US" dirty="0"/>
          </a:p>
        </p:txBody>
      </p:sp>
      <p:sp>
        <p:nvSpPr>
          <p:cNvPr id="14" name="Slide Number Placeholder 13"/>
          <p:cNvSpPr>
            <a:spLocks noGrp="1"/>
          </p:cNvSpPr>
          <p:nvPr>
            <p:ph type="sldNum" sz="quarter" idx="20"/>
          </p:nvPr>
        </p:nvSpPr>
        <p:spPr/>
        <p:txBody>
          <a:bodyPr/>
          <a:lstStyle/>
          <a:p>
            <a:fld id="{B6F15528-21DE-4FAA-801E-634DDDAF4B2B}" type="slidenum">
              <a:rPr lang="en-US" smtClean="0"/>
              <a:pPr/>
              <a:t>‹Nr.›</a:t>
            </a:fld>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Date Placeholder 8"/>
          <p:cNvSpPr>
            <a:spLocks noGrp="1"/>
          </p:cNvSpPr>
          <p:nvPr>
            <p:ph type="dt" sz="half" idx="22"/>
          </p:nvPr>
        </p:nvSpPr>
        <p:spPr/>
        <p:txBody>
          <a:bodyPr/>
          <a:lstStyle/>
          <a:p>
            <a:fld id="{B144B47E-32F1-4376-B255-AACC18F7F628}" type="datetime1">
              <a:rPr lang="en-US" smtClean="0"/>
              <a:t>01/04/13</a:t>
            </a:fld>
            <a:endParaRPr lang="en-US" dirty="0"/>
          </a:p>
        </p:txBody>
      </p:sp>
      <p:sp>
        <p:nvSpPr>
          <p:cNvPr id="18" name="Footer Placeholder 17"/>
          <p:cNvSpPr>
            <a:spLocks noGrp="1"/>
          </p:cNvSpPr>
          <p:nvPr>
            <p:ph type="ftr" sz="quarter" idx="23"/>
          </p:nvPr>
        </p:nvSpPr>
        <p:spPr/>
        <p:txBody>
          <a:bodyPr/>
          <a:lstStyle/>
          <a:p>
            <a:r>
              <a:rPr lang="en-US" smtClean="0"/>
              <a:t>Microsoft confidential</a:t>
            </a:r>
            <a:endParaRPr lang="en-US" dirty="0"/>
          </a:p>
        </p:txBody>
      </p:sp>
      <p:sp>
        <p:nvSpPr>
          <p:cNvPr id="19" name="Slide Number Placeholder 18"/>
          <p:cNvSpPr>
            <a:spLocks noGrp="1"/>
          </p:cNvSpPr>
          <p:nvPr>
            <p:ph type="sldNum" sz="quarter" idx="24"/>
          </p:nvPr>
        </p:nvSpPr>
        <p:spPr/>
        <p:txBody>
          <a:bodyPr/>
          <a:lstStyle/>
          <a:p>
            <a:fld id="{B6F15528-21DE-4FAA-801E-634DDDAF4B2B}" type="slidenum">
              <a:rPr lang="en-US" smtClean="0"/>
              <a:pPr/>
              <a:t>‹Nr.›</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3" name="Rectangle 42"/>
          <p:cNvSpPr/>
          <p:nvPr userDrawn="1"/>
        </p:nvSpPr>
        <p:spPr>
          <a:xfrm>
            <a:off x="5699125"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4" name="Rectangle 43"/>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5699125"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Freeform 95"/>
          <p:cNvSpPr>
            <a:spLocks/>
          </p:cNvSpPr>
          <p:nvPr userDrawn="1"/>
        </p:nvSpPr>
        <p:spPr bwMode="black">
          <a:xfrm>
            <a:off x="5910072" y="154603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1"/>
          <p:cNvSpPr>
            <a:spLocks noEditPoints="1"/>
          </p:cNvSpPr>
          <p:nvPr userDrawn="1"/>
        </p:nvSpPr>
        <p:spPr bwMode="black">
          <a:xfrm>
            <a:off x="6755576"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noEditPoints="1"/>
          </p:cNvSpPr>
          <p:nvPr userDrawn="1"/>
        </p:nvSpPr>
        <p:spPr bwMode="black">
          <a:xfrm>
            <a:off x="6763066"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2" name="Rectangle 51"/>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6" name="Rectangle 55"/>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7"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108"/>
          <p:cNvSpPr>
            <a:spLocks noEditPoints="1"/>
          </p:cNvSpPr>
          <p:nvPr userDrawn="1"/>
        </p:nvSpPr>
        <p:spPr bwMode="black">
          <a:xfrm>
            <a:off x="8505785" y="2375795"/>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166"/>
          <p:cNvSpPr>
            <a:spLocks noEditPoints="1"/>
          </p:cNvSpPr>
          <p:nvPr userDrawn="1"/>
        </p:nvSpPr>
        <p:spPr bwMode="black">
          <a:xfrm>
            <a:off x="7610172"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7" name="Group 3076"/>
          <p:cNvGrpSpPr/>
          <p:nvPr userDrawn="1"/>
        </p:nvGrpSpPr>
        <p:grpSpPr>
          <a:xfrm>
            <a:off x="8462414" y="3320289"/>
            <a:ext cx="431310" cy="234248"/>
            <a:chOff x="1506537" y="2403476"/>
            <a:chExt cx="4492626" cy="2439987"/>
          </a:xfrm>
        </p:grpSpPr>
        <p:sp>
          <p:nvSpPr>
            <p:cNvPr id="125"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5"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6"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1"/>
          </p:nvPr>
        </p:nvSpPr>
        <p:spPr/>
        <p:txBody>
          <a:bodyPr/>
          <a:lstStyle/>
          <a:p>
            <a:fld id="{65FDB837-B1D3-4DC9-B088-0224C3358ECE}" type="datetime1">
              <a:rPr lang="en-US" smtClean="0"/>
              <a:t>01/04/13</a:t>
            </a:fld>
            <a:endParaRPr lang="en-US" dirty="0"/>
          </a:p>
        </p:txBody>
      </p:sp>
      <p:sp>
        <p:nvSpPr>
          <p:cNvPr id="8" name="Footer Placeholder 7"/>
          <p:cNvSpPr>
            <a:spLocks noGrp="1"/>
          </p:cNvSpPr>
          <p:nvPr>
            <p:ph type="ftr" sz="quarter" idx="22"/>
          </p:nvPr>
        </p:nvSpPr>
        <p:spPr/>
        <p:txBody>
          <a:bodyPr/>
          <a:lstStyle/>
          <a:p>
            <a:r>
              <a:rPr lang="en-US" smtClean="0"/>
              <a:t>Microsoft confidential</a:t>
            </a:r>
            <a:endParaRPr lang="en-US" dirty="0"/>
          </a:p>
        </p:txBody>
      </p:sp>
      <p:sp>
        <p:nvSpPr>
          <p:cNvPr id="18" name="Slide Number Placeholder 17"/>
          <p:cNvSpPr>
            <a:spLocks noGrp="1"/>
          </p:cNvSpPr>
          <p:nvPr>
            <p:ph type="sldNum" sz="quarter" idx="23"/>
          </p:nvPr>
        </p:nvSpPr>
        <p:spPr/>
        <p:txBody>
          <a:bodyPr/>
          <a:lstStyle/>
          <a:p>
            <a:fld id="{B6F15528-21DE-4FAA-801E-634DDDAF4B2B}" type="slidenum">
              <a:rPr lang="en-US" smtClean="0"/>
              <a:pPr/>
              <a:t>‹Nr.›</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0"/>
          </p:nvPr>
        </p:nvSpPr>
        <p:spPr/>
        <p:txBody>
          <a:bodyPr/>
          <a:lstStyle/>
          <a:p>
            <a:fld id="{31E433CC-2B7D-4C81-9AC0-6A3D9C047EA4}" type="datetime1">
              <a:rPr lang="en-US" smtClean="0"/>
              <a:t>01/04/13</a:t>
            </a:fld>
            <a:endParaRPr lang="en-US" dirty="0"/>
          </a:p>
        </p:txBody>
      </p:sp>
      <p:sp>
        <p:nvSpPr>
          <p:cNvPr id="8" name="Footer Placeholder 7"/>
          <p:cNvSpPr>
            <a:spLocks noGrp="1"/>
          </p:cNvSpPr>
          <p:nvPr>
            <p:ph type="ftr" sz="quarter" idx="21"/>
          </p:nvPr>
        </p:nvSpPr>
        <p:spPr/>
        <p:txBody>
          <a:bodyPr/>
          <a:lstStyle/>
          <a:p>
            <a:r>
              <a:rPr lang="en-US" dirty="0" smtClean="0"/>
              <a:t>Microsoft</a:t>
            </a:r>
            <a:endParaRPr lang="en-US" dirty="0"/>
          </a:p>
        </p:txBody>
      </p:sp>
      <p:sp>
        <p:nvSpPr>
          <p:cNvPr id="16" name="Slide Number Placeholder 15"/>
          <p:cNvSpPr>
            <a:spLocks noGrp="1"/>
          </p:cNvSpPr>
          <p:nvPr>
            <p:ph type="sldNum" sz="quarter" idx="22"/>
          </p:nvPr>
        </p:nvSpPr>
        <p:spPr/>
        <p:txBody>
          <a:bodyPr/>
          <a:lstStyle/>
          <a:p>
            <a:fld id="{B6F15528-21DE-4FAA-801E-634DDDAF4B2B}" type="slidenum">
              <a:rPr lang="en-US" smtClean="0"/>
              <a:pPr/>
              <a:t>‹Nr.›</a:t>
            </a:fld>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B759D98-EAE2-45FF-92FC-E8016F3BA88C}" type="datetime1">
              <a:rPr lang="en-US" smtClean="0"/>
              <a:t>01/04/13</a:t>
            </a:fld>
            <a:endParaRPr lang="en-US" dirty="0"/>
          </a:p>
        </p:txBody>
      </p:sp>
      <p:sp>
        <p:nvSpPr>
          <p:cNvPr id="7" name="Footer Placeholder 6"/>
          <p:cNvSpPr>
            <a:spLocks noGrp="1"/>
          </p:cNvSpPr>
          <p:nvPr>
            <p:ph type="ftr" sz="quarter" idx="40"/>
          </p:nvPr>
        </p:nvSpPr>
        <p:spPr/>
        <p:txBody>
          <a:bodyPr/>
          <a:lstStyle/>
          <a:p>
            <a:r>
              <a:rPr lang="en-US" dirty="0" smtClean="0"/>
              <a:t>Microsoft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‹Nr.›</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1CF3759-0E2D-418B-9F1D-D47669AF3638}" type="datetime1">
              <a:rPr lang="en-US" smtClean="0"/>
              <a:t>01/04/13</a:t>
            </a:fld>
            <a:endParaRPr lang="en-US" dirty="0"/>
          </a:p>
        </p:txBody>
      </p:sp>
      <p:sp>
        <p:nvSpPr>
          <p:cNvPr id="7" name="Footer Placeholder 6"/>
          <p:cNvSpPr>
            <a:spLocks noGrp="1"/>
          </p:cNvSpPr>
          <p:nvPr>
            <p:ph type="ftr" sz="quarter" idx="40"/>
          </p:nvPr>
        </p:nvSpPr>
        <p:spPr/>
        <p:txBody>
          <a:bodyPr/>
          <a:lstStyle/>
          <a:p>
            <a:r>
              <a:rPr lang="en-US" dirty="0" smtClean="0"/>
              <a:t>Microsoft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‹Nr.›</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20A2AFA3-76B4-4F1D-925E-9100ACD37BD6}" type="datetime1">
              <a:rPr lang="en-US" smtClean="0"/>
              <a:t>01/04/13</a:t>
            </a:fld>
            <a:endParaRPr lang="en-US" dirty="0"/>
          </a:p>
        </p:txBody>
      </p:sp>
      <p:sp>
        <p:nvSpPr>
          <p:cNvPr id="7" name="Footer Placeholder 6"/>
          <p:cNvSpPr>
            <a:spLocks noGrp="1"/>
          </p:cNvSpPr>
          <p:nvPr>
            <p:ph type="ftr" sz="quarter" idx="40"/>
          </p:nvPr>
        </p:nvSpPr>
        <p:spPr/>
        <p:txBody>
          <a:bodyPr/>
          <a:lstStyle/>
          <a:p>
            <a:r>
              <a:rPr lang="en-US" dirty="0" smtClean="0"/>
              <a:t>Microsoft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‹Nr.›</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C1376E6C-763E-4426-8F6F-FC3A6C338537}" type="datetime1">
              <a:rPr lang="en-US" smtClean="0"/>
              <a:t>01/04/13</a:t>
            </a:fld>
            <a:endParaRPr lang="en-US" dirty="0"/>
          </a:p>
        </p:txBody>
      </p:sp>
      <p:sp>
        <p:nvSpPr>
          <p:cNvPr id="7" name="Footer Placeholder 6"/>
          <p:cNvSpPr>
            <a:spLocks noGrp="1"/>
          </p:cNvSpPr>
          <p:nvPr>
            <p:ph type="ftr" sz="quarter" idx="40"/>
          </p:nvPr>
        </p:nvSpPr>
        <p:spPr/>
        <p:txBody>
          <a:bodyPr/>
          <a:lstStyle/>
          <a:p>
            <a:r>
              <a:rPr lang="en-US" dirty="0" smtClean="0"/>
              <a:t>Microsoft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‹Nr.›</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9FD724BF-CFC4-42FD-BE4C-7B6091CF9FDF}" type="datetime1">
              <a:rPr lang="en-US" smtClean="0"/>
              <a:t>01/04/13</a:t>
            </a:fld>
            <a:endParaRPr lang="en-US" dirty="0"/>
          </a:p>
        </p:txBody>
      </p:sp>
      <p:sp>
        <p:nvSpPr>
          <p:cNvPr id="7" name="Footer Placeholder 6"/>
          <p:cNvSpPr>
            <a:spLocks noGrp="1"/>
          </p:cNvSpPr>
          <p:nvPr>
            <p:ph type="ftr" sz="quarter" idx="40"/>
          </p:nvPr>
        </p:nvSpPr>
        <p:spPr/>
        <p:txBody>
          <a:bodyPr/>
          <a:lstStyle/>
          <a:p>
            <a:r>
              <a:rPr lang="en-US" dirty="0" smtClean="0"/>
              <a:t>Microsoft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‹Nr.›</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t>01/04/13</a:t>
            </a:fld>
            <a:endParaRPr lang="en-US" dirty="0"/>
          </a:p>
        </p:txBody>
      </p:sp>
      <p:sp>
        <p:nvSpPr>
          <p:cNvPr id="9" name="Footer Placeholder 8"/>
          <p:cNvSpPr>
            <a:spLocks noGrp="1"/>
          </p:cNvSpPr>
          <p:nvPr>
            <p:ph type="ftr" sz="quarter" idx="19"/>
          </p:nvPr>
        </p:nvSpPr>
        <p:spPr/>
        <p:txBody>
          <a:bodyPr/>
          <a:lstStyle/>
          <a:p>
            <a:r>
              <a:rPr lang="en-US" dirty="0" smtClean="0"/>
              <a:t>Microsoft</a:t>
            </a:r>
            <a:endParaRPr lang="en-US" dirty="0"/>
          </a:p>
        </p:txBody>
      </p:sp>
      <p:sp>
        <p:nvSpPr>
          <p:cNvPr id="10" name="Slide Number Placeholder 9"/>
          <p:cNvSpPr>
            <a:spLocks noGrp="1"/>
          </p:cNvSpPr>
          <p:nvPr>
            <p:ph type="sldNum" sz="quarter" idx="20"/>
          </p:nvPr>
        </p:nvSpPr>
        <p:spPr/>
        <p:txBody>
          <a:bodyPr/>
          <a:lstStyle/>
          <a:p>
            <a:fld id="{B6F15528-21DE-4FAA-801E-634DDDAF4B2B}" type="slidenum">
              <a:rPr lang="en-US" smtClean="0"/>
              <a:pPr/>
              <a:t>‹Nr.›</a:t>
            </a:fld>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8" name="Date Placeholder 7"/>
          <p:cNvSpPr>
            <a:spLocks noGrp="1"/>
          </p:cNvSpPr>
          <p:nvPr>
            <p:ph type="dt" sz="half" idx="27"/>
          </p:nvPr>
        </p:nvSpPr>
        <p:spPr/>
        <p:txBody>
          <a:bodyPr/>
          <a:lstStyle/>
          <a:p>
            <a:fld id="{B4E39EC3-634A-464F-A373-6B000589DEC7}" type="datetime1">
              <a:rPr lang="en-US" smtClean="0"/>
              <a:t>01/04/13</a:t>
            </a:fld>
            <a:endParaRPr lang="en-US" dirty="0"/>
          </a:p>
        </p:txBody>
      </p:sp>
      <p:sp>
        <p:nvSpPr>
          <p:cNvPr id="9" name="Footer Placeholder 8"/>
          <p:cNvSpPr>
            <a:spLocks noGrp="1"/>
          </p:cNvSpPr>
          <p:nvPr>
            <p:ph type="ftr" sz="quarter" idx="28"/>
          </p:nvPr>
        </p:nvSpPr>
        <p:spPr/>
        <p:txBody>
          <a:bodyPr/>
          <a:lstStyle/>
          <a:p>
            <a:r>
              <a:rPr lang="en-US" dirty="0" smtClean="0"/>
              <a:t>Microsoft</a:t>
            </a:r>
            <a:endParaRPr lang="en-US" dirty="0"/>
          </a:p>
        </p:txBody>
      </p:sp>
      <p:sp>
        <p:nvSpPr>
          <p:cNvPr id="20" name="Slide Number Placeholder 19"/>
          <p:cNvSpPr>
            <a:spLocks noGrp="1"/>
          </p:cNvSpPr>
          <p:nvPr>
            <p:ph type="sldNum" sz="quarter" idx="29"/>
          </p:nvPr>
        </p:nvSpPr>
        <p:spPr/>
        <p:txBody>
          <a:bodyPr/>
          <a:lstStyle/>
          <a:p>
            <a:fld id="{B6F15528-21DE-4FAA-801E-634DDDAF4B2B}" type="slidenum">
              <a:rPr lang="en-US" smtClean="0"/>
              <a:pPr/>
              <a:t>‹Nr.›</a:t>
            </a:fld>
            <a:endParaRPr lang="en-US" dirty="0"/>
          </a:p>
        </p:txBody>
      </p:sp>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8" name="Date Placeholder 7"/>
          <p:cNvSpPr>
            <a:spLocks noGrp="1"/>
          </p:cNvSpPr>
          <p:nvPr>
            <p:ph type="dt" sz="half" idx="26"/>
          </p:nvPr>
        </p:nvSpPr>
        <p:spPr/>
        <p:txBody>
          <a:bodyPr/>
          <a:lstStyle/>
          <a:p>
            <a:fld id="{C6E05236-6230-454E-916E-90E0BFB81E08}" type="datetime1">
              <a:rPr lang="en-US" smtClean="0"/>
              <a:t>01/04/13</a:t>
            </a:fld>
            <a:endParaRPr lang="en-US" dirty="0"/>
          </a:p>
        </p:txBody>
      </p:sp>
      <p:sp>
        <p:nvSpPr>
          <p:cNvPr id="9" name="Footer Placeholder 8"/>
          <p:cNvSpPr>
            <a:spLocks noGrp="1"/>
          </p:cNvSpPr>
          <p:nvPr>
            <p:ph type="ftr" sz="quarter" idx="27"/>
          </p:nvPr>
        </p:nvSpPr>
        <p:spPr/>
        <p:txBody>
          <a:bodyPr/>
          <a:lstStyle/>
          <a:p>
            <a:r>
              <a:rPr lang="en-US" dirty="0" smtClean="0"/>
              <a:t>Microsoft confidential</a:t>
            </a:r>
            <a:endParaRPr lang="en-US" dirty="0"/>
          </a:p>
        </p:txBody>
      </p:sp>
      <p:sp>
        <p:nvSpPr>
          <p:cNvPr id="22" name="Slide Number Placeholder 21"/>
          <p:cNvSpPr>
            <a:spLocks noGrp="1"/>
          </p:cNvSpPr>
          <p:nvPr>
            <p:ph type="sldNum" sz="quarter" idx="28"/>
          </p:nvPr>
        </p:nvSpPr>
        <p:spPr/>
        <p:txBody>
          <a:bodyPr/>
          <a:lstStyle/>
          <a:p>
            <a:fld id="{B6F15528-21DE-4FAA-801E-634DDDAF4B2B}" type="slidenum">
              <a:rPr lang="en-US" smtClean="0"/>
              <a:pPr/>
              <a:t>‹Nr.›</a:t>
            </a:fld>
            <a:endParaRPr lang="en-US" dirty="0"/>
          </a:p>
        </p:txBody>
      </p:sp>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5" name="Rectangle 94"/>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77" name="Picture Placeholder 9"/>
          <p:cNvSpPr>
            <a:spLocks noGrp="1"/>
          </p:cNvSpPr>
          <p:nvPr>
            <p:ph type="pic" sz="quarter" idx="19" hasCustomPrompt="1"/>
          </p:nvPr>
        </p:nvSpPr>
        <p:spPr>
          <a:xfrm>
            <a:off x="5699126" y="1335088"/>
            <a:ext cx="1616075" cy="1607820"/>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063558"/>
            <a:ext cx="3352801" cy="1610592"/>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2579732"/>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userDrawn="1"/>
        </p:nvSpPr>
        <p:spPr>
          <a:xfrm>
            <a:off x="7435850"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2" name="Rectangle 51"/>
          <p:cNvSpPr/>
          <p:nvPr userDrawn="1"/>
        </p:nvSpPr>
        <p:spPr>
          <a:xfrm>
            <a:off x="5699125"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7435851"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8304213"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8" name="Rectangle 57"/>
          <p:cNvSpPr/>
          <p:nvPr userDrawn="1"/>
        </p:nvSpPr>
        <p:spPr>
          <a:xfrm>
            <a:off x="5699126"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9" name="Rectangle 58"/>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0" name="Rectangle 79"/>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1" name="Rectangle 80"/>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2" name="Freeform 95"/>
          <p:cNvSpPr>
            <a:spLocks/>
          </p:cNvSpPr>
          <p:nvPr userDrawn="1"/>
        </p:nvSpPr>
        <p:spPr bwMode="black">
          <a:xfrm>
            <a:off x="6778434"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userDrawn="1"/>
        </p:nvSpPr>
        <p:spPr bwMode="black">
          <a:xfrm>
            <a:off x="8492302" y="69676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noEditPoints="1"/>
          </p:cNvSpPr>
          <p:nvPr userDrawn="1"/>
        </p:nvSpPr>
        <p:spPr bwMode="black">
          <a:xfrm>
            <a:off x="7631430"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6" name="Freeform 104"/>
          <p:cNvSpPr>
            <a:spLocks noEditPoints="1"/>
          </p:cNvSpPr>
          <p:nvPr userDrawn="1"/>
        </p:nvSpPr>
        <p:spPr bwMode="black">
          <a:xfrm>
            <a:off x="7610172" y="2377771"/>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108"/>
          <p:cNvSpPr>
            <a:spLocks noEditPoints="1"/>
          </p:cNvSpPr>
          <p:nvPr userDrawn="1"/>
        </p:nvSpPr>
        <p:spPr bwMode="black">
          <a:xfrm>
            <a:off x="8505785" y="1515688"/>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166"/>
          <p:cNvSpPr>
            <a:spLocks noEditPoints="1"/>
          </p:cNvSpPr>
          <p:nvPr userDrawn="1"/>
        </p:nvSpPr>
        <p:spPr bwMode="black">
          <a:xfrm>
            <a:off x="7610172" y="1515688"/>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userDrawn="1"/>
        </p:nvGrpSpPr>
        <p:grpSpPr>
          <a:xfrm>
            <a:off x="8462414" y="2451927"/>
            <a:ext cx="431310" cy="234248"/>
            <a:chOff x="1506537" y="2403476"/>
            <a:chExt cx="4492626" cy="2439987"/>
          </a:xfrm>
        </p:grpSpPr>
        <p:sp>
          <p:nvSpPr>
            <p:cNvPr id="97"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253" y="4465661"/>
            <a:ext cx="1763640" cy="416977"/>
          </a:xfrm>
          <a:prstGeom prst="rect">
            <a:avLst/>
          </a:prstGeom>
        </p:spPr>
      </p:pic>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68905B7-0AF8-4311-A816-0736BC558407}" type="datetime1">
              <a:rPr lang="en-US" smtClean="0"/>
              <a:t>01/04/13</a:t>
            </a:fld>
            <a:endParaRPr lang="en-US" dirty="0"/>
          </a:p>
        </p:txBody>
      </p:sp>
      <p:sp>
        <p:nvSpPr>
          <p:cNvPr id="6" name="Footer Placeholder 5"/>
          <p:cNvSpPr>
            <a:spLocks noGrp="1"/>
          </p:cNvSpPr>
          <p:nvPr>
            <p:ph type="ftr" sz="quarter" idx="11"/>
          </p:nvPr>
        </p:nvSpPr>
        <p:spPr/>
        <p:txBody>
          <a:bodyPr/>
          <a:lstStyle/>
          <a:p>
            <a:r>
              <a:rPr lang="en-US" smtClean="0"/>
              <a:t>Microsoft confidential</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dirty="0"/>
          </a:p>
        </p:txBody>
      </p:sp>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49" name="Date Placeholder 48"/>
          <p:cNvSpPr>
            <a:spLocks noGrp="1"/>
          </p:cNvSpPr>
          <p:nvPr>
            <p:ph type="dt" sz="half" idx="19"/>
          </p:nvPr>
        </p:nvSpPr>
        <p:spPr/>
        <p:txBody>
          <a:bodyPr/>
          <a:lstStyle/>
          <a:p>
            <a:fld id="{ABF883E0-5EA3-4D5E-89C2-DD41B77FA2EC}" type="datetime1">
              <a:rPr lang="en-US" smtClean="0"/>
              <a:t>01/04/13</a:t>
            </a:fld>
            <a:endParaRPr lang="en-US" dirty="0"/>
          </a:p>
        </p:txBody>
      </p:sp>
      <p:sp>
        <p:nvSpPr>
          <p:cNvPr id="53" name="Footer Placeholder 52"/>
          <p:cNvSpPr>
            <a:spLocks noGrp="1"/>
          </p:cNvSpPr>
          <p:nvPr>
            <p:ph type="ftr" sz="quarter" idx="20"/>
          </p:nvPr>
        </p:nvSpPr>
        <p:spPr/>
        <p:txBody>
          <a:bodyPr/>
          <a:lstStyle/>
          <a:p>
            <a:r>
              <a:rPr lang="en-US" dirty="0" smtClean="0"/>
              <a:t>Microsoft</a:t>
            </a:r>
            <a:endParaRPr lang="en-US" dirty="0"/>
          </a:p>
        </p:txBody>
      </p:sp>
      <p:sp>
        <p:nvSpPr>
          <p:cNvPr id="54" name="Slide Number Placeholder 53"/>
          <p:cNvSpPr>
            <a:spLocks noGrp="1"/>
          </p:cNvSpPr>
          <p:nvPr>
            <p:ph type="sldNum" sz="quarter" idx="21"/>
          </p:nvPr>
        </p:nvSpPr>
        <p:spPr/>
        <p:txBody>
          <a:bodyPr/>
          <a:lstStyle/>
          <a:p>
            <a:fld id="{B6F15528-21DE-4FAA-801E-634DDDAF4B2B}" type="slidenum">
              <a:rPr lang="en-US" smtClean="0"/>
              <a:pPr/>
              <a:t>‹Nr.›</a:t>
            </a:fld>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141" y="4711324"/>
            <a:ext cx="1004361" cy="237461"/>
          </a:xfrm>
          <a:prstGeom prst="rect">
            <a:avLst/>
          </a:prstGeom>
        </p:spPr>
      </p:pic>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18"/>
          </p:nvPr>
        </p:nvSpPr>
        <p:spPr/>
        <p:txBody>
          <a:bodyPr/>
          <a:lstStyle/>
          <a:p>
            <a:fld id="{3481A3E1-0744-45AC-A89C-879792E98581}" type="datetime1">
              <a:rPr lang="en-US" smtClean="0"/>
              <a:t>01/04/13</a:t>
            </a:fld>
            <a:endParaRPr lang="en-US" dirty="0"/>
          </a:p>
        </p:txBody>
      </p:sp>
      <p:sp>
        <p:nvSpPr>
          <p:cNvPr id="30" name="Footer Placeholder 29"/>
          <p:cNvSpPr>
            <a:spLocks noGrp="1"/>
          </p:cNvSpPr>
          <p:nvPr>
            <p:ph type="ftr" sz="quarter" idx="19"/>
          </p:nvPr>
        </p:nvSpPr>
        <p:spPr/>
        <p:txBody>
          <a:bodyPr/>
          <a:lstStyle/>
          <a:p>
            <a:r>
              <a:rPr lang="en-US" dirty="0" smtClean="0"/>
              <a:t>Microsoft</a:t>
            </a:r>
            <a:endParaRPr lang="en-US" dirty="0"/>
          </a:p>
        </p:txBody>
      </p:sp>
      <p:sp>
        <p:nvSpPr>
          <p:cNvPr id="32" name="Slide Number Placeholder 31"/>
          <p:cNvSpPr>
            <a:spLocks noGrp="1"/>
          </p:cNvSpPr>
          <p:nvPr>
            <p:ph type="sldNum" sz="quarter" idx="20"/>
          </p:nvPr>
        </p:nvSpPr>
        <p:spPr/>
        <p:txBody>
          <a:bodyPr/>
          <a:lstStyle/>
          <a:p>
            <a:fld id="{B6F15528-21DE-4FAA-801E-634DDDAF4B2B}" type="slidenum">
              <a:rPr lang="en-US" smtClean="0"/>
              <a:pPr/>
              <a:t>‹Nr.›</a:t>
            </a:fld>
            <a:endParaRPr lang="en-US" dirty="0"/>
          </a:p>
        </p:txBody>
      </p:sp>
      <p:grpSp>
        <p:nvGrpSpPr>
          <p:cNvPr id="35" name="Group 34"/>
          <p:cNvGrpSpPr/>
          <p:nvPr userDrawn="1"/>
        </p:nvGrpSpPr>
        <p:grpSpPr>
          <a:xfrm>
            <a:off x="7835582" y="4778737"/>
            <a:ext cx="851218" cy="115811"/>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2" name="Date Placeholder 1"/>
          <p:cNvSpPr>
            <a:spLocks noGrp="1"/>
          </p:cNvSpPr>
          <p:nvPr>
            <p:ph type="dt" sz="half" idx="18"/>
          </p:nvPr>
        </p:nvSpPr>
        <p:spPr/>
        <p:txBody>
          <a:bodyPr/>
          <a:lstStyle/>
          <a:p>
            <a:fld id="{1F3683FE-7130-4BF0-A458-E2999B17E7DD}" type="datetime1">
              <a:rPr lang="en-US" smtClean="0"/>
              <a:t>01/04/13</a:t>
            </a:fld>
            <a:endParaRPr lang="en-US" dirty="0"/>
          </a:p>
        </p:txBody>
      </p:sp>
      <p:sp>
        <p:nvSpPr>
          <p:cNvPr id="4" name="Footer Placeholder 3"/>
          <p:cNvSpPr>
            <a:spLocks noGrp="1"/>
          </p:cNvSpPr>
          <p:nvPr>
            <p:ph type="ftr" sz="quarter" idx="19"/>
          </p:nvPr>
        </p:nvSpPr>
        <p:spPr/>
        <p:txBody>
          <a:bodyPr/>
          <a:lstStyle/>
          <a:p>
            <a:r>
              <a:rPr lang="en-US" dirty="0" smtClean="0"/>
              <a:t>Microsoft</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‹Nr.›</a:t>
            </a:fld>
            <a:endParaRPr lang="en-US" dirty="0"/>
          </a:p>
        </p:txBody>
      </p:sp>
      <p:grpSp>
        <p:nvGrpSpPr>
          <p:cNvPr id="33" name="Group 32"/>
          <p:cNvGrpSpPr/>
          <p:nvPr userDrawn="1"/>
        </p:nvGrpSpPr>
        <p:grpSpPr>
          <a:xfrm>
            <a:off x="7835582" y="4778737"/>
            <a:ext cx="851218" cy="115811"/>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a:solidFill>
                  <a:schemeClr val="tx1"/>
                </a:soli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D594E478-84C9-4A05-89FD-0B4F0A9713D2}" type="datetime1">
              <a:rPr lang="en-US" smtClean="0"/>
              <a:t>01/04/13</a:t>
            </a:fld>
            <a:endParaRPr lang="en-US" dirty="0"/>
          </a:p>
        </p:txBody>
      </p:sp>
      <p:sp>
        <p:nvSpPr>
          <p:cNvPr id="4" name="Footer Placeholder 3"/>
          <p:cNvSpPr>
            <a:spLocks noGrp="1"/>
          </p:cNvSpPr>
          <p:nvPr>
            <p:ph type="ftr" sz="quarter" idx="20"/>
          </p:nvPr>
        </p:nvSpPr>
        <p:spPr/>
        <p:txBody>
          <a:bodyPr/>
          <a:lstStyle/>
          <a:p>
            <a:r>
              <a:rPr lang="en-US" dirty="0" smtClean="0"/>
              <a:t>Microsoft</a:t>
            </a:r>
            <a:endParaRPr lang="en-US" dirty="0"/>
          </a:p>
        </p:txBody>
      </p:sp>
      <p:sp>
        <p:nvSpPr>
          <p:cNvPr id="5" name="Slide Number Placeholder 4"/>
          <p:cNvSpPr>
            <a:spLocks noGrp="1"/>
          </p:cNvSpPr>
          <p:nvPr>
            <p:ph type="sldNum" sz="quarter" idx="21"/>
          </p:nvPr>
        </p:nvSpPr>
        <p:spPr/>
        <p:txBody>
          <a:bodyPr/>
          <a:lstStyle/>
          <a:p>
            <a:fld id="{B6F15528-21DE-4FAA-801E-634DDDAF4B2B}" type="slidenum">
              <a:rPr lang="en-US" smtClean="0"/>
              <a:pPr/>
              <a:t>‹Nr.›</a:t>
            </a:fld>
            <a:endParaRPr lang="en-US" dirty="0"/>
          </a:p>
        </p:txBody>
      </p:sp>
      <p:grpSp>
        <p:nvGrpSpPr>
          <p:cNvPr id="32" name="Group 31"/>
          <p:cNvGrpSpPr/>
          <p:nvPr userDrawn="1"/>
        </p:nvGrpSpPr>
        <p:grpSpPr>
          <a:xfrm>
            <a:off x="7835582" y="4778737"/>
            <a:ext cx="851218" cy="115811"/>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49"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A505CA-3565-4218-B93C-6E123BB3E7C0}" type="datetime1">
              <a:rPr lang="en-US" smtClean="0"/>
              <a:t>01/04/13</a:t>
            </a:fld>
            <a:endParaRPr lang="en-US" dirty="0"/>
          </a:p>
        </p:txBody>
      </p:sp>
      <p:sp>
        <p:nvSpPr>
          <p:cNvPr id="5" name="Footer Placeholder 4"/>
          <p:cNvSpPr>
            <a:spLocks noGrp="1"/>
          </p:cNvSpPr>
          <p:nvPr>
            <p:ph type="ftr" sz="quarter" idx="19"/>
          </p:nvPr>
        </p:nvSpPr>
        <p:spPr/>
        <p:txBody>
          <a:bodyPr/>
          <a:lstStyle/>
          <a:p>
            <a:r>
              <a:rPr lang="en-US" dirty="0" smtClean="0"/>
              <a:t>Microsoft</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‹Nr.›</a:t>
            </a:fld>
            <a:endParaRPr lang="en-US" dirty="0"/>
          </a:p>
        </p:txBody>
      </p:sp>
      <p:grpSp>
        <p:nvGrpSpPr>
          <p:cNvPr id="53" name="Group 52"/>
          <p:cNvGrpSpPr/>
          <p:nvPr userDrawn="1"/>
        </p:nvGrpSpPr>
        <p:grpSpPr>
          <a:xfrm>
            <a:off x="7835582" y="4778737"/>
            <a:ext cx="851218" cy="115811"/>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60548"/>
          </a:xfrm>
        </p:spPr>
        <p:txBody>
          <a:bodyPr/>
          <a:lstStyle>
            <a:lvl1pPr>
              <a:defRPr>
                <a:solidFill>
                  <a:schemeClr val="tx1"/>
                </a:soli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40F081CE-F4EC-4743-BE49-BB19EB5BA6F6}" type="datetime1">
              <a:rPr lang="en-US" smtClean="0"/>
              <a:t>01/04/13</a:t>
            </a:fld>
            <a:endParaRPr lang="en-US" dirty="0"/>
          </a:p>
        </p:txBody>
      </p:sp>
      <p:sp>
        <p:nvSpPr>
          <p:cNvPr id="3" name="Footer Placeholder 2"/>
          <p:cNvSpPr>
            <a:spLocks noGrp="1"/>
          </p:cNvSpPr>
          <p:nvPr>
            <p:ph type="ftr" sz="quarter" idx="20"/>
          </p:nvPr>
        </p:nvSpPr>
        <p:spPr/>
        <p:txBody>
          <a:bodyPr/>
          <a:lstStyle/>
          <a:p>
            <a:r>
              <a:rPr lang="en-US" dirty="0" smtClean="0"/>
              <a:t>Microsoft</a:t>
            </a:r>
            <a:endParaRPr lang="en-US" dirty="0"/>
          </a:p>
        </p:txBody>
      </p:sp>
      <p:sp>
        <p:nvSpPr>
          <p:cNvPr id="4" name="Slide Number Placeholder 3"/>
          <p:cNvSpPr>
            <a:spLocks noGrp="1"/>
          </p:cNvSpPr>
          <p:nvPr>
            <p:ph type="sldNum" sz="quarter" idx="21"/>
          </p:nvPr>
        </p:nvSpPr>
        <p:spPr/>
        <p:txBody>
          <a:bodyPr/>
          <a:lstStyle/>
          <a:p>
            <a:fld id="{B6F15528-21DE-4FAA-801E-634DDDAF4B2B}" type="slidenum">
              <a:rPr lang="en-US" smtClean="0"/>
              <a:pPr/>
              <a:t>‹Nr.›</a:t>
            </a:fld>
            <a:endParaRPr lang="en-US" dirty="0"/>
          </a:p>
        </p:txBody>
      </p:sp>
      <p:grpSp>
        <p:nvGrpSpPr>
          <p:cNvPr id="54" name="Group 53"/>
          <p:cNvGrpSpPr/>
          <p:nvPr userDrawn="1"/>
        </p:nvGrpSpPr>
        <p:grpSpPr>
          <a:xfrm>
            <a:off x="7835582" y="4778737"/>
            <a:ext cx="851218" cy="115811"/>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68110428-EB6C-4877-8C24-FCCE6403E725}" type="datetime1">
              <a:rPr lang="en-US" smtClean="0"/>
              <a:t>01/04/13</a:t>
            </a:fld>
            <a:endParaRPr lang="en-US" dirty="0"/>
          </a:p>
        </p:txBody>
      </p:sp>
      <p:sp>
        <p:nvSpPr>
          <p:cNvPr id="5" name="Footer Placeholder 4"/>
          <p:cNvSpPr>
            <a:spLocks noGrp="1"/>
          </p:cNvSpPr>
          <p:nvPr>
            <p:ph type="ftr" sz="quarter" idx="19"/>
          </p:nvPr>
        </p:nvSpPr>
        <p:spPr/>
        <p:txBody>
          <a:bodyPr/>
          <a:lstStyle/>
          <a:p>
            <a:r>
              <a:rPr lang="en-US" dirty="0" smtClean="0"/>
              <a:t>Microsoft</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‹Nr.›</a:t>
            </a:fld>
            <a:endParaRPr lang="en-US" dirty="0"/>
          </a:p>
        </p:txBody>
      </p:sp>
      <p:grpSp>
        <p:nvGrpSpPr>
          <p:cNvPr id="37" name="Group 36"/>
          <p:cNvGrpSpPr/>
          <p:nvPr userDrawn="1"/>
        </p:nvGrpSpPr>
        <p:grpSpPr>
          <a:xfrm>
            <a:off x="7835582" y="4778737"/>
            <a:ext cx="851218" cy="115811"/>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2DCA68-CFD6-4FD9-85E5-05EA6E1BA13A}" type="datetime1">
              <a:rPr lang="en-US" smtClean="0"/>
              <a:t>01/04/13</a:t>
            </a:fld>
            <a:endParaRPr lang="en-US" dirty="0"/>
          </a:p>
        </p:txBody>
      </p:sp>
      <p:sp>
        <p:nvSpPr>
          <p:cNvPr id="5" name="Footer Placeholder 4"/>
          <p:cNvSpPr>
            <a:spLocks noGrp="1"/>
          </p:cNvSpPr>
          <p:nvPr>
            <p:ph type="ftr" sz="quarter" idx="19"/>
          </p:nvPr>
        </p:nvSpPr>
        <p:spPr/>
        <p:txBody>
          <a:bodyPr/>
          <a:lstStyle/>
          <a:p>
            <a:r>
              <a:rPr lang="en-US" dirty="0" smtClean="0"/>
              <a:t>Microsoft</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‹Nr.›</a:t>
            </a:fld>
            <a:endParaRPr lang="en-US" dirty="0"/>
          </a:p>
        </p:txBody>
      </p:sp>
      <p:grpSp>
        <p:nvGrpSpPr>
          <p:cNvPr id="30" name="Group 29"/>
          <p:cNvGrpSpPr/>
          <p:nvPr userDrawn="1"/>
        </p:nvGrpSpPr>
        <p:grpSpPr>
          <a:xfrm>
            <a:off x="7835582" y="4778737"/>
            <a:ext cx="851218" cy="115811"/>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2013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330" y="360641"/>
            <a:ext cx="2527011" cy="597460"/>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5699125"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6567487"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Rectangle 36"/>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8" name="Rectangle 37"/>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Rectangle 38"/>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Freeform 95"/>
          <p:cNvSpPr>
            <a:spLocks/>
          </p:cNvSpPr>
          <p:nvPr userDrawn="1"/>
        </p:nvSpPr>
        <p:spPr bwMode="black">
          <a:xfrm>
            <a:off x="5910072" y="327450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noEditPoints="1"/>
          </p:cNvSpPr>
          <p:nvPr userDrawn="1"/>
        </p:nvSpPr>
        <p:spPr bwMode="black">
          <a:xfrm>
            <a:off x="6755576" y="242523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16"/>
          <p:cNvSpPr>
            <a:spLocks noEditPoints="1"/>
          </p:cNvSpPr>
          <p:nvPr userDrawn="1"/>
        </p:nvSpPr>
        <p:spPr bwMode="black">
          <a:xfrm>
            <a:off x="7631430" y="242673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noChangeAspect="1"/>
          </p:cNvSpPr>
          <p:nvPr userDrawn="1"/>
        </p:nvSpPr>
        <p:spPr bwMode="black">
          <a:xfrm>
            <a:off x="5936301" y="237918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5"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8"/>
          <p:cNvSpPr>
            <a:spLocks noEditPoints="1"/>
          </p:cNvSpPr>
          <p:nvPr userDrawn="1"/>
        </p:nvSpPr>
        <p:spPr bwMode="black">
          <a:xfrm>
            <a:off x="6769059" y="3244157"/>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166"/>
          <p:cNvSpPr>
            <a:spLocks noEditPoints="1"/>
          </p:cNvSpPr>
          <p:nvPr userDrawn="1"/>
        </p:nvSpPr>
        <p:spPr bwMode="black">
          <a:xfrm>
            <a:off x="8478534"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userDrawn="1"/>
        </p:nvGrpSpPr>
        <p:grpSpPr>
          <a:xfrm>
            <a:off x="8462414" y="3320289"/>
            <a:ext cx="431310" cy="234248"/>
            <a:chOff x="1506537" y="2403476"/>
            <a:chExt cx="4492626" cy="2439987"/>
          </a:xfrm>
        </p:grpSpPr>
        <p:sp>
          <p:nvSpPr>
            <p:cNvPr id="49"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3" name="Date Placeholder 2"/>
          <p:cNvSpPr>
            <a:spLocks noGrp="1"/>
          </p:cNvSpPr>
          <p:nvPr>
            <p:ph type="dt" sz="half" idx="10"/>
          </p:nvPr>
        </p:nvSpPr>
        <p:spPr/>
        <p:txBody>
          <a:bodyPr/>
          <a:lstStyle/>
          <a:p>
            <a:fld id="{984C72D0-6B3C-4F1B-B9AF-3DAF11BDA829}"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endParaRPr lang="en-US" dirty="0">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‹Nr.›</a:t>
            </a:fld>
            <a:endParaRPr lang="en-US">
              <a:solidFill>
                <a:srgbClr val="787878">
                  <a:lumMod val="60000"/>
                  <a:lumOff val="40000"/>
                </a:srgbClr>
              </a:solidFill>
            </a:endParaRPr>
          </a:p>
        </p:txBody>
      </p:sp>
      <p:sp>
        <p:nvSpPr>
          <p:cNvPr id="6" name="Content Placeholder 6"/>
          <p:cNvSpPr>
            <a:spLocks noGrp="1"/>
          </p:cNvSpPr>
          <p:nvPr>
            <p:ph sz="quarter" idx="14"/>
          </p:nvPr>
        </p:nvSpPr>
        <p:spPr>
          <a:xfrm>
            <a:off x="381000" y="1428750"/>
            <a:ext cx="8382000" cy="3165872"/>
          </a:xfrm>
        </p:spPr>
        <p:txBody>
          <a:bodyPr>
            <a:normAutofit/>
          </a:bodyPr>
          <a:lstStyle>
            <a:lvl1pPr marL="347588" indent="-347588">
              <a:buFont typeface="Wingdings" pitchFamily="2" charset="2"/>
              <a:buChar char="§"/>
              <a:defRPr sz="3600">
                <a:solidFill>
                  <a:schemeClr val="tx1"/>
                </a:solidFill>
              </a:defRPr>
            </a:lvl1pPr>
            <a:lvl2pPr marL="798341" indent="-341240">
              <a:buFont typeface="Wingdings" pitchFamily="2" charset="2"/>
              <a:buChar char="§"/>
              <a:defRPr sz="3600">
                <a:solidFill>
                  <a:schemeClr val="tx1"/>
                </a:solidFill>
              </a:defRPr>
            </a:lvl2pPr>
            <a:lvl3pPr marL="1261790" indent="-347588">
              <a:buFont typeface="Wingdings" pitchFamily="2" charset="2"/>
              <a:buChar char="§"/>
              <a:defRPr sz="3600">
                <a:solidFill>
                  <a:schemeClr val="tx1"/>
                </a:solidFill>
              </a:defRPr>
            </a:lvl3pPr>
            <a:lvl4pPr marL="1712541" indent="-341240">
              <a:buFont typeface="Wingdings" pitchFamily="2" charset="2"/>
              <a:buChar char="§"/>
              <a:defRPr sz="3600">
                <a:solidFill>
                  <a:schemeClr val="tx1"/>
                </a:solidFill>
              </a:defRPr>
            </a:lvl4pPr>
            <a:lvl5pPr marL="2175992" indent="-347588">
              <a:buFont typeface="Wingdings" pitchFamily="2" charset="2"/>
              <a:buChar char="§"/>
              <a:defRPr sz="3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1998162"/>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Content Placeholder 2"/>
          <p:cNvSpPr>
            <a:spLocks noGrp="1"/>
          </p:cNvSpPr>
          <p:nvPr>
            <p:ph idx="1"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9D28D06-218E-4EE5-AC47-A9F3FEC497C6}"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‹Nr.›</a:t>
            </a:fld>
            <a:endParaRPr lang="en-US">
              <a:solidFill>
                <a:srgbClr val="787878">
                  <a:lumMod val="60000"/>
                  <a:lumOff val="40000"/>
                </a:srgbClr>
              </a:solidFill>
            </a:endParaRPr>
          </a:p>
        </p:txBody>
      </p:sp>
    </p:spTree>
    <p:extLst>
      <p:ext uri="{BB962C8B-B14F-4D97-AF65-F5344CB8AC3E}">
        <p14:creationId xmlns:p14="http://schemas.microsoft.com/office/powerpoint/2010/main" val="3536971758"/>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Date Placeholder 2"/>
          <p:cNvSpPr>
            <a:spLocks noGrp="1"/>
          </p:cNvSpPr>
          <p:nvPr>
            <p:ph type="dt" sz="half" idx="10"/>
          </p:nvPr>
        </p:nvSpPr>
        <p:spPr/>
        <p:txBody>
          <a:bodyPr/>
          <a:lstStyle/>
          <a:p>
            <a:fld id="{DD6BA945-7159-4B59-BBE9-794DFD3401F2}"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endParaRPr lang="en-US">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‹Nr.›</a:t>
            </a:fld>
            <a:endParaRPr lang="en-US">
              <a:solidFill>
                <a:srgbClr val="787878">
                  <a:lumMod val="60000"/>
                  <a:lumOff val="40000"/>
                </a:srgbClr>
              </a:solidFill>
            </a:endParaRPr>
          </a:p>
        </p:txBody>
      </p:sp>
    </p:spTree>
    <p:extLst>
      <p:ext uri="{BB962C8B-B14F-4D97-AF65-F5344CB8AC3E}">
        <p14:creationId xmlns:p14="http://schemas.microsoft.com/office/powerpoint/2010/main" val="1724141378"/>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0F3C8F56-2192-45AF-9CC9-574E9BB8F5A6}" type="datetime1">
              <a:rPr lang="en-US" smtClean="0"/>
              <a:t>01/04/13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49404622"/>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387798"/>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01/04/13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812248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0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defTabSz="914202"/>
            <a:endParaRPr lang="en-US" sz="1800">
              <a:solidFill>
                <a:srgbClr val="FFFFFF"/>
              </a:solidFill>
            </a:endParaRPr>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0F3C8F56-2192-45AF-9CC9-574E9BB8F5A6}"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Tree>
    <p:extLst>
      <p:ext uri="{BB962C8B-B14F-4D97-AF65-F5344CB8AC3E}">
        <p14:creationId xmlns:p14="http://schemas.microsoft.com/office/powerpoint/2010/main" val="2150105269"/>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1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defTabSz="914202"/>
            <a:endParaRPr lang="en-US" sz="1800">
              <a:solidFill>
                <a:srgbClr val="FFFFFF"/>
              </a:solidFill>
            </a:endParaRPr>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0F3C8F56-2192-45AF-9CC9-574E9BB8F5A6}"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Tree>
    <p:extLst>
      <p:ext uri="{BB962C8B-B14F-4D97-AF65-F5344CB8AC3E}">
        <p14:creationId xmlns:p14="http://schemas.microsoft.com/office/powerpoint/2010/main" val="2773810176"/>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3" name="Date Placeholder 2"/>
          <p:cNvSpPr>
            <a:spLocks noGrp="1"/>
          </p:cNvSpPr>
          <p:nvPr>
            <p:ph type="dt" sz="half" idx="10"/>
          </p:nvPr>
        </p:nvSpPr>
        <p:spPr/>
        <p:txBody>
          <a:bodyPr/>
          <a:lstStyle/>
          <a:p>
            <a:fld id="{984C72D0-6B3C-4F1B-B9AF-3DAF11BDA829}"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endParaRPr lang="en-US" dirty="0">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‹Nr.›</a:t>
            </a:fld>
            <a:endParaRPr lang="en-US">
              <a:solidFill>
                <a:srgbClr val="787878">
                  <a:lumMod val="60000"/>
                  <a:lumOff val="40000"/>
                </a:srgbClr>
              </a:solidFill>
            </a:endParaRPr>
          </a:p>
        </p:txBody>
      </p:sp>
      <p:sp>
        <p:nvSpPr>
          <p:cNvPr id="6" name="Content Placeholder 6"/>
          <p:cNvSpPr>
            <a:spLocks noGrp="1"/>
          </p:cNvSpPr>
          <p:nvPr>
            <p:ph sz="quarter" idx="14"/>
          </p:nvPr>
        </p:nvSpPr>
        <p:spPr>
          <a:xfrm>
            <a:off x="381000" y="1428750"/>
            <a:ext cx="8382000" cy="3165872"/>
          </a:xfrm>
        </p:spPr>
        <p:txBody>
          <a:bodyPr>
            <a:normAutofit/>
          </a:bodyPr>
          <a:lstStyle>
            <a:lvl1pPr marL="347588" indent="-347588">
              <a:buFont typeface="Wingdings" pitchFamily="2" charset="2"/>
              <a:buChar char="§"/>
              <a:defRPr sz="3600">
                <a:solidFill>
                  <a:schemeClr val="tx1"/>
                </a:solidFill>
              </a:defRPr>
            </a:lvl1pPr>
            <a:lvl2pPr marL="798341" indent="-341240">
              <a:buFont typeface="Wingdings" pitchFamily="2" charset="2"/>
              <a:buChar char="§"/>
              <a:defRPr sz="3600">
                <a:solidFill>
                  <a:schemeClr val="tx1"/>
                </a:solidFill>
              </a:defRPr>
            </a:lvl2pPr>
            <a:lvl3pPr marL="1261790" indent="-347588">
              <a:buFont typeface="Wingdings" pitchFamily="2" charset="2"/>
              <a:buChar char="§"/>
              <a:defRPr sz="3600">
                <a:solidFill>
                  <a:schemeClr val="tx1"/>
                </a:solidFill>
              </a:defRPr>
            </a:lvl3pPr>
            <a:lvl4pPr marL="1712541" indent="-341240">
              <a:buFont typeface="Wingdings" pitchFamily="2" charset="2"/>
              <a:buChar char="§"/>
              <a:defRPr sz="3600">
                <a:solidFill>
                  <a:schemeClr val="tx1"/>
                </a:solidFill>
              </a:defRPr>
            </a:lvl4pPr>
            <a:lvl5pPr marL="2175992" indent="-347588">
              <a:buFont typeface="Wingdings" pitchFamily="2" charset="2"/>
              <a:buChar char="§"/>
              <a:defRPr sz="3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0455163"/>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3" name="Date Placeholder 2"/>
          <p:cNvSpPr>
            <a:spLocks noGrp="1"/>
          </p:cNvSpPr>
          <p:nvPr>
            <p:ph type="dt" sz="half" idx="10"/>
          </p:nvPr>
        </p:nvSpPr>
        <p:spPr/>
        <p:txBody>
          <a:bodyPr/>
          <a:lstStyle/>
          <a:p>
            <a:fld id="{984C72D0-6B3C-4F1B-B9AF-3DAF11BDA829}"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endParaRPr lang="en-US" dirty="0">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‹Nr.›</a:t>
            </a:fld>
            <a:endParaRPr lang="en-US">
              <a:solidFill>
                <a:srgbClr val="787878">
                  <a:lumMod val="60000"/>
                  <a:lumOff val="40000"/>
                </a:srgbClr>
              </a:solidFill>
            </a:endParaRPr>
          </a:p>
        </p:txBody>
      </p:sp>
      <p:sp>
        <p:nvSpPr>
          <p:cNvPr id="6" name="Content Placeholder 6"/>
          <p:cNvSpPr>
            <a:spLocks noGrp="1"/>
          </p:cNvSpPr>
          <p:nvPr>
            <p:ph sz="quarter" idx="14"/>
          </p:nvPr>
        </p:nvSpPr>
        <p:spPr>
          <a:xfrm>
            <a:off x="381000" y="1428750"/>
            <a:ext cx="8382000" cy="3165872"/>
          </a:xfrm>
        </p:spPr>
        <p:txBody>
          <a:bodyPr>
            <a:normAutofit/>
          </a:bodyPr>
          <a:lstStyle>
            <a:lvl1pPr marL="347588" indent="-347588">
              <a:buFont typeface="Wingdings" pitchFamily="2" charset="2"/>
              <a:buChar char="§"/>
              <a:defRPr sz="3600">
                <a:solidFill>
                  <a:schemeClr val="tx1"/>
                </a:solidFill>
              </a:defRPr>
            </a:lvl1pPr>
            <a:lvl2pPr marL="798341" indent="-341240">
              <a:buFont typeface="Wingdings" pitchFamily="2" charset="2"/>
              <a:buChar char="§"/>
              <a:defRPr sz="3600">
                <a:solidFill>
                  <a:schemeClr val="tx1"/>
                </a:solidFill>
              </a:defRPr>
            </a:lvl2pPr>
            <a:lvl3pPr marL="1261790" indent="-347588">
              <a:buFont typeface="Wingdings" pitchFamily="2" charset="2"/>
              <a:buChar char="§"/>
              <a:defRPr sz="3600">
                <a:solidFill>
                  <a:schemeClr val="tx1"/>
                </a:solidFill>
              </a:defRPr>
            </a:lvl3pPr>
            <a:lvl4pPr marL="1712541" indent="-341240">
              <a:buFont typeface="Wingdings" pitchFamily="2" charset="2"/>
              <a:buChar char="§"/>
              <a:defRPr sz="3600">
                <a:solidFill>
                  <a:schemeClr val="tx1"/>
                </a:solidFill>
              </a:defRPr>
            </a:lvl4pPr>
            <a:lvl5pPr marL="2175992" indent="-347588">
              <a:buFont typeface="Wingdings" pitchFamily="2" charset="2"/>
              <a:buChar char="§"/>
              <a:defRPr sz="3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8078181"/>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2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defTabSz="914202"/>
            <a:endParaRPr lang="en-US" sz="1800">
              <a:solidFill>
                <a:srgbClr val="FFFFFF"/>
              </a:solidFill>
            </a:endParaRPr>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0F3C8F56-2192-45AF-9CC9-574E9BB8F5A6}"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Tree>
    <p:extLst>
      <p:ext uri="{BB962C8B-B14F-4D97-AF65-F5344CB8AC3E}">
        <p14:creationId xmlns:p14="http://schemas.microsoft.com/office/powerpoint/2010/main" val="420866524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2195194"/>
            <a:ext cx="3352801"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7435850"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5699125" y="4787177"/>
            <a:ext cx="747713"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435851"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304213"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Freeform 81"/>
          <p:cNvSpPr>
            <a:spLocks noEditPoints="1"/>
          </p:cNvSpPr>
          <p:nvPr userDrawn="1"/>
        </p:nvSpPr>
        <p:spPr bwMode="black">
          <a:xfrm>
            <a:off x="6755576" y="4164369"/>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16"/>
          <p:cNvSpPr>
            <a:spLocks noEditPoints="1"/>
          </p:cNvSpPr>
          <p:nvPr userDrawn="1"/>
        </p:nvSpPr>
        <p:spPr bwMode="black">
          <a:xfrm>
            <a:off x="7631430" y="4165869"/>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noChangeAspect="1"/>
          </p:cNvSpPr>
          <p:nvPr userDrawn="1"/>
        </p:nvSpPr>
        <p:spPr bwMode="black">
          <a:xfrm>
            <a:off x="5936301" y="4118319"/>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4" name="Freeform 166"/>
          <p:cNvSpPr>
            <a:spLocks noEditPoints="1"/>
          </p:cNvSpPr>
          <p:nvPr userDrawn="1"/>
        </p:nvSpPr>
        <p:spPr bwMode="black">
          <a:xfrm>
            <a:off x="8478534" y="4114933"/>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userDrawn="1"/>
        </p:nvSpPr>
        <p:spPr>
          <a:xfrm>
            <a:off x="8304212"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t="1" b="54425"/>
          <a:stretch/>
        </p:blipFill>
        <p:spPr>
          <a:xfrm>
            <a:off x="7608556" y="4962930"/>
            <a:ext cx="402303" cy="18056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t="-1" b="41977"/>
          <a:stretch/>
        </p:blipFill>
        <p:spPr>
          <a:xfrm>
            <a:off x="6770670" y="4927756"/>
            <a:ext cx="341348" cy="215744"/>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b="55001"/>
          <a:stretch/>
        </p:blipFill>
        <p:spPr>
          <a:xfrm>
            <a:off x="5911451" y="4998125"/>
            <a:ext cx="323061" cy="145375"/>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b="57190"/>
          <a:stretch/>
        </p:blipFill>
        <p:spPr>
          <a:xfrm>
            <a:off x="8471586" y="5039123"/>
            <a:ext cx="438876" cy="104377"/>
          </a:xfrm>
          <a:prstGeom prst="rect">
            <a:avLst/>
          </a:prstGeom>
        </p:spPr>
      </p:pic>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3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defTabSz="914202"/>
            <a:endParaRPr lang="en-US" sz="1800">
              <a:solidFill>
                <a:srgbClr val="FFFFFF"/>
              </a:solidFill>
            </a:endParaRPr>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0F3C8F56-2192-45AF-9CC9-574E9BB8F5A6}"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Tree>
    <p:extLst>
      <p:ext uri="{BB962C8B-B14F-4D97-AF65-F5344CB8AC3E}">
        <p14:creationId xmlns:p14="http://schemas.microsoft.com/office/powerpoint/2010/main" val="1238005770"/>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0F3C8F56-2192-45AF-9CC9-574E9BB8F5A6}" type="datetime1">
              <a:rPr lang="en-US" smtClean="0"/>
              <a:t>01/04/13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79810220"/>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defTabSz="914202"/>
            <a:endParaRPr lang="en-US" sz="1800">
              <a:solidFill>
                <a:srgbClr val="FFFFFF"/>
              </a:solidFill>
            </a:endParaRPr>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0F3C8F56-2192-45AF-9CC9-574E9BB8F5A6}"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Tree>
    <p:extLst>
      <p:ext uri="{BB962C8B-B14F-4D97-AF65-F5344CB8AC3E}">
        <p14:creationId xmlns:p14="http://schemas.microsoft.com/office/powerpoint/2010/main" val="3531096042"/>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defTabSz="914202"/>
            <a:endParaRPr lang="en-US" sz="1800">
              <a:solidFill>
                <a:srgbClr val="FFFFFF"/>
              </a:solidFill>
            </a:endParaRPr>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0F3C8F56-2192-45AF-9CC9-574E9BB8F5A6}"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Tree>
    <p:extLst>
      <p:ext uri="{BB962C8B-B14F-4D97-AF65-F5344CB8AC3E}">
        <p14:creationId xmlns:p14="http://schemas.microsoft.com/office/powerpoint/2010/main" val="541458694"/>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defTabSz="914202"/>
            <a:endParaRPr lang="en-US" sz="1800">
              <a:solidFill>
                <a:srgbClr val="FFFFFF"/>
              </a:solidFill>
            </a:endParaRPr>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p:txBody>
          <a:bodyPr/>
          <a:lstStyle/>
          <a:p>
            <a:fld id="{0F3C8F56-2192-45AF-9CC9-574E9BB8F5A6}"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Tree>
    <p:extLst>
      <p:ext uri="{BB962C8B-B14F-4D97-AF65-F5344CB8AC3E}">
        <p14:creationId xmlns:p14="http://schemas.microsoft.com/office/powerpoint/2010/main" val="45562166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01/04/13</a:t>
            </a:fld>
            <a:endParaRPr lang="en-US" dirty="0"/>
          </a:p>
        </p:txBody>
      </p:sp>
      <p:sp>
        <p:nvSpPr>
          <p:cNvPr id="14" name="Footer Placeholder 13"/>
          <p:cNvSpPr>
            <a:spLocks noGrp="1"/>
          </p:cNvSpPr>
          <p:nvPr>
            <p:ph type="ftr" sz="quarter" idx="19"/>
          </p:nvPr>
        </p:nvSpPr>
        <p:spPr/>
        <p:txBody>
          <a:bodyPr/>
          <a:lstStyle/>
          <a:p>
            <a:r>
              <a:rPr lang="en-US" dirty="0" smtClean="0"/>
              <a:t>Microsoft</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‹Nr.›</a:t>
            </a:fld>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Date Placeholder 15"/>
          <p:cNvSpPr>
            <a:spLocks noGrp="1"/>
          </p:cNvSpPr>
          <p:nvPr>
            <p:ph type="dt" sz="half" idx="18"/>
          </p:nvPr>
        </p:nvSpPr>
        <p:spPr/>
        <p:txBody>
          <a:bodyPr/>
          <a:lstStyle/>
          <a:p>
            <a:fld id="{E7AB34F0-2EF5-4F59-83F0-0A2CA5B1ABC0}" type="datetime1">
              <a:rPr lang="en-US" smtClean="0"/>
              <a:t>01/04/13</a:t>
            </a:fld>
            <a:endParaRPr lang="en-US" dirty="0"/>
          </a:p>
        </p:txBody>
      </p:sp>
      <p:sp>
        <p:nvSpPr>
          <p:cNvPr id="17" name="Footer Placeholder 16"/>
          <p:cNvSpPr>
            <a:spLocks noGrp="1"/>
          </p:cNvSpPr>
          <p:nvPr>
            <p:ph type="ftr" sz="quarter" idx="19"/>
          </p:nvPr>
        </p:nvSpPr>
        <p:spPr/>
        <p:txBody>
          <a:bodyPr/>
          <a:lstStyle/>
          <a:p>
            <a:r>
              <a:rPr lang="en-US" dirty="0" smtClean="0"/>
              <a:t>Microsoft</a:t>
            </a:r>
            <a:endParaRPr lang="en-US" dirty="0"/>
          </a:p>
        </p:txBody>
      </p:sp>
      <p:sp>
        <p:nvSpPr>
          <p:cNvPr id="19" name="Slide Number Placeholder 18"/>
          <p:cNvSpPr>
            <a:spLocks noGrp="1"/>
          </p:cNvSpPr>
          <p:nvPr>
            <p:ph type="sldNum" sz="quarter" idx="20"/>
          </p:nvPr>
        </p:nvSpPr>
        <p:spPr/>
        <p:txBody>
          <a:bodyPr/>
          <a:lstStyle/>
          <a:p>
            <a:fld id="{B6F15528-21DE-4FAA-801E-634DDDAF4B2B}" type="slidenum">
              <a:rPr lang="en-US" smtClean="0"/>
              <a:pPr/>
              <a:t>‹Nr.›</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Date Placeholder 17"/>
          <p:cNvSpPr>
            <a:spLocks noGrp="1"/>
          </p:cNvSpPr>
          <p:nvPr>
            <p:ph type="dt" sz="half" idx="20"/>
          </p:nvPr>
        </p:nvSpPr>
        <p:spPr/>
        <p:txBody>
          <a:bodyPr/>
          <a:lstStyle/>
          <a:p>
            <a:fld id="{519E6589-18A9-445E-BF30-CD70E2BF8219}" type="datetime1">
              <a:rPr lang="en-US" smtClean="0"/>
              <a:t>01/04/13</a:t>
            </a:fld>
            <a:endParaRPr lang="en-US" dirty="0"/>
          </a:p>
        </p:txBody>
      </p:sp>
      <p:sp>
        <p:nvSpPr>
          <p:cNvPr id="25" name="Footer Placeholder 24"/>
          <p:cNvSpPr>
            <a:spLocks noGrp="1"/>
          </p:cNvSpPr>
          <p:nvPr>
            <p:ph type="ftr" sz="quarter" idx="21"/>
          </p:nvPr>
        </p:nvSpPr>
        <p:spPr/>
        <p:txBody>
          <a:bodyPr/>
          <a:lstStyle/>
          <a:p>
            <a:r>
              <a:rPr lang="en-US" dirty="0" smtClean="0"/>
              <a:t>Microsoft</a:t>
            </a:r>
            <a:endParaRPr lang="en-US" dirty="0"/>
          </a:p>
        </p:txBody>
      </p:sp>
      <p:sp>
        <p:nvSpPr>
          <p:cNvPr id="27" name="Slide Number Placeholder 26"/>
          <p:cNvSpPr>
            <a:spLocks noGrp="1"/>
          </p:cNvSpPr>
          <p:nvPr>
            <p:ph type="sldNum" sz="quarter" idx="22"/>
          </p:nvPr>
        </p:nvSpPr>
        <p:spPr/>
        <p:txBody>
          <a:bodyPr/>
          <a:lstStyle/>
          <a:p>
            <a:fld id="{B6F15528-21DE-4FAA-801E-634DDDAF4B2B}" type="slidenum">
              <a:rPr lang="en-US" smtClean="0"/>
              <a:pPr/>
              <a:t>‹Nr.›</a:t>
            </a:fld>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Date Placeholder 11"/>
          <p:cNvSpPr>
            <a:spLocks noGrp="1"/>
          </p:cNvSpPr>
          <p:nvPr>
            <p:ph type="dt" sz="half" idx="18"/>
          </p:nvPr>
        </p:nvSpPr>
        <p:spPr/>
        <p:txBody>
          <a:bodyPr/>
          <a:lstStyle/>
          <a:p>
            <a:fld id="{EA11D8F8-949A-4CAC-AC7F-13C501155253}" type="datetime1">
              <a:rPr lang="en-US" smtClean="0"/>
              <a:t>01/04/13</a:t>
            </a:fld>
            <a:endParaRPr lang="en-US" dirty="0"/>
          </a:p>
        </p:txBody>
      </p:sp>
      <p:sp>
        <p:nvSpPr>
          <p:cNvPr id="17" name="Footer Placeholder 16"/>
          <p:cNvSpPr>
            <a:spLocks noGrp="1"/>
          </p:cNvSpPr>
          <p:nvPr>
            <p:ph type="ftr" sz="quarter" idx="19"/>
          </p:nvPr>
        </p:nvSpPr>
        <p:spPr/>
        <p:txBody>
          <a:bodyPr/>
          <a:lstStyle/>
          <a:p>
            <a:r>
              <a:rPr lang="en-US" dirty="0" smtClean="0"/>
              <a:t>Microsoft</a:t>
            </a:r>
            <a:endParaRPr lang="en-US" dirty="0"/>
          </a:p>
        </p:txBody>
      </p:sp>
      <p:sp>
        <p:nvSpPr>
          <p:cNvPr id="18" name="Slide Number Placeholder 17"/>
          <p:cNvSpPr>
            <a:spLocks noGrp="1"/>
          </p:cNvSpPr>
          <p:nvPr>
            <p:ph type="sldNum" sz="quarter" idx="20"/>
          </p:nvPr>
        </p:nvSpPr>
        <p:spPr/>
        <p:txBody>
          <a:bodyPr/>
          <a:lstStyle/>
          <a:p>
            <a:fld id="{B6F15528-21DE-4FAA-801E-634DDDAF4B2B}" type="slidenum">
              <a:rPr lang="en-US" smtClean="0"/>
              <a:pPr/>
              <a:t>‹Nr.›</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theme" Target="../theme/theme1.xml"/><Relationship Id="rId56" Type="http://schemas.openxmlformats.org/officeDocument/2006/relationships/image" Target="../media/image1.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927532" y="4760804"/>
            <a:ext cx="1098755" cy="138502"/>
          </a:xfrm>
          <a:prstGeom prst="rect">
            <a:avLst/>
          </a:prstGeom>
        </p:spPr>
        <p:txBody>
          <a:bodyPr vert="horz" lIns="0" tIns="0" rIns="0" bIns="0" rtlCol="0" anchor="ctr"/>
          <a:lstStyle>
            <a:lvl1pPr algn="l">
              <a:lnSpc>
                <a:spcPct val="125000"/>
              </a:lnSpc>
              <a:defRPr sz="900" spc="0" baseline="0">
                <a:solidFill>
                  <a:schemeClr val="tx1">
                    <a:lumMod val="40000"/>
                    <a:lumOff val="60000"/>
                  </a:schemeClr>
                </a:solidFill>
              </a:defRPr>
            </a:lvl1pPr>
          </a:lstStyle>
          <a:p>
            <a:fld id="{3B85DB03-83F6-498F-B258-431FC53DF8DB}" type="datetime1">
              <a:rPr lang="en-US" smtClean="0"/>
              <a:t>01/04/13</a:t>
            </a:fld>
            <a:endParaRPr lang="en-US" dirty="0"/>
          </a:p>
        </p:txBody>
      </p:sp>
      <p:sp>
        <p:nvSpPr>
          <p:cNvPr id="5" name="Footer Placeholder 4"/>
          <p:cNvSpPr>
            <a:spLocks noGrp="1"/>
          </p:cNvSpPr>
          <p:nvPr>
            <p:ph type="ftr" sz="quarter" idx="3"/>
          </p:nvPr>
        </p:nvSpPr>
        <p:spPr>
          <a:xfrm>
            <a:off x="698909" y="4760804"/>
            <a:ext cx="1228623" cy="138503"/>
          </a:xfrm>
          <a:prstGeom prst="rect">
            <a:avLst/>
          </a:prstGeom>
        </p:spPr>
        <p:txBody>
          <a:bodyPr vert="horz" wrap="none" lIns="0" tIns="0" rIns="0" bIns="0" rtlCol="0" anchor="ctr"/>
          <a:lstStyle>
            <a:lvl1pPr algn="l">
              <a:lnSpc>
                <a:spcPct val="125000"/>
              </a:lnSpc>
              <a:defRPr sz="900" spc="0" baseline="0">
                <a:solidFill>
                  <a:schemeClr val="tx1">
                    <a:lumMod val="40000"/>
                    <a:lumOff val="60000"/>
                  </a:schemeClr>
                </a:solidFill>
              </a:defRPr>
            </a:lvl1pPr>
          </a:lstStyle>
          <a:p>
            <a:r>
              <a:rPr lang="en-US" dirty="0" smtClean="0"/>
              <a:t>Microsoft</a:t>
            </a:r>
            <a:endParaRPr lang="en-US" dirty="0"/>
          </a:p>
        </p:txBody>
      </p:sp>
      <p:sp>
        <p:nvSpPr>
          <p:cNvPr id="6" name="Slide Number Placeholder 5"/>
          <p:cNvSpPr>
            <a:spLocks noGrp="1"/>
          </p:cNvSpPr>
          <p:nvPr>
            <p:ph type="sldNum" sz="quarter" idx="4"/>
          </p:nvPr>
        </p:nvSpPr>
        <p:spPr>
          <a:xfrm>
            <a:off x="457200" y="4760804"/>
            <a:ext cx="228926" cy="138504"/>
          </a:xfrm>
          <a:prstGeom prst="rect">
            <a:avLst/>
          </a:prstGeom>
        </p:spPr>
        <p:txBody>
          <a:bodyPr vert="horz" wrap="none" lIns="0" tIns="0" rIns="0" bIns="0" rtlCol="0" anchor="ctr">
            <a:noAutofit/>
          </a:bodyPr>
          <a:lstStyle>
            <a:lvl1pPr algn="l">
              <a:lnSpc>
                <a:spcPct val="125000"/>
              </a:lnSpc>
              <a:defRPr sz="900" spc="0" baseline="0">
                <a:solidFill>
                  <a:schemeClr val="tx1">
                    <a:lumMod val="40000"/>
                    <a:lumOff val="60000"/>
                  </a:schemeClr>
                </a:solidFill>
              </a:defRPr>
            </a:lvl1pPr>
          </a:lstStyle>
          <a:p>
            <a:fld id="{B6F15528-21DE-4FAA-801E-634DDDAF4B2B}" type="slidenum">
              <a:rPr lang="en-US" smtClean="0"/>
              <a:pPr/>
              <a:t>‹Nr.›</a:t>
            </a:fld>
            <a:endParaRPr lang="en-US" dirty="0"/>
          </a:p>
        </p:txBody>
      </p:sp>
      <p:pic>
        <p:nvPicPr>
          <p:cNvPr id="7" name="Picture 6"/>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7790817" y="4718160"/>
            <a:ext cx="946536" cy="223789"/>
          </a:xfrm>
          <a:prstGeom prst="rect">
            <a:avLst/>
          </a:prstGeom>
        </p:spPr>
      </p:pic>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 id="2147484450" r:id="rId41"/>
    <p:sldLayoutId id="2147484453" r:id="rId42"/>
    <p:sldLayoutId id="2147484458" r:id="rId43"/>
    <p:sldLayoutId id="2147484460" r:id="rId44"/>
    <p:sldLayoutId id="2147484464" r:id="rId45"/>
    <p:sldLayoutId id="2147484465" r:id="rId46"/>
    <p:sldLayoutId id="2147484466" r:id="rId47"/>
    <p:sldLayoutId id="2147484467" r:id="rId48"/>
    <p:sldLayoutId id="2147484468" r:id="rId49"/>
    <p:sldLayoutId id="2147484469" r:id="rId50"/>
    <p:sldLayoutId id="2147484470" r:id="rId51"/>
    <p:sldLayoutId id="2147484471" r:id="rId52"/>
    <p:sldLayoutId id="2147484472" r:id="rId53"/>
    <p:sldLayoutId id="2147484473"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2.png"/><Relationship Id="rId1" Type="http://schemas.openxmlformats.org/officeDocument/2006/relationships/slideLayout" Target="../slideLayouts/slideLayout4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4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hyperlink" Target="mk:@MSITStore:C:%5CUsers%5CAndy%5CDownloads%5CWP%208%20SDK%20LKG%2033%5CWindows%20Phone%208%20Developer%20Documentation.chm::/html/14ab0721-cf10-4df1-9d4e-4e032f1993e7.ht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4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hyperlink" Target="http://silverlight.codeplex.com/" TargetMode="External"/><Relationship Id="rId4" Type="http://schemas.openxmlformats.org/officeDocument/2006/relationships/image" Target="../media/image43.png"/><Relationship Id="rId1" Type="http://schemas.openxmlformats.org/officeDocument/2006/relationships/slideLayout" Target="../slideLayouts/slideLayout41.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41.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tags" Target="../tags/tag1.xml"/><Relationship Id="rId2"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emf"/><Relationship Id="rId1" Type="http://schemas.openxmlformats.org/officeDocument/2006/relationships/slideLayout" Target="../slideLayouts/slideLayout4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4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48.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41.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hyperlink" Target="http://silverlight.codeplex.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41.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42.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41.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3.xml"/><Relationship Id="rId3" Type="http://schemas.openxmlformats.org/officeDocument/2006/relationships/hyperlink" Target="http://silverlight.codeplex.com/"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ubtitle 54"/>
          <p:cNvSpPr>
            <a:spLocks noGrp="1"/>
          </p:cNvSpPr>
          <p:nvPr>
            <p:ph type="subTitle" idx="1"/>
          </p:nvPr>
        </p:nvSpPr>
        <p:spPr>
          <a:xfrm>
            <a:off x="457201" y="2926849"/>
            <a:ext cx="2241550" cy="915635"/>
          </a:xfrm>
        </p:spPr>
        <p:txBody>
          <a:bodyPr/>
          <a:lstStyle/>
          <a:p>
            <a:r>
              <a:rPr lang="en-US" dirty="0" smtClean="0">
                <a:latin typeface="Segoe WP Light"/>
                <a:cs typeface="Segoe WP Light"/>
              </a:rPr>
              <a:t>Javier </a:t>
            </a:r>
            <a:r>
              <a:rPr lang="en-US" dirty="0" err="1" smtClean="0">
                <a:latin typeface="Segoe WP Light"/>
                <a:cs typeface="Segoe WP Light"/>
              </a:rPr>
              <a:t>Suárez</a:t>
            </a:r>
            <a:r>
              <a:rPr lang="en-US" dirty="0" smtClean="0">
                <a:latin typeface="Segoe WP Light"/>
                <a:cs typeface="Segoe WP Light"/>
              </a:rPr>
              <a:t> </a:t>
            </a:r>
            <a:r>
              <a:rPr lang="en-US" dirty="0" smtClean="0">
                <a:latin typeface="Segoe WP Light"/>
                <a:cs typeface="Segoe WP Light"/>
              </a:rPr>
              <a:t>Ruiz</a:t>
            </a:r>
          </a:p>
          <a:p>
            <a:r>
              <a:rPr lang="en-US" dirty="0" smtClean="0">
                <a:latin typeface="Segoe WP Light"/>
                <a:cs typeface="Segoe WP Light"/>
              </a:rPr>
              <a:t>@</a:t>
            </a:r>
            <a:r>
              <a:rPr lang="en-US" dirty="0" err="1" smtClean="0">
                <a:latin typeface="Segoe WP Light"/>
                <a:cs typeface="Segoe WP Light"/>
              </a:rPr>
              <a:t>jsuarezruiz</a:t>
            </a:r>
            <a:endParaRPr lang="en-US" dirty="0" smtClean="0">
              <a:latin typeface="Segoe WP Light"/>
              <a:cs typeface="Segoe WP Light"/>
            </a:endParaRPr>
          </a:p>
          <a:p>
            <a:r>
              <a:rPr lang="en-US" dirty="0" err="1" smtClean="0">
                <a:latin typeface="Segoe WP Light"/>
                <a:cs typeface="Segoe WP Light"/>
              </a:rPr>
              <a:t>www.javiersuarezruiz.es</a:t>
            </a:r>
            <a:endParaRPr lang="en-US" dirty="0">
              <a:latin typeface="Segoe WP Light"/>
              <a:cs typeface="Segoe WP Light"/>
            </a:endParaRPr>
          </a:p>
          <a:p>
            <a:endParaRPr lang="en-US" dirty="0">
              <a:latin typeface="Segoe WP Light"/>
              <a:cs typeface="Segoe WP Light"/>
            </a:endParaRPr>
          </a:p>
        </p:txBody>
      </p:sp>
      <p:sp>
        <p:nvSpPr>
          <p:cNvPr id="54" name="Title 53"/>
          <p:cNvSpPr>
            <a:spLocks noGrp="1"/>
          </p:cNvSpPr>
          <p:nvPr>
            <p:ph type="title"/>
          </p:nvPr>
        </p:nvSpPr>
        <p:spPr>
          <a:xfrm>
            <a:off x="457200" y="1579692"/>
            <a:ext cx="4302948" cy="1482970"/>
          </a:xfrm>
        </p:spPr>
        <p:txBody>
          <a:bodyPr/>
          <a:lstStyle/>
          <a:p>
            <a:r>
              <a:rPr lang="en-US" sz="3200" dirty="0" err="1" smtClean="0">
                <a:latin typeface="Segoe WP Semibold"/>
                <a:cs typeface="Segoe WP Semibold"/>
              </a:rPr>
              <a:t>Creando</a:t>
            </a:r>
            <a:r>
              <a:rPr lang="en-US" sz="3200" dirty="0" smtClean="0">
                <a:latin typeface="Segoe WP Semibold"/>
                <a:cs typeface="Segoe WP Semibold"/>
              </a:rPr>
              <a:t> </a:t>
            </a:r>
            <a:r>
              <a:rPr lang="en-US" sz="3200" dirty="0" err="1" smtClean="0">
                <a:latin typeface="Segoe WP Semibold"/>
                <a:cs typeface="Segoe WP Semibold"/>
              </a:rPr>
              <a:t>Aplicaciones</a:t>
            </a:r>
            <a:r>
              <a:rPr lang="en-US" sz="3200" dirty="0" smtClean="0">
                <a:latin typeface="Segoe WP Semibold"/>
                <a:cs typeface="Segoe WP Semibold"/>
              </a:rPr>
              <a:t> Windows </a:t>
            </a:r>
            <a:r>
              <a:rPr lang="en-US" sz="3200" dirty="0">
                <a:latin typeface="Segoe WP Semibold"/>
                <a:cs typeface="Segoe WP Semibold"/>
              </a:rPr>
              <a:t>Phone</a:t>
            </a:r>
            <a:r>
              <a:rPr lang="en-US" sz="2800" dirty="0"/>
              <a:t/>
            </a:r>
            <a:br>
              <a:rPr lang="en-US" sz="2800" dirty="0"/>
            </a:br>
            <a:endParaRPr lang="en-US" sz="2800" dirty="0"/>
          </a:p>
        </p:txBody>
      </p:sp>
      <p:sp>
        <p:nvSpPr>
          <p:cNvPr id="31" name="Text Placeholder 30"/>
          <p:cNvSpPr>
            <a:spLocks noGrp="1"/>
          </p:cNvSpPr>
          <p:nvPr>
            <p:ph type="body" sz="quarter" idx="22"/>
          </p:nvPr>
        </p:nvSpPr>
        <p:spPr/>
        <p:txBody>
          <a:bodyPr/>
          <a:lstStyle/>
          <a:p>
            <a:endParaRPr lang="en-US"/>
          </a:p>
        </p:txBody>
      </p:sp>
      <p:pic>
        <p:nvPicPr>
          <p:cNvPr id="4" name="Picture Placeholder 3"/>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22638" b="22638"/>
          <a:stretch>
            <a:fillRect/>
          </a:stretch>
        </p:blipFill>
        <p:spPr/>
      </p:pic>
      <p:pic>
        <p:nvPicPr>
          <p:cNvPr id="5" name="Picture Placeholder 4"/>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t="11591" b="11591"/>
          <a:stretch>
            <a:fillRect/>
          </a:stretch>
        </p:blipFill>
        <p:spPr/>
      </p:pic>
      <p:sp>
        <p:nvSpPr>
          <p:cNvPr id="2" name="Text Placeholder 1"/>
          <p:cNvSpPr>
            <a:spLocks noGrp="1"/>
          </p:cNvSpPr>
          <p:nvPr>
            <p:ph type="body" sz="quarter" idx="16"/>
          </p:nvPr>
        </p:nvSpPr>
        <p:spPr/>
        <p:txBody>
          <a:bodyPr/>
          <a:lstStyle/>
          <a:p>
            <a:r>
              <a:rPr lang="en-GB" dirty="0" smtClean="0">
                <a:latin typeface="Segoe WP Light"/>
                <a:cs typeface="Segoe WP Light"/>
              </a:rPr>
              <a:t>02 </a:t>
            </a:r>
            <a:r>
              <a:rPr lang="en-GB" dirty="0" smtClean="0">
                <a:latin typeface="Segoe WP Light"/>
                <a:cs typeface="Segoe WP Light"/>
              </a:rPr>
              <a:t>de </a:t>
            </a:r>
            <a:r>
              <a:rPr lang="en-GB" dirty="0" err="1" smtClean="0">
                <a:latin typeface="Segoe WP Light"/>
                <a:cs typeface="Segoe WP Light"/>
              </a:rPr>
              <a:t>Abril</a:t>
            </a:r>
            <a:r>
              <a:rPr lang="en-GB" dirty="0" smtClean="0">
                <a:latin typeface="Segoe WP Light"/>
                <a:cs typeface="Segoe WP Light"/>
              </a:rPr>
              <a:t> del 2013</a:t>
            </a:r>
            <a:endParaRPr lang="en-GB" dirty="0">
              <a:latin typeface="Segoe WP Light"/>
              <a:cs typeface="Segoe WP Light"/>
            </a:endParaRPr>
          </a:p>
        </p:txBody>
      </p:sp>
    </p:spTree>
    <p:extLst>
      <p:ext uri="{BB962C8B-B14F-4D97-AF65-F5344CB8AC3E}">
        <p14:creationId xmlns:p14="http://schemas.microsoft.com/office/powerpoint/2010/main" val="238294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noChangeAspect="1"/>
          </p:cNvSpPr>
          <p:nvPr>
            <p:ph type="title"/>
          </p:nvPr>
        </p:nvSpPr>
        <p:spPr/>
        <p:txBody>
          <a:bodyPr/>
          <a:lstStyle/>
          <a:p>
            <a:r>
              <a:rPr lang="en-GB" dirty="0" err="1" smtClean="0"/>
              <a:t>Pasando</a:t>
            </a:r>
            <a:r>
              <a:rPr lang="en-GB" dirty="0" smtClean="0"/>
              <a:t> </a:t>
            </a:r>
            <a:r>
              <a:rPr lang="en-GB" dirty="0" err="1" smtClean="0"/>
              <a:t>objetos</a:t>
            </a:r>
            <a:r>
              <a:rPr lang="en-GB" dirty="0" smtClean="0"/>
              <a:t> entre </a:t>
            </a:r>
            <a:r>
              <a:rPr lang="en-GB" dirty="0" err="1" smtClean="0"/>
              <a:t>páginas</a:t>
            </a:r>
            <a:endParaRPr lang="en-GB" dirty="0"/>
          </a:p>
        </p:txBody>
      </p:sp>
      <p:sp>
        <p:nvSpPr>
          <p:cNvPr id="10" name="Text Placeholder 5"/>
          <p:cNvSpPr>
            <a:spLocks noGrp="1" noChangeAspect="1"/>
          </p:cNvSpPr>
          <p:nvPr>
            <p:ph idx="1"/>
          </p:nvPr>
        </p:nvSpPr>
        <p:spPr>
          <a:xfrm>
            <a:off x="382092" y="1428751"/>
            <a:ext cx="5558386" cy="3165872"/>
          </a:xfrm>
        </p:spPr>
        <p:txBody>
          <a:bodyPr>
            <a:normAutofit/>
          </a:bodyPr>
          <a:lstStyle/>
          <a:p>
            <a:r>
              <a:rPr lang="en-GB" sz="1500" dirty="0" smtClean="0">
                <a:latin typeface="Segoe WP SemiLight"/>
                <a:cs typeface="Segoe WP SemiLight"/>
              </a:rPr>
              <a:t>A menudo, el </a:t>
            </a:r>
            <a:r>
              <a:rPr lang="en-GB" sz="1500" dirty="0" err="1" smtClean="0">
                <a:latin typeface="Segoe WP SemiLight"/>
                <a:cs typeface="Segoe WP SemiLight"/>
              </a:rPr>
              <a:t>objetivo</a:t>
            </a:r>
            <a:r>
              <a:rPr lang="en-GB" sz="1500" dirty="0" smtClean="0">
                <a:latin typeface="Segoe WP SemiLight"/>
                <a:cs typeface="Segoe WP SemiLight"/>
              </a:rPr>
              <a:t> </a:t>
            </a:r>
            <a:r>
              <a:rPr lang="en-GB" sz="1500" dirty="0" err="1" smtClean="0">
                <a:latin typeface="Segoe WP SemiLight"/>
                <a:cs typeface="Segoe WP SemiLight"/>
              </a:rPr>
              <a:t>será</a:t>
            </a:r>
            <a:r>
              <a:rPr lang="en-GB" sz="1500" dirty="0" smtClean="0">
                <a:latin typeface="Segoe WP SemiLight"/>
                <a:cs typeface="Segoe WP SemiLight"/>
              </a:rPr>
              <a:t> </a:t>
            </a:r>
            <a:r>
              <a:rPr lang="en-GB" sz="1500" dirty="0" err="1" smtClean="0">
                <a:latin typeface="Segoe WP SemiLight"/>
                <a:cs typeface="Segoe WP SemiLight"/>
              </a:rPr>
              <a:t>pasar</a:t>
            </a:r>
            <a:r>
              <a:rPr lang="en-GB" sz="1500" dirty="0" smtClean="0">
                <a:latin typeface="Segoe WP SemiLight"/>
                <a:cs typeface="Segoe WP SemiLight"/>
              </a:rPr>
              <a:t> un </a:t>
            </a:r>
            <a:r>
              <a:rPr lang="en-GB" sz="1500" dirty="0" err="1" smtClean="0">
                <a:latin typeface="Segoe WP SemiLight"/>
                <a:cs typeface="Segoe WP SemiLight"/>
              </a:rPr>
              <a:t>objeto</a:t>
            </a:r>
            <a:r>
              <a:rPr lang="en-GB" sz="1500" dirty="0" smtClean="0">
                <a:latin typeface="Segoe WP SemiLight"/>
                <a:cs typeface="Segoe WP SemiLight"/>
              </a:rPr>
              <a:t> de </a:t>
            </a:r>
            <a:r>
              <a:rPr lang="en-GB" sz="1500" dirty="0" err="1" smtClean="0">
                <a:latin typeface="Segoe WP SemiLight"/>
                <a:cs typeface="Segoe WP SemiLight"/>
              </a:rPr>
              <a:t>una</a:t>
            </a:r>
            <a:r>
              <a:rPr lang="en-GB" sz="1500" dirty="0" smtClean="0">
                <a:latin typeface="Segoe WP SemiLight"/>
                <a:cs typeface="Segoe WP SemiLight"/>
              </a:rPr>
              <a:t> </a:t>
            </a:r>
            <a:r>
              <a:rPr lang="en-GB" sz="1500" dirty="0" err="1" smtClean="0">
                <a:latin typeface="Segoe WP SemiLight"/>
                <a:cs typeface="Segoe WP SemiLight"/>
              </a:rPr>
              <a:t>página</a:t>
            </a:r>
            <a:r>
              <a:rPr lang="en-GB" sz="1500" dirty="0" smtClean="0">
                <a:latin typeface="Segoe WP SemiLight"/>
                <a:cs typeface="Segoe WP SemiLight"/>
              </a:rPr>
              <a:t> a </a:t>
            </a:r>
            <a:r>
              <a:rPr lang="en-GB" sz="1500" dirty="0" err="1" smtClean="0">
                <a:latin typeface="Segoe WP SemiLight"/>
                <a:cs typeface="Segoe WP SemiLight"/>
              </a:rPr>
              <a:t>otra</a:t>
            </a:r>
            <a:r>
              <a:rPr lang="en-GB" sz="1500" dirty="0" smtClean="0">
                <a:latin typeface="Segoe WP SemiLight"/>
                <a:cs typeface="Segoe WP SemiLight"/>
              </a:rPr>
              <a:t>:</a:t>
            </a:r>
            <a:endParaRPr lang="en-GB" sz="1500" dirty="0">
              <a:latin typeface="Segoe WP SemiLight"/>
              <a:cs typeface="Segoe WP SemiLight"/>
            </a:endParaRPr>
          </a:p>
          <a:p>
            <a:pPr lvl="1"/>
            <a:r>
              <a:rPr lang="en-GB" sz="1500" dirty="0" err="1" smtClean="0">
                <a:latin typeface="Segoe WP SemiLight"/>
                <a:cs typeface="Segoe WP SemiLight"/>
              </a:rPr>
              <a:t>Por</a:t>
            </a:r>
            <a:r>
              <a:rPr lang="en-GB" sz="1500" dirty="0" smtClean="0">
                <a:latin typeface="Segoe WP SemiLight"/>
                <a:cs typeface="Segoe WP SemiLight"/>
              </a:rPr>
              <a:t> </a:t>
            </a:r>
            <a:r>
              <a:rPr lang="en-GB" sz="1500" dirty="0" err="1" smtClean="0">
                <a:latin typeface="Segoe WP SemiLight"/>
                <a:cs typeface="Segoe WP SemiLight"/>
              </a:rPr>
              <a:t>ejemplo</a:t>
            </a:r>
            <a:r>
              <a:rPr lang="en-GB" sz="1500" dirty="0" smtClean="0">
                <a:latin typeface="Segoe WP SemiLight"/>
                <a:cs typeface="Segoe WP SemiLight"/>
              </a:rPr>
              <a:t>: El </a:t>
            </a:r>
            <a:r>
              <a:rPr lang="en-GB" sz="1500" dirty="0" err="1" smtClean="0">
                <a:latin typeface="Segoe WP SemiLight"/>
                <a:cs typeface="Segoe WP SemiLight"/>
              </a:rPr>
              <a:t>usuario</a:t>
            </a:r>
            <a:r>
              <a:rPr lang="en-GB" sz="1500" dirty="0" smtClean="0">
                <a:latin typeface="Segoe WP SemiLight"/>
                <a:cs typeface="Segoe WP SemiLight"/>
              </a:rPr>
              <a:t> </a:t>
            </a:r>
            <a:r>
              <a:rPr lang="en-GB" sz="1500" dirty="0" err="1" smtClean="0">
                <a:latin typeface="Segoe WP SemiLight"/>
                <a:cs typeface="Segoe WP SemiLight"/>
              </a:rPr>
              <a:t>selecciona</a:t>
            </a:r>
            <a:r>
              <a:rPr lang="en-GB" sz="1500" dirty="0" smtClean="0">
                <a:latin typeface="Segoe WP SemiLight"/>
                <a:cs typeface="Segoe WP SemiLight"/>
              </a:rPr>
              <a:t> un </a:t>
            </a:r>
            <a:r>
              <a:rPr lang="en-GB" sz="1500" dirty="0" err="1" smtClean="0">
                <a:latin typeface="Segoe WP SemiLight"/>
                <a:cs typeface="Segoe WP SemiLight"/>
              </a:rPr>
              <a:t>elemento</a:t>
            </a:r>
            <a:r>
              <a:rPr lang="en-GB" sz="1500" dirty="0" smtClean="0">
                <a:latin typeface="Segoe WP SemiLight"/>
                <a:cs typeface="Segoe WP SemiLight"/>
              </a:rPr>
              <a:t> de </a:t>
            </a:r>
            <a:r>
              <a:rPr lang="en-GB" sz="1500" dirty="0" err="1" smtClean="0">
                <a:latin typeface="Segoe WP SemiLight"/>
                <a:cs typeface="Segoe WP SemiLight"/>
              </a:rPr>
              <a:t>una</a:t>
            </a:r>
            <a:r>
              <a:rPr lang="en-GB" sz="1500" dirty="0" smtClean="0">
                <a:latin typeface="Segoe WP SemiLight"/>
                <a:cs typeface="Segoe WP SemiLight"/>
              </a:rPr>
              <a:t> </a:t>
            </a:r>
            <a:r>
              <a:rPr lang="en-GB" sz="1500" dirty="0" err="1" smtClean="0">
                <a:latin typeface="Segoe WP SemiLight"/>
                <a:cs typeface="Segoe WP SemiLight"/>
              </a:rPr>
              <a:t>lista</a:t>
            </a:r>
            <a:r>
              <a:rPr lang="en-GB" sz="1500" dirty="0" smtClean="0">
                <a:latin typeface="Segoe WP SemiLight"/>
                <a:cs typeface="Segoe WP SemiLight"/>
              </a:rPr>
              <a:t> y </a:t>
            </a:r>
            <a:r>
              <a:rPr lang="en-GB" sz="1500" dirty="0" err="1" smtClean="0">
                <a:latin typeface="Segoe WP SemiLight"/>
                <a:cs typeface="Segoe WP SemiLight"/>
              </a:rPr>
              <a:t>navega</a:t>
            </a:r>
            <a:r>
              <a:rPr lang="en-GB" sz="1500" dirty="0" smtClean="0">
                <a:latin typeface="Segoe WP SemiLight"/>
                <a:cs typeface="Segoe WP SemiLight"/>
              </a:rPr>
              <a:t> a sus </a:t>
            </a:r>
            <a:r>
              <a:rPr lang="en-GB" sz="1500" dirty="0" err="1" smtClean="0">
                <a:latin typeface="Segoe WP SemiLight"/>
                <a:cs typeface="Segoe WP SemiLight"/>
              </a:rPr>
              <a:t>detalles</a:t>
            </a:r>
            <a:r>
              <a:rPr lang="en-GB" sz="1500" dirty="0" smtClean="0">
                <a:latin typeface="Segoe WP SemiLight"/>
                <a:cs typeface="Segoe WP SemiLight"/>
              </a:rPr>
              <a:t>.</a:t>
            </a:r>
            <a:endParaRPr lang="en-GB" sz="1500" dirty="0">
              <a:latin typeface="Segoe WP SemiLight"/>
              <a:cs typeface="Segoe WP SemiLight"/>
            </a:endParaRPr>
          </a:p>
          <a:p>
            <a:r>
              <a:rPr lang="en-GB" sz="1500" dirty="0" err="1" smtClean="0">
                <a:latin typeface="Segoe WP SemiLight"/>
                <a:cs typeface="Segoe WP SemiLight"/>
              </a:rPr>
              <a:t>Una</a:t>
            </a:r>
            <a:r>
              <a:rPr lang="en-GB" sz="1500" dirty="0" smtClean="0">
                <a:latin typeface="Segoe WP SemiLight"/>
                <a:cs typeface="Segoe WP SemiLight"/>
              </a:rPr>
              <a:t> </a:t>
            </a:r>
            <a:r>
              <a:rPr lang="en-GB" sz="1500" dirty="0" err="1" smtClean="0">
                <a:latin typeface="Segoe WP SemiLight"/>
                <a:cs typeface="Segoe WP SemiLight"/>
              </a:rPr>
              <a:t>solución</a:t>
            </a:r>
            <a:r>
              <a:rPr lang="en-GB" sz="1500" dirty="0" smtClean="0">
                <a:latin typeface="Segoe WP SemiLight"/>
                <a:cs typeface="Segoe WP SemiLight"/>
              </a:rPr>
              <a:t> </a:t>
            </a:r>
            <a:r>
              <a:rPr lang="en-GB" sz="1500" dirty="0" err="1" smtClean="0">
                <a:latin typeface="Segoe WP SemiLight"/>
                <a:cs typeface="Segoe WP SemiLight"/>
              </a:rPr>
              <a:t>es</a:t>
            </a:r>
            <a:r>
              <a:rPr lang="en-GB" sz="1500" dirty="0" smtClean="0">
                <a:latin typeface="Segoe WP SemiLight"/>
                <a:cs typeface="Segoe WP SemiLight"/>
              </a:rPr>
              <a:t> </a:t>
            </a:r>
            <a:r>
              <a:rPr lang="en-GB" sz="1500" dirty="0" err="1" smtClean="0">
                <a:latin typeface="Segoe WP SemiLight"/>
                <a:cs typeface="Segoe WP SemiLight"/>
              </a:rPr>
              <a:t>almacenar</a:t>
            </a:r>
            <a:r>
              <a:rPr lang="en-GB" sz="1500" dirty="0" smtClean="0">
                <a:latin typeface="Segoe WP SemiLight"/>
                <a:cs typeface="Segoe WP SemiLight"/>
              </a:rPr>
              <a:t> el </a:t>
            </a:r>
            <a:r>
              <a:rPr lang="en-GB" sz="1500" dirty="0" err="1">
                <a:latin typeface="Segoe WP SemiLight"/>
                <a:cs typeface="Segoe WP SemiLight"/>
              </a:rPr>
              <a:t>ViewModel</a:t>
            </a:r>
            <a:r>
              <a:rPr lang="en-GB" sz="1500" dirty="0">
                <a:latin typeface="Segoe WP SemiLight"/>
                <a:cs typeface="Segoe WP SemiLight"/>
              </a:rPr>
              <a:t> </a:t>
            </a:r>
            <a:r>
              <a:rPr lang="en-GB" sz="1500" dirty="0" smtClean="0">
                <a:latin typeface="Segoe WP SemiLight"/>
                <a:cs typeface="Segoe WP SemiLight"/>
              </a:rPr>
              <a:t>(</a:t>
            </a:r>
            <a:r>
              <a:rPr lang="en-GB" sz="1500" dirty="0" err="1" smtClean="0">
                <a:latin typeface="Segoe WP SemiLight"/>
                <a:cs typeface="Segoe WP SemiLight"/>
              </a:rPr>
              <a:t>es</a:t>
            </a:r>
            <a:r>
              <a:rPr lang="en-GB" sz="1500" dirty="0" smtClean="0">
                <a:latin typeface="Segoe WP SemiLight"/>
                <a:cs typeface="Segoe WP SemiLight"/>
              </a:rPr>
              <a:t> </a:t>
            </a:r>
            <a:r>
              <a:rPr lang="en-GB" sz="1500" dirty="0" err="1" smtClean="0">
                <a:latin typeface="Segoe WP SemiLight"/>
                <a:cs typeface="Segoe WP SemiLight"/>
              </a:rPr>
              <a:t>decir</a:t>
            </a:r>
            <a:r>
              <a:rPr lang="en-GB" sz="1500" dirty="0" smtClean="0">
                <a:latin typeface="Segoe WP SemiLight"/>
                <a:cs typeface="Segoe WP SemiLight"/>
              </a:rPr>
              <a:t>, los </a:t>
            </a:r>
            <a:r>
              <a:rPr lang="en-GB" sz="1500" dirty="0" err="1" smtClean="0">
                <a:latin typeface="Segoe WP SemiLight"/>
                <a:cs typeface="Segoe WP SemiLight"/>
              </a:rPr>
              <a:t>datos</a:t>
            </a:r>
            <a:r>
              <a:rPr lang="en-GB" sz="1500" dirty="0" smtClean="0">
                <a:latin typeface="Segoe WP SemiLight"/>
                <a:cs typeface="Segoe WP SemiLight"/>
              </a:rPr>
              <a:t>) </a:t>
            </a:r>
            <a:r>
              <a:rPr lang="en-GB" sz="1500" dirty="0">
                <a:latin typeface="Segoe WP SemiLight"/>
                <a:cs typeface="Segoe WP SemiLight"/>
              </a:rPr>
              <a:t/>
            </a:r>
            <a:br>
              <a:rPr lang="en-GB" sz="1500" dirty="0">
                <a:latin typeface="Segoe WP SemiLight"/>
                <a:cs typeface="Segoe WP SemiLight"/>
              </a:rPr>
            </a:br>
            <a:r>
              <a:rPr lang="en-GB" sz="1500" dirty="0" smtClean="0">
                <a:latin typeface="Segoe WP SemiLight"/>
                <a:cs typeface="Segoe WP SemiLight"/>
              </a:rPr>
              <a:t>en la </a:t>
            </a:r>
            <a:r>
              <a:rPr lang="en-GB" sz="1500" dirty="0" err="1" smtClean="0">
                <a:latin typeface="Segoe WP SemiLight"/>
                <a:cs typeface="Segoe WP SemiLight"/>
              </a:rPr>
              <a:t>clase</a:t>
            </a:r>
            <a:r>
              <a:rPr lang="en-GB" sz="1500" dirty="0" smtClean="0">
                <a:latin typeface="Segoe WP SemiLight"/>
                <a:cs typeface="Segoe WP SemiLight"/>
              </a:rPr>
              <a:t> App.</a:t>
            </a:r>
            <a:endParaRPr lang="en-GB" sz="1500" dirty="0">
              <a:latin typeface="Segoe WP SemiLight"/>
              <a:cs typeface="Segoe WP SemiLight"/>
            </a:endParaRPr>
          </a:p>
          <a:p>
            <a:pPr lvl="1"/>
            <a:r>
              <a:rPr lang="en-GB" sz="1500" dirty="0" err="1" smtClean="0">
                <a:latin typeface="Segoe WP SemiLight"/>
                <a:cs typeface="Segoe WP SemiLight"/>
              </a:rPr>
              <a:t>Será</a:t>
            </a:r>
            <a:r>
              <a:rPr lang="en-GB" sz="1500" dirty="0" smtClean="0">
                <a:latin typeface="Segoe WP SemiLight"/>
                <a:cs typeface="Segoe WP SemiLight"/>
              </a:rPr>
              <a:t> </a:t>
            </a:r>
            <a:r>
              <a:rPr lang="en-GB" sz="1500" dirty="0" err="1" smtClean="0">
                <a:latin typeface="Segoe WP SemiLight"/>
                <a:cs typeface="Segoe WP SemiLight"/>
              </a:rPr>
              <a:t>accesible</a:t>
            </a:r>
            <a:r>
              <a:rPr lang="en-GB" sz="1500" dirty="0" smtClean="0">
                <a:latin typeface="Segoe WP SemiLight"/>
                <a:cs typeface="Segoe WP SemiLight"/>
              </a:rPr>
              <a:t> </a:t>
            </a:r>
            <a:r>
              <a:rPr lang="en-GB" sz="1500" dirty="0" err="1" smtClean="0">
                <a:latin typeface="Segoe WP SemiLight"/>
                <a:cs typeface="Segoe WP SemiLight"/>
              </a:rPr>
              <a:t>desde</a:t>
            </a:r>
            <a:r>
              <a:rPr lang="en-GB" sz="1500" dirty="0" smtClean="0">
                <a:latin typeface="Segoe WP SemiLight"/>
                <a:cs typeface="Segoe WP SemiLight"/>
              </a:rPr>
              <a:t> </a:t>
            </a:r>
            <a:r>
              <a:rPr lang="en-GB" sz="1500" dirty="0" err="1" smtClean="0">
                <a:latin typeface="Segoe WP SemiLight"/>
                <a:cs typeface="Segoe WP SemiLight"/>
              </a:rPr>
              <a:t>toda</a:t>
            </a:r>
            <a:r>
              <a:rPr lang="en-GB" sz="1500" dirty="0" smtClean="0">
                <a:latin typeface="Segoe WP SemiLight"/>
                <a:cs typeface="Segoe WP SemiLight"/>
              </a:rPr>
              <a:t> la </a:t>
            </a:r>
            <a:r>
              <a:rPr lang="en-GB" sz="1500" dirty="0" err="1" smtClean="0">
                <a:latin typeface="Segoe WP SemiLight"/>
                <a:cs typeface="Segoe WP SemiLight"/>
              </a:rPr>
              <a:t>aplicación</a:t>
            </a:r>
            <a:r>
              <a:rPr lang="en-GB" sz="1500" dirty="0" smtClean="0">
                <a:latin typeface="Segoe WP SemiLight"/>
                <a:cs typeface="Segoe WP SemiLight"/>
              </a:rPr>
              <a:t>.</a:t>
            </a:r>
            <a:endParaRPr lang="en-GB" sz="1500" dirty="0">
              <a:latin typeface="Segoe WP SemiLight"/>
              <a:cs typeface="Segoe WP SemiLight"/>
            </a:endParaRPr>
          </a:p>
          <a:p>
            <a:r>
              <a:rPr lang="en-GB" sz="1500" dirty="0" err="1" smtClean="0">
                <a:latin typeface="Segoe WP SemiLight"/>
                <a:cs typeface="Segoe WP SemiLight"/>
              </a:rPr>
              <a:t>Pasamos</a:t>
            </a:r>
            <a:r>
              <a:rPr lang="en-GB" sz="1500" dirty="0" smtClean="0">
                <a:latin typeface="Segoe WP SemiLight"/>
                <a:cs typeface="Segoe WP SemiLight"/>
              </a:rPr>
              <a:t> el ID del </a:t>
            </a:r>
            <a:r>
              <a:rPr lang="en-GB" sz="1500" dirty="0" err="1" smtClean="0">
                <a:latin typeface="Segoe WP SemiLight"/>
                <a:cs typeface="Segoe WP SemiLight"/>
              </a:rPr>
              <a:t>elemento</a:t>
            </a:r>
            <a:r>
              <a:rPr lang="en-GB" sz="1500" dirty="0" smtClean="0">
                <a:latin typeface="Segoe WP SemiLight"/>
                <a:cs typeface="Segoe WP SemiLight"/>
              </a:rPr>
              <a:t> </a:t>
            </a:r>
            <a:r>
              <a:rPr lang="en-GB" sz="1500" dirty="0" err="1" smtClean="0">
                <a:latin typeface="Segoe WP SemiLight"/>
                <a:cs typeface="Segoe WP SemiLight"/>
              </a:rPr>
              <a:t>seleccionado</a:t>
            </a:r>
            <a:r>
              <a:rPr lang="en-GB" sz="1500" dirty="0" smtClean="0">
                <a:latin typeface="Segoe WP SemiLight"/>
                <a:cs typeface="Segoe WP SemiLight"/>
              </a:rPr>
              <a:t> en el query string:</a:t>
            </a:r>
            <a:endParaRPr lang="en-GB" sz="1500" dirty="0">
              <a:latin typeface="Segoe WP SemiLight"/>
              <a:cs typeface="Segoe WP SemiLight"/>
            </a:endParaRPr>
          </a:p>
          <a:p>
            <a:endParaRPr lang="en-GB" sz="1500" dirty="0">
              <a:latin typeface="Segoe WP SemiLight"/>
              <a:cs typeface="Segoe WP SemiLigh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481" y="1210775"/>
            <a:ext cx="1260872" cy="233957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7052" y="1211776"/>
            <a:ext cx="1255372" cy="233857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a:spLocks noChangeAspect="1"/>
          </p:cNvSpPr>
          <p:nvPr/>
        </p:nvSpPr>
        <p:spPr>
          <a:xfrm>
            <a:off x="382092" y="4036418"/>
            <a:ext cx="6706531" cy="623246"/>
          </a:xfrm>
          <a:prstGeom prst="rect">
            <a:avLst/>
          </a:prstGeom>
          <a:ln w="25400">
            <a:solidFill>
              <a:schemeClr val="accent5"/>
            </a:solidFill>
          </a:ln>
        </p:spPr>
        <p:style>
          <a:lnRef idx="2">
            <a:schemeClr val="accent1"/>
          </a:lnRef>
          <a:fillRef idx="1">
            <a:schemeClr val="lt1"/>
          </a:fillRef>
          <a:effectRef idx="0">
            <a:schemeClr val="accent1"/>
          </a:effectRef>
          <a:fontRef idx="minor">
            <a:schemeClr val="dk1"/>
          </a:fontRef>
        </p:style>
        <p:txBody>
          <a:bodyPr wrap="square" lIns="68576" tIns="34289" rIns="68576" bIns="34289">
            <a:spAutoFit/>
          </a:bodyPr>
          <a:lstStyle/>
          <a:p>
            <a:r>
              <a:rPr lang="en-GB" sz="1200" dirty="0">
                <a:solidFill>
                  <a:srgbClr val="000000"/>
                </a:solidFill>
                <a:highlight>
                  <a:srgbClr val="FFFFFF"/>
                </a:highlight>
                <a:latin typeface="Consolas" panose="020B0609020204030204" pitchFamily="49" charset="0"/>
              </a:rPr>
              <a:t> </a:t>
            </a:r>
            <a:r>
              <a:rPr lang="en-GB" sz="1200" dirty="0">
                <a:solidFill>
                  <a:srgbClr val="008000"/>
                </a:solidFill>
                <a:highlight>
                  <a:srgbClr val="FFFFFF"/>
                </a:highlight>
                <a:latin typeface="Consolas" panose="020B0609020204030204" pitchFamily="49" charset="0"/>
              </a:rPr>
              <a:t>// </a:t>
            </a:r>
            <a:r>
              <a:rPr lang="en-GB" sz="1200" dirty="0" err="1" smtClean="0">
                <a:solidFill>
                  <a:srgbClr val="008000"/>
                </a:solidFill>
                <a:highlight>
                  <a:srgbClr val="FFFFFF"/>
                </a:highlight>
                <a:latin typeface="Consolas" panose="020B0609020204030204" pitchFamily="49" charset="0"/>
              </a:rPr>
              <a:t>Navegamos</a:t>
            </a:r>
            <a:r>
              <a:rPr lang="en-GB" sz="1200" dirty="0" smtClean="0">
                <a:solidFill>
                  <a:srgbClr val="008000"/>
                </a:solidFill>
                <a:highlight>
                  <a:srgbClr val="FFFFFF"/>
                </a:highlight>
                <a:latin typeface="Consolas" panose="020B0609020204030204" pitchFamily="49" charset="0"/>
              </a:rPr>
              <a:t> a la </a:t>
            </a:r>
            <a:r>
              <a:rPr lang="en-GB" sz="1200" dirty="0" err="1" smtClean="0">
                <a:solidFill>
                  <a:srgbClr val="008000"/>
                </a:solidFill>
                <a:highlight>
                  <a:srgbClr val="FFFFFF"/>
                </a:highlight>
                <a:latin typeface="Consolas" panose="020B0609020204030204" pitchFamily="49" charset="0"/>
              </a:rPr>
              <a:t>página</a:t>
            </a:r>
            <a:r>
              <a:rPr lang="en-GB" sz="1200" dirty="0" smtClean="0">
                <a:solidFill>
                  <a:srgbClr val="008000"/>
                </a:solidFill>
                <a:highlight>
                  <a:srgbClr val="FFFFFF"/>
                </a:highlight>
                <a:latin typeface="Consolas" panose="020B0609020204030204" pitchFamily="49" charset="0"/>
              </a:rPr>
              <a:t> de </a:t>
            </a:r>
            <a:r>
              <a:rPr lang="en-GB" sz="1200" dirty="0" err="1" smtClean="0">
                <a:solidFill>
                  <a:srgbClr val="008000"/>
                </a:solidFill>
                <a:highlight>
                  <a:srgbClr val="FFFFFF"/>
                </a:highlight>
                <a:latin typeface="Consolas" panose="020B0609020204030204" pitchFamily="49" charset="0"/>
              </a:rPr>
              <a:t>detalles</a:t>
            </a:r>
            <a:r>
              <a:rPr lang="en-GB" sz="1200" dirty="0" smtClean="0">
                <a:solidFill>
                  <a:srgbClr val="008000"/>
                </a:solidFill>
                <a:highlight>
                  <a:srgbClr val="FFFFFF"/>
                </a:highlight>
                <a:latin typeface="Consolas" panose="020B0609020204030204" pitchFamily="49" charset="0"/>
              </a:rPr>
              <a:t> </a:t>
            </a:r>
            <a:r>
              <a:rPr lang="en-GB" sz="1200" dirty="0" err="1" smtClean="0">
                <a:solidFill>
                  <a:srgbClr val="008000"/>
                </a:solidFill>
                <a:highlight>
                  <a:srgbClr val="FFFFFF"/>
                </a:highlight>
                <a:latin typeface="Consolas" panose="020B0609020204030204" pitchFamily="49" charset="0"/>
              </a:rPr>
              <a:t>pasando</a:t>
            </a:r>
            <a:r>
              <a:rPr lang="en-GB" sz="1200" dirty="0" smtClean="0">
                <a:solidFill>
                  <a:srgbClr val="008000"/>
                </a:solidFill>
                <a:highlight>
                  <a:srgbClr val="FFFFFF"/>
                </a:highlight>
                <a:latin typeface="Consolas" panose="020B0609020204030204" pitchFamily="49" charset="0"/>
              </a:rPr>
              <a:t> el ID del </a:t>
            </a:r>
            <a:r>
              <a:rPr lang="en-GB" sz="1200" dirty="0" err="1" smtClean="0">
                <a:solidFill>
                  <a:srgbClr val="008000"/>
                </a:solidFill>
                <a:highlight>
                  <a:srgbClr val="FFFFFF"/>
                </a:highlight>
                <a:latin typeface="Consolas" panose="020B0609020204030204" pitchFamily="49" charset="0"/>
              </a:rPr>
              <a:t>elemento</a:t>
            </a:r>
            <a:r>
              <a:rPr lang="en-GB" sz="1200" dirty="0" smtClean="0">
                <a:solidFill>
                  <a:srgbClr val="008000"/>
                </a:solidFill>
                <a:highlight>
                  <a:srgbClr val="FFFFFF"/>
                </a:highlight>
                <a:latin typeface="Consolas" panose="020B0609020204030204" pitchFamily="49" charset="0"/>
              </a:rPr>
              <a:t> </a:t>
            </a:r>
            <a:r>
              <a:rPr lang="en-GB" sz="1200" dirty="0" err="1" smtClean="0">
                <a:solidFill>
                  <a:srgbClr val="008000"/>
                </a:solidFill>
                <a:highlight>
                  <a:srgbClr val="FFFFFF"/>
                </a:highlight>
                <a:latin typeface="Consolas" panose="020B0609020204030204" pitchFamily="49" charset="0"/>
              </a:rPr>
              <a:t>seleccionado</a:t>
            </a:r>
            <a:r>
              <a:rPr lang="en-GB" sz="1200" dirty="0" smtClean="0">
                <a:solidFill>
                  <a:srgbClr val="008000"/>
                </a:solidFill>
                <a:highlight>
                  <a:srgbClr val="FFFFFF"/>
                </a:highlight>
                <a:latin typeface="Consolas" panose="020B0609020204030204" pitchFamily="49" charset="0"/>
              </a:rPr>
              <a: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NavigationService.Navigate</a:t>
            </a:r>
            <a:r>
              <a:rPr lang="en-GB" sz="1200" dirty="0" smtClean="0">
                <a:solidFill>
                  <a:srgbClr val="000000"/>
                </a:solidFill>
                <a:highlight>
                  <a:srgbClr val="FFFFFF"/>
                </a:highlight>
                <a:latin typeface="Consolas" panose="020B0609020204030204" pitchFamily="49" charset="0"/>
              </a:rPr>
              <a:t>(</a:t>
            </a:r>
            <a:r>
              <a:rPr lang="en-GB" sz="1200" dirty="0" smtClean="0">
                <a:solidFill>
                  <a:srgbClr val="0000FF"/>
                </a:solidFill>
                <a:highlight>
                  <a:srgbClr val="FFFFFF"/>
                </a:highlight>
                <a:latin typeface="Consolas" panose="020B0609020204030204" pitchFamily="49" charset="0"/>
              </a:rPr>
              <a:t>new</a:t>
            </a:r>
            <a:r>
              <a:rPr lang="en-GB" sz="1200" dirty="0" smtClean="0">
                <a:solidFill>
                  <a:srgbClr val="000000"/>
                </a:solidFill>
                <a:highlight>
                  <a:srgbClr val="FFFFFF"/>
                </a:highlight>
                <a:latin typeface="Consolas" panose="020B0609020204030204" pitchFamily="49" charset="0"/>
              </a:rPr>
              <a:t> </a:t>
            </a:r>
            <a:r>
              <a:rPr lang="en-GB" sz="1200" dirty="0">
                <a:solidFill>
                  <a:srgbClr val="2B91AF"/>
                </a:solidFill>
                <a:highlight>
                  <a:srgbClr val="FFFFFF"/>
                </a:highlight>
                <a:latin typeface="Consolas" panose="020B0609020204030204" pitchFamily="49" charset="0"/>
              </a:rPr>
              <a:t>Uri</a:t>
            </a:r>
            <a:r>
              <a:rPr lang="en-GB" sz="1200" dirty="0">
                <a:solidFill>
                  <a:srgbClr val="000000"/>
                </a:solidFill>
                <a:highlight>
                  <a:srgbClr val="FFFFFF"/>
                </a:highlight>
                <a:latin typeface="Consolas" panose="020B0609020204030204" pitchFamily="49" charset="0"/>
              </a:rPr>
              <a:t>(</a:t>
            </a:r>
            <a:r>
              <a:rPr lang="en-GB" sz="1200" dirty="0">
                <a:solidFill>
                  <a:srgbClr val="A31515"/>
                </a:solidFill>
                <a:highlight>
                  <a:srgbClr val="FFFFFF"/>
                </a:highlight>
                <a:latin typeface="Consolas" panose="020B0609020204030204" pitchFamily="49" charset="0"/>
              </a:rPr>
              <a:t>"/</a:t>
            </a:r>
            <a:r>
              <a:rPr lang="en-GB" sz="1200" dirty="0" err="1">
                <a:solidFill>
                  <a:srgbClr val="A31515"/>
                </a:solidFill>
                <a:highlight>
                  <a:srgbClr val="FFFFFF"/>
                </a:highlight>
                <a:latin typeface="Consolas" panose="020B0609020204030204" pitchFamily="49" charset="0"/>
              </a:rPr>
              <a:t>DetailsPage.xaml?selectedItem</a:t>
            </a:r>
            <a:r>
              <a:rPr lang="en-GB" sz="1200" dirty="0">
                <a:solidFill>
                  <a:srgbClr val="A31515"/>
                </a:solidFill>
                <a:highlight>
                  <a:srgbClr val="FFFFFF"/>
                </a:highlight>
                <a:latin typeface="Consolas" panose="020B0609020204030204" pitchFamily="49" charset="0"/>
              </a:rPr>
              <a:t>="</a:t>
            </a:r>
            <a:r>
              <a:rPr lang="en-GB" sz="1200" dirty="0">
                <a:solidFill>
                  <a:srgbClr val="000000"/>
                </a:solidFill>
                <a:highlight>
                  <a:srgbClr val="FFFFFF"/>
                </a:highlight>
                <a:latin typeface="Consolas" panose="020B0609020204030204" pitchFamily="49" charset="0"/>
              </a:rPr>
              <a:t> + (</a:t>
            </a:r>
            <a:r>
              <a:rPr lang="en-GB" sz="1200" dirty="0" err="1">
                <a:solidFill>
                  <a:srgbClr val="000000"/>
                </a:solidFill>
                <a:highlight>
                  <a:srgbClr val="FFFFFF"/>
                </a:highlight>
                <a:latin typeface="Consolas" panose="020B0609020204030204" pitchFamily="49" charset="0"/>
              </a:rPr>
              <a:t>MainLongListSelector.SelectedItem</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as</a:t>
            </a:r>
            <a:r>
              <a:rPr lang="en-GB" sz="1200" dirty="0">
                <a:solidFill>
                  <a:srgbClr val="000000"/>
                </a:solidFill>
                <a:highlight>
                  <a:srgbClr val="FFFFFF"/>
                </a:highlight>
                <a:latin typeface="Consolas" panose="020B0609020204030204" pitchFamily="49" charset="0"/>
              </a:rPr>
              <a:t> </a:t>
            </a:r>
            <a:r>
              <a:rPr lang="en-GB" sz="1200" dirty="0" err="1">
                <a:solidFill>
                  <a:srgbClr val="2B91AF"/>
                </a:solidFill>
                <a:highlight>
                  <a:srgbClr val="FFFFFF"/>
                </a:highlight>
                <a:latin typeface="Consolas" panose="020B0609020204030204" pitchFamily="49" charset="0"/>
              </a:rPr>
              <a:t>ItemViewModel</a:t>
            </a:r>
            <a:r>
              <a:rPr lang="en-GB" sz="1200" dirty="0">
                <a:solidFill>
                  <a:srgbClr val="000000"/>
                </a:solidFill>
                <a:highlight>
                  <a:srgbClr val="FFFFFF"/>
                </a:highlight>
                <a:latin typeface="Consolas" panose="020B0609020204030204" pitchFamily="49" charset="0"/>
              </a:rPr>
              <a:t>).ID, </a:t>
            </a:r>
            <a:r>
              <a:rPr lang="en-GB" sz="1200" dirty="0" err="1">
                <a:solidFill>
                  <a:srgbClr val="2B91AF"/>
                </a:solidFill>
                <a:highlight>
                  <a:srgbClr val="FFFFFF"/>
                </a:highlight>
                <a:latin typeface="Consolas" panose="020B0609020204030204" pitchFamily="49" charset="0"/>
              </a:rPr>
              <a:t>UriKind</a:t>
            </a:r>
            <a:r>
              <a:rPr lang="en-GB" sz="1200" dirty="0" err="1">
                <a:solidFill>
                  <a:srgbClr val="000000"/>
                </a:solidFill>
                <a:highlight>
                  <a:srgbClr val="FFFFFF"/>
                </a:highlight>
                <a:latin typeface="Consolas" panose="020B0609020204030204" pitchFamily="49" charset="0"/>
              </a:rPr>
              <a:t>.Relative</a:t>
            </a:r>
            <a:r>
              <a:rPr lang="en-GB" sz="1200" dirty="0">
                <a:solidFill>
                  <a:srgbClr val="000000"/>
                </a:solidFill>
                <a:highlight>
                  <a:srgbClr val="FFFFFF"/>
                </a:highlight>
                <a:latin typeface="Consolas" panose="020B0609020204030204" pitchFamily="49" charset="0"/>
              </a:rPr>
              <a:t>));</a:t>
            </a:r>
            <a:endParaRPr lang="en-GB" sz="1200" spc="-113" dirty="0">
              <a:solidFill>
                <a:srgbClr val="737373"/>
              </a:solidFill>
              <a:latin typeface="Consolas" pitchFamily="49" charset="0"/>
              <a:cs typeface="Consolas" pitchFamily="49" charset="0"/>
            </a:endParaRPr>
          </a:p>
        </p:txBody>
      </p:sp>
    </p:spTree>
    <p:extLst>
      <p:ext uri="{BB962C8B-B14F-4D97-AF65-F5344CB8AC3E}">
        <p14:creationId xmlns:p14="http://schemas.microsoft.com/office/powerpoint/2010/main" val="2562998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457200" y="401955"/>
            <a:ext cx="8229600" cy="384721"/>
          </a:xfrm>
        </p:spPr>
        <p:txBody>
          <a:bodyPr/>
          <a:lstStyle/>
          <a:p>
            <a:r>
              <a:rPr lang="en-GB" dirty="0" err="1" smtClean="0"/>
              <a:t>Controlar</a:t>
            </a:r>
            <a:r>
              <a:rPr lang="en-GB" dirty="0" smtClean="0"/>
              <a:t> </a:t>
            </a:r>
            <a:r>
              <a:rPr lang="en-GB" dirty="0" err="1" smtClean="0"/>
              <a:t>navegación</a:t>
            </a:r>
            <a:r>
              <a:rPr lang="en-GB" dirty="0" smtClean="0"/>
              <a:t> NO lineal</a:t>
            </a:r>
            <a:endParaRPr lang="en-GB" dirty="0"/>
          </a:p>
        </p:txBody>
      </p:sp>
      <p:sp>
        <p:nvSpPr>
          <p:cNvPr id="9" name="Content Placeholder 2"/>
          <p:cNvSpPr>
            <a:spLocks noGrp="1" noChangeAspect="1"/>
          </p:cNvSpPr>
          <p:nvPr>
            <p:ph idx="1"/>
          </p:nvPr>
        </p:nvSpPr>
        <p:spPr>
          <a:xfrm>
            <a:off x="382092" y="1428751"/>
            <a:ext cx="4719102" cy="3165872"/>
          </a:xfrm>
        </p:spPr>
        <p:txBody>
          <a:bodyPr>
            <a:normAutofit/>
          </a:bodyPr>
          <a:lstStyle/>
          <a:p>
            <a:r>
              <a:rPr lang="en-GB" dirty="0" err="1" smtClean="0">
                <a:latin typeface="Segoe WP SemiLight"/>
                <a:cs typeface="Segoe WP SemiLight"/>
              </a:rPr>
              <a:t>Diseña</a:t>
            </a:r>
            <a:r>
              <a:rPr lang="en-GB" dirty="0" smtClean="0">
                <a:latin typeface="Segoe WP SemiLight"/>
                <a:cs typeface="Segoe WP SemiLight"/>
              </a:rPr>
              <a:t> la </a:t>
            </a:r>
            <a:r>
              <a:rPr lang="en-GB" dirty="0" err="1" smtClean="0">
                <a:latin typeface="Segoe WP SemiLight"/>
                <a:cs typeface="Segoe WP SemiLight"/>
              </a:rPr>
              <a:t>navegación</a:t>
            </a:r>
            <a:r>
              <a:rPr lang="en-GB" dirty="0" smtClean="0">
                <a:latin typeface="Segoe WP SemiLight"/>
                <a:cs typeface="Segoe WP SemiLight"/>
              </a:rPr>
              <a:t> de la </a:t>
            </a:r>
            <a:r>
              <a:rPr lang="en-GB" dirty="0" err="1" smtClean="0">
                <a:latin typeface="Segoe WP SemiLight"/>
                <a:cs typeface="Segoe WP SemiLight"/>
              </a:rPr>
              <a:t>Aplicación</a:t>
            </a:r>
            <a:r>
              <a:rPr lang="en-GB" dirty="0" smtClean="0">
                <a:latin typeface="Segoe WP SemiLight"/>
                <a:cs typeface="Segoe WP SemiLight"/>
              </a:rPr>
              <a:t> con </a:t>
            </a:r>
            <a:r>
              <a:rPr lang="en-GB" dirty="0" err="1" smtClean="0">
                <a:latin typeface="Segoe WP SemiLight"/>
                <a:cs typeface="Segoe WP SemiLight"/>
              </a:rPr>
              <a:t>cuidado</a:t>
            </a:r>
            <a:r>
              <a:rPr lang="en-GB" dirty="0" smtClean="0">
                <a:latin typeface="Segoe WP SemiLight"/>
                <a:cs typeface="Segoe WP SemiLight"/>
              </a:rPr>
              <a:t>!</a:t>
            </a:r>
          </a:p>
          <a:p>
            <a:r>
              <a:rPr lang="es-ES" dirty="0">
                <a:latin typeface="Segoe WP SemiLight"/>
                <a:cs typeface="Segoe WP SemiLight"/>
              </a:rPr>
              <a:t>Si </a:t>
            </a:r>
            <a:r>
              <a:rPr lang="es-ES" dirty="0" smtClean="0">
                <a:latin typeface="Segoe WP SemiLight"/>
                <a:cs typeface="Segoe WP SemiLight"/>
              </a:rPr>
              <a:t>navegamos de la </a:t>
            </a:r>
            <a:r>
              <a:rPr lang="es-ES" dirty="0">
                <a:latin typeface="Segoe WP SemiLight"/>
                <a:cs typeface="Segoe WP SemiLight"/>
              </a:rPr>
              <a:t>"tercera página" a la "página principal" y el usuario pulsa </a:t>
            </a:r>
            <a:r>
              <a:rPr lang="es-ES" dirty="0" smtClean="0">
                <a:latin typeface="Segoe WP SemiLight"/>
                <a:cs typeface="Segoe WP SemiLight"/>
              </a:rPr>
              <a:t>la </a:t>
            </a:r>
            <a:r>
              <a:rPr lang="es-ES" dirty="0">
                <a:latin typeface="Segoe WP SemiLight"/>
                <a:cs typeface="Segoe WP SemiLight"/>
              </a:rPr>
              <a:t>tecla Atrás, ¿qué </a:t>
            </a:r>
            <a:r>
              <a:rPr lang="es-ES" dirty="0" smtClean="0">
                <a:latin typeface="Segoe WP SemiLight"/>
                <a:cs typeface="Segoe WP SemiLight"/>
              </a:rPr>
              <a:t>ocurre?</a:t>
            </a:r>
          </a:p>
          <a:p>
            <a:pPr lvl="1"/>
            <a:r>
              <a:rPr lang="en-GB" dirty="0" smtClean="0">
                <a:latin typeface="Segoe WP SemiLight"/>
                <a:cs typeface="Segoe WP SemiLight"/>
              </a:rPr>
              <a:t>El </a:t>
            </a:r>
            <a:r>
              <a:rPr lang="en-GB" dirty="0" err="1" smtClean="0">
                <a:latin typeface="Segoe WP SemiLight"/>
                <a:cs typeface="Segoe WP SemiLight"/>
              </a:rPr>
              <a:t>usuario</a:t>
            </a:r>
            <a:r>
              <a:rPr lang="en-GB" dirty="0" smtClean="0">
                <a:latin typeface="Segoe WP SemiLight"/>
                <a:cs typeface="Segoe WP SemiLight"/>
              </a:rPr>
              <a:t> </a:t>
            </a:r>
            <a:r>
              <a:rPr lang="en-GB" dirty="0" err="1" smtClean="0">
                <a:latin typeface="Segoe WP SemiLight"/>
                <a:cs typeface="Segoe WP SemiLight"/>
              </a:rPr>
              <a:t>esperaría</a:t>
            </a:r>
            <a:r>
              <a:rPr lang="en-GB" dirty="0" smtClean="0">
                <a:latin typeface="Segoe WP SemiLight"/>
                <a:cs typeface="Segoe WP SemiLight"/>
              </a:rPr>
              <a:t> </a:t>
            </a:r>
            <a:r>
              <a:rPr lang="en-GB" dirty="0" err="1" smtClean="0">
                <a:latin typeface="Segoe WP SemiLight"/>
                <a:cs typeface="Segoe WP SemiLight"/>
              </a:rPr>
              <a:t>salir</a:t>
            </a:r>
            <a:r>
              <a:rPr lang="en-GB" dirty="0" smtClean="0">
                <a:latin typeface="Segoe WP SemiLight"/>
                <a:cs typeface="Segoe WP SemiLight"/>
              </a:rPr>
              <a:t> de la </a:t>
            </a:r>
            <a:r>
              <a:rPr lang="en-GB" dirty="0" err="1" smtClean="0">
                <a:latin typeface="Segoe WP SemiLight"/>
                <a:cs typeface="Segoe WP SemiLight"/>
              </a:rPr>
              <a:t>aplicación</a:t>
            </a:r>
            <a:r>
              <a:rPr lang="en-GB" dirty="0" smtClean="0">
                <a:latin typeface="Segoe WP SemiLight"/>
                <a:cs typeface="Segoe WP SemiLight"/>
              </a:rPr>
              <a:t>.</a:t>
            </a:r>
          </a:p>
          <a:p>
            <a:pPr lvl="1"/>
            <a:r>
              <a:rPr lang="en-GB" dirty="0" smtClean="0">
                <a:latin typeface="Segoe WP SemiLight"/>
                <a:cs typeface="Segoe WP SemiLight"/>
              </a:rPr>
              <a:t>Sin embargo, lo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realmente</a:t>
            </a:r>
            <a:r>
              <a:rPr lang="en-GB" dirty="0" smtClean="0">
                <a:latin typeface="Segoe WP SemiLight"/>
                <a:cs typeface="Segoe WP SemiLight"/>
              </a:rPr>
              <a:t> </a:t>
            </a:r>
            <a:r>
              <a:rPr lang="en-GB" dirty="0" err="1" smtClean="0">
                <a:latin typeface="Segoe WP SemiLight"/>
                <a:cs typeface="Segoe WP SemiLight"/>
              </a:rPr>
              <a:t>ocurre</a:t>
            </a:r>
            <a:r>
              <a:rPr lang="en-GB" dirty="0" smtClean="0">
                <a:latin typeface="Segoe WP SemiLight"/>
                <a:cs typeface="Segoe WP SemiLight"/>
              </a:rPr>
              <a:t> </a:t>
            </a:r>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navega</a:t>
            </a:r>
            <a:r>
              <a:rPr lang="en-GB" dirty="0" smtClean="0">
                <a:latin typeface="Segoe WP SemiLight"/>
                <a:cs typeface="Segoe WP SemiLight"/>
              </a:rPr>
              <a:t> de </a:t>
            </a:r>
            <a:r>
              <a:rPr lang="en-GB" dirty="0" err="1" smtClean="0">
                <a:latin typeface="Segoe WP SemiLight"/>
                <a:cs typeface="Segoe WP SemiLight"/>
              </a:rPr>
              <a:t>nuevo</a:t>
            </a:r>
            <a:r>
              <a:rPr lang="en-GB" dirty="0" smtClean="0">
                <a:latin typeface="Segoe WP SemiLight"/>
                <a:cs typeface="Segoe WP SemiLight"/>
              </a:rPr>
              <a:t> a la “</a:t>
            </a:r>
            <a:r>
              <a:rPr lang="en-GB" dirty="0" err="1" smtClean="0">
                <a:latin typeface="Segoe WP SemiLight"/>
                <a:cs typeface="Segoe WP SemiLight"/>
              </a:rPr>
              <a:t>tercera</a:t>
            </a:r>
            <a:r>
              <a:rPr lang="en-GB" dirty="0" smtClean="0">
                <a:latin typeface="Segoe WP SemiLight"/>
                <a:cs typeface="Segoe WP SemiLight"/>
              </a:rPr>
              <a:t> </a:t>
            </a:r>
            <a:r>
              <a:rPr lang="en-GB" dirty="0" err="1" smtClean="0">
                <a:latin typeface="Segoe WP SemiLight"/>
                <a:cs typeface="Segoe WP SemiLight"/>
              </a:rPr>
              <a:t>página</a:t>
            </a:r>
            <a:r>
              <a:rPr lang="en-GB" dirty="0" smtClean="0">
                <a:latin typeface="Segoe WP SemiLight"/>
                <a:cs typeface="Segoe WP SemiLight"/>
              </a:rPr>
              <a:t>”.</a:t>
            </a:r>
          </a:p>
          <a:p>
            <a:r>
              <a:rPr lang="en-GB" dirty="0" smtClean="0">
                <a:latin typeface="Segoe WP SemiLight"/>
                <a:cs typeface="Segoe WP SemiLight"/>
              </a:rPr>
              <a:t>Windows Phone APIs:</a:t>
            </a:r>
          </a:p>
          <a:p>
            <a:pPr lvl="1"/>
            <a:r>
              <a:rPr lang="en-GB" dirty="0" err="1" smtClean="0">
                <a:latin typeface="Segoe WP SemiLight"/>
                <a:cs typeface="Segoe WP SemiLight"/>
              </a:rPr>
              <a:t>NavigationService.RemoveBackEntry</a:t>
            </a:r>
            <a:r>
              <a:rPr lang="en-GB" dirty="0" smtClean="0">
                <a:latin typeface="Segoe WP SemiLight"/>
                <a:cs typeface="Segoe WP SemiLight"/>
              </a:rPr>
              <a:t>()</a:t>
            </a:r>
          </a:p>
        </p:txBody>
      </p:sp>
      <p:sp>
        <p:nvSpPr>
          <p:cNvPr id="10" name="Slide Number Placeholder 3"/>
          <p:cNvSpPr txBox="1">
            <a:spLocks noChangeAspect="1"/>
          </p:cNvSpPr>
          <p:nvPr/>
        </p:nvSpPr>
        <p:spPr>
          <a:xfrm>
            <a:off x="6580633" y="4823223"/>
            <a:ext cx="1420415" cy="182165"/>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A058FB3F-E98E-4320-9AC6-4B74201C9C02}" type="slidenum">
              <a:rPr lang="en-US" sz="750"/>
              <a:pPr/>
              <a:t>11</a:t>
            </a:fld>
            <a:endParaRPr lang="en-US" sz="750" dirty="0"/>
          </a:p>
        </p:txBody>
      </p:sp>
      <p:pic>
        <p:nvPicPr>
          <p:cNvPr id="11"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63446" y="1427321"/>
            <a:ext cx="3268980" cy="256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3437" y="1962418"/>
            <a:ext cx="639272" cy="1065453"/>
          </a:xfrm>
          <a:prstGeom prst="rect">
            <a:avLst/>
          </a:prstGeom>
        </p:spPr>
      </p:pic>
    </p:spTree>
    <p:extLst>
      <p:ext uri="{BB962C8B-B14F-4D97-AF65-F5344CB8AC3E}">
        <p14:creationId xmlns:p14="http://schemas.microsoft.com/office/powerpoint/2010/main" val="1669480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noChangeAspect="1"/>
          </p:cNvSpPr>
          <p:nvPr>
            <p:ph type="title"/>
          </p:nvPr>
        </p:nvSpPr>
        <p:spPr/>
        <p:txBody>
          <a:bodyPr/>
          <a:lstStyle/>
          <a:p>
            <a:r>
              <a:rPr lang="en-GB" dirty="0" err="1" smtClean="0"/>
              <a:t>NavigationService.RemoveBackEntry</a:t>
            </a:r>
            <a:r>
              <a:rPr lang="en-GB" dirty="0" smtClean="0"/>
              <a:t>()</a:t>
            </a:r>
            <a:endParaRPr lang="en-GB" dirty="0"/>
          </a:p>
        </p:txBody>
      </p:sp>
      <p:sp>
        <p:nvSpPr>
          <p:cNvPr id="10" name="Content Placeholder 2"/>
          <p:cNvSpPr>
            <a:spLocks noGrp="1" noChangeAspect="1"/>
          </p:cNvSpPr>
          <p:nvPr>
            <p:ph idx="1"/>
          </p:nvPr>
        </p:nvSpPr>
        <p:spPr/>
        <p:txBody>
          <a:bodyPr>
            <a:normAutofit/>
          </a:bodyPr>
          <a:lstStyle/>
          <a:p>
            <a:r>
              <a:rPr lang="en-GB" sz="1400" dirty="0" err="1" smtClean="0">
                <a:latin typeface="Segoe WP SemiLight"/>
                <a:cs typeface="Segoe WP SemiLight"/>
              </a:rPr>
              <a:t>Cuando</a:t>
            </a:r>
            <a:r>
              <a:rPr lang="en-GB" sz="1400" dirty="0" smtClean="0">
                <a:latin typeface="Segoe WP SemiLight"/>
                <a:cs typeface="Segoe WP SemiLight"/>
              </a:rPr>
              <a:t> la ‘</a:t>
            </a:r>
            <a:r>
              <a:rPr lang="en-GB" sz="1400" dirty="0" err="1" smtClean="0">
                <a:latin typeface="Segoe WP SemiLight"/>
                <a:cs typeface="Segoe WP SemiLight"/>
              </a:rPr>
              <a:t>Tercera</a:t>
            </a:r>
            <a:r>
              <a:rPr lang="en-GB" sz="1400" dirty="0" smtClean="0">
                <a:latin typeface="Segoe WP SemiLight"/>
                <a:cs typeface="Segoe WP SemiLight"/>
              </a:rPr>
              <a:t> </a:t>
            </a:r>
            <a:r>
              <a:rPr lang="en-GB" sz="1400" dirty="0" err="1" smtClean="0">
                <a:latin typeface="Segoe WP SemiLight"/>
                <a:cs typeface="Segoe WP SemiLight"/>
              </a:rPr>
              <a:t>Página</a:t>
            </a:r>
            <a:r>
              <a:rPr lang="en-GB" sz="1400" dirty="0" smtClean="0">
                <a:latin typeface="Segoe WP SemiLight"/>
                <a:cs typeface="Segoe WP SemiLight"/>
              </a:rPr>
              <a:t>’ </a:t>
            </a:r>
            <a:r>
              <a:rPr lang="en-GB" sz="1400" dirty="0" err="1" smtClean="0">
                <a:latin typeface="Segoe WP SemiLight"/>
                <a:cs typeface="Segoe WP SemiLight"/>
              </a:rPr>
              <a:t>navega</a:t>
            </a:r>
            <a:r>
              <a:rPr lang="en-GB" sz="1400" dirty="0" smtClean="0">
                <a:latin typeface="Segoe WP SemiLight"/>
                <a:cs typeface="Segoe WP SemiLight"/>
              </a:rPr>
              <a:t> </a:t>
            </a:r>
            <a:r>
              <a:rPr lang="en-GB" sz="1400" dirty="0" err="1" smtClean="0">
                <a:latin typeface="Segoe WP SemiLight"/>
                <a:cs typeface="Segoe WP SemiLight"/>
              </a:rPr>
              <a:t>hacia</a:t>
            </a:r>
            <a:r>
              <a:rPr lang="en-GB" sz="1400" dirty="0" smtClean="0">
                <a:latin typeface="Segoe WP SemiLight"/>
                <a:cs typeface="Segoe WP SemiLight"/>
              </a:rPr>
              <a:t> </a:t>
            </a:r>
            <a:r>
              <a:rPr lang="en-GB" sz="1400" dirty="0" err="1" smtClean="0">
                <a:latin typeface="Segoe WP SemiLight"/>
                <a:cs typeface="Segoe WP SemiLight"/>
              </a:rPr>
              <a:t>atrás</a:t>
            </a:r>
            <a:r>
              <a:rPr lang="en-GB" sz="1400" dirty="0" smtClean="0">
                <a:latin typeface="Segoe WP SemiLight"/>
                <a:cs typeface="Segoe WP SemiLight"/>
              </a:rPr>
              <a:t> a la </a:t>
            </a:r>
            <a:r>
              <a:rPr lang="en-GB" sz="1400" dirty="0" err="1" smtClean="0">
                <a:latin typeface="Segoe WP SemiLight"/>
                <a:cs typeface="Segoe WP SemiLight"/>
              </a:rPr>
              <a:t>MainPage</a:t>
            </a:r>
            <a:r>
              <a:rPr lang="en-GB" sz="1400" dirty="0" smtClean="0">
                <a:latin typeface="Segoe WP SemiLight"/>
                <a:cs typeface="Segoe WP SemiLight"/>
              </a:rPr>
              <a:t>, </a:t>
            </a:r>
            <a:r>
              <a:rPr lang="en-GB" sz="1400" dirty="0" err="1" smtClean="0">
                <a:latin typeface="Segoe WP SemiLight"/>
                <a:cs typeface="Segoe WP SemiLight"/>
              </a:rPr>
              <a:t>añade</a:t>
            </a:r>
            <a:r>
              <a:rPr lang="en-GB" sz="1400" dirty="0" smtClean="0">
                <a:latin typeface="Segoe WP SemiLight"/>
                <a:cs typeface="Segoe WP SemiLight"/>
              </a:rPr>
              <a:t> un </a:t>
            </a:r>
            <a:r>
              <a:rPr lang="en-GB" sz="1400" dirty="0" err="1" smtClean="0">
                <a:latin typeface="Segoe WP SemiLight"/>
                <a:cs typeface="Segoe WP SemiLight"/>
              </a:rPr>
              <a:t>punto</a:t>
            </a:r>
            <a:r>
              <a:rPr lang="en-GB" sz="1400" dirty="0" smtClean="0">
                <a:latin typeface="Segoe WP SemiLight"/>
                <a:cs typeface="Segoe WP SemiLight"/>
              </a:rPr>
              <a:t> de </a:t>
            </a:r>
            <a:r>
              <a:rPr lang="en-GB" sz="1400" dirty="0" err="1" smtClean="0">
                <a:latin typeface="Segoe WP SemiLight"/>
                <a:cs typeface="Segoe WP SemiLight"/>
              </a:rPr>
              <a:t>ruptura</a:t>
            </a:r>
            <a:r>
              <a:rPr lang="en-GB" sz="1400" dirty="0" smtClean="0">
                <a:latin typeface="Segoe WP SemiLight"/>
                <a:cs typeface="Segoe WP SemiLight"/>
              </a:rPr>
              <a:t> </a:t>
            </a:r>
            <a:r>
              <a:rPr lang="en-GB" sz="1400" dirty="0" err="1" smtClean="0">
                <a:latin typeface="Segoe WP SemiLight"/>
                <a:cs typeface="Segoe WP SemiLight"/>
              </a:rPr>
              <a:t>para</a:t>
            </a:r>
            <a:r>
              <a:rPr lang="en-GB" sz="1400" dirty="0" smtClean="0">
                <a:latin typeface="Segoe WP SemiLight"/>
                <a:cs typeface="Segoe WP SemiLight"/>
              </a:rPr>
              <a:t> </a:t>
            </a:r>
            <a:r>
              <a:rPr lang="en-GB" sz="1400" dirty="0" err="1" smtClean="0">
                <a:latin typeface="Segoe WP SemiLight"/>
                <a:cs typeface="Segoe WP SemiLight"/>
              </a:rPr>
              <a:t>consultar</a:t>
            </a:r>
            <a:r>
              <a:rPr lang="en-GB" sz="1400" dirty="0" smtClean="0">
                <a:latin typeface="Segoe WP SemiLight"/>
                <a:cs typeface="Segoe WP SemiLight"/>
              </a:rPr>
              <a:t> la </a:t>
            </a:r>
            <a:r>
              <a:rPr lang="en-GB" sz="1400" dirty="0" err="1" smtClean="0">
                <a:latin typeface="Segoe WP SemiLight"/>
                <a:cs typeface="Segoe WP SemiLight"/>
              </a:rPr>
              <a:t>cadena</a:t>
            </a:r>
            <a:r>
              <a:rPr lang="en-GB" sz="1400" dirty="0" smtClean="0">
                <a:latin typeface="Segoe WP SemiLight"/>
                <a:cs typeface="Segoe WP SemiLight"/>
              </a:rPr>
              <a:t> de </a:t>
            </a:r>
            <a:r>
              <a:rPr lang="en-GB" sz="1400" dirty="0" err="1" smtClean="0">
                <a:latin typeface="Segoe WP SemiLight"/>
                <a:cs typeface="Segoe WP SemiLight"/>
              </a:rPr>
              <a:t>navegación</a:t>
            </a:r>
            <a:r>
              <a:rPr lang="en-GB" sz="1400" dirty="0" smtClean="0">
                <a:latin typeface="Segoe WP SemiLight"/>
                <a:cs typeface="Segoe WP SemiLight"/>
              </a:rPr>
              <a:t>:</a:t>
            </a:r>
            <a:br>
              <a:rPr lang="en-GB" sz="1400" dirty="0" smtClean="0">
                <a:latin typeface="Segoe WP SemiLight"/>
                <a:cs typeface="Segoe WP SemiLight"/>
              </a:rPr>
            </a:br>
            <a:endParaRPr lang="en-GB" sz="900" dirty="0" smtClean="0">
              <a:latin typeface="Segoe WP SemiLight"/>
              <a:cs typeface="Segoe WP SemiLight"/>
            </a:endParaRPr>
          </a:p>
          <a:p>
            <a:pPr marL="0" indent="0">
              <a:buNone/>
            </a:pPr>
            <a:endParaRPr lang="en-GB" dirty="0">
              <a:latin typeface="Segoe WP SemiLight"/>
              <a:cs typeface="Segoe WP SemiLight"/>
            </a:endParaRPr>
          </a:p>
          <a:p>
            <a:r>
              <a:rPr lang="en-GB" sz="1400" dirty="0" smtClean="0">
                <a:latin typeface="Segoe WP SemiLight"/>
                <a:cs typeface="Segoe WP SemiLight"/>
              </a:rPr>
              <a:t>En el </a:t>
            </a:r>
            <a:r>
              <a:rPr lang="en-GB" sz="1400" dirty="0" err="1" smtClean="0">
                <a:latin typeface="Segoe WP SemiLight"/>
                <a:cs typeface="Segoe WP SemiLight"/>
              </a:rPr>
              <a:t>método</a:t>
            </a:r>
            <a:r>
              <a:rPr lang="en-GB" sz="1400" dirty="0" smtClean="0">
                <a:latin typeface="Segoe WP SemiLight"/>
                <a:cs typeface="Segoe WP SemiLight"/>
              </a:rPr>
              <a:t> </a:t>
            </a:r>
            <a:r>
              <a:rPr lang="en-GB" sz="1400" dirty="0" err="1" smtClean="0">
                <a:latin typeface="Segoe WP SemiLight"/>
                <a:cs typeface="Segoe WP SemiLight"/>
              </a:rPr>
              <a:t>OnNavigatedTo</a:t>
            </a:r>
            <a:r>
              <a:rPr lang="en-GB" sz="1400" dirty="0" smtClean="0">
                <a:latin typeface="Segoe WP SemiLight"/>
                <a:cs typeface="Segoe WP SemiLight"/>
              </a:rPr>
              <a:t>() de </a:t>
            </a:r>
            <a:r>
              <a:rPr lang="en-GB" sz="1400" dirty="0" err="1" smtClean="0">
                <a:latin typeface="Segoe WP SemiLight"/>
                <a:cs typeface="Segoe WP SemiLight"/>
              </a:rPr>
              <a:t>MainPage</a:t>
            </a:r>
            <a:r>
              <a:rPr lang="en-GB" sz="1400" dirty="0" smtClean="0">
                <a:latin typeface="Segoe WP SemiLight"/>
                <a:cs typeface="Segoe WP SemiLight"/>
              </a:rPr>
              <a:t>, </a:t>
            </a:r>
            <a:r>
              <a:rPr lang="en-GB" sz="1400" dirty="0" err="1" smtClean="0">
                <a:latin typeface="Segoe WP SemiLight"/>
                <a:cs typeface="Segoe WP SemiLight"/>
              </a:rPr>
              <a:t>eliminaremos</a:t>
            </a:r>
            <a:r>
              <a:rPr lang="en-GB" sz="1400" dirty="0" smtClean="0">
                <a:latin typeface="Segoe WP SemiLight"/>
                <a:cs typeface="Segoe WP SemiLight"/>
              </a:rPr>
              <a:t> la </a:t>
            </a:r>
            <a:r>
              <a:rPr lang="en-GB" sz="1400" dirty="0" err="1" smtClean="0">
                <a:latin typeface="Segoe WP SemiLight"/>
                <a:cs typeface="Segoe WP SemiLight"/>
              </a:rPr>
              <a:t>tercera</a:t>
            </a:r>
            <a:r>
              <a:rPr lang="en-GB" sz="1400" dirty="0" smtClean="0">
                <a:latin typeface="Segoe WP SemiLight"/>
                <a:cs typeface="Segoe WP SemiLight"/>
              </a:rPr>
              <a:t> </a:t>
            </a:r>
            <a:r>
              <a:rPr lang="en-GB" sz="1400" dirty="0" err="1" smtClean="0">
                <a:latin typeface="Segoe WP SemiLight"/>
                <a:cs typeface="Segoe WP SemiLight"/>
              </a:rPr>
              <a:t>página</a:t>
            </a:r>
            <a:r>
              <a:rPr lang="en-GB" sz="1400" dirty="0" smtClean="0">
                <a:latin typeface="Segoe WP SemiLight"/>
                <a:cs typeface="Segoe WP SemiLight"/>
              </a:rPr>
              <a:t>, la </a:t>
            </a:r>
            <a:r>
              <a:rPr lang="en-GB" sz="1400" dirty="0" err="1" smtClean="0">
                <a:latin typeface="Segoe WP SemiLight"/>
                <a:cs typeface="Segoe WP SemiLight"/>
              </a:rPr>
              <a:t>segunda</a:t>
            </a:r>
            <a:r>
              <a:rPr lang="en-GB" sz="1400" dirty="0" smtClean="0">
                <a:latin typeface="Segoe WP SemiLight"/>
                <a:cs typeface="Segoe WP SemiLight"/>
              </a:rPr>
              <a:t> </a:t>
            </a:r>
            <a:r>
              <a:rPr lang="en-GB" sz="1400" dirty="0" err="1" smtClean="0">
                <a:latin typeface="Segoe WP SemiLight"/>
                <a:cs typeface="Segoe WP SemiLight"/>
              </a:rPr>
              <a:t>página</a:t>
            </a:r>
            <a:r>
              <a:rPr lang="en-GB" sz="1400" dirty="0" smtClean="0">
                <a:latin typeface="Segoe WP SemiLight"/>
                <a:cs typeface="Segoe WP SemiLight"/>
              </a:rPr>
              <a:t> y la </a:t>
            </a:r>
            <a:r>
              <a:rPr lang="en-GB" sz="1400" dirty="0" err="1" smtClean="0">
                <a:latin typeface="Segoe WP SemiLight"/>
                <a:cs typeface="Segoe WP SemiLight"/>
              </a:rPr>
              <a:t>instancia</a:t>
            </a:r>
            <a:r>
              <a:rPr lang="en-GB" sz="1400" dirty="0" smtClean="0">
                <a:latin typeface="Segoe WP SemiLight"/>
                <a:cs typeface="Segoe WP SemiLight"/>
              </a:rPr>
              <a:t> de </a:t>
            </a:r>
            <a:r>
              <a:rPr lang="en-GB" sz="1400" dirty="0" err="1" smtClean="0">
                <a:latin typeface="Segoe WP SemiLight"/>
                <a:cs typeface="Segoe WP SemiLight"/>
              </a:rPr>
              <a:t>MainPage</a:t>
            </a:r>
            <a:r>
              <a:rPr lang="en-GB" sz="1400" dirty="0" smtClean="0">
                <a:latin typeface="Segoe WP SemiLight"/>
                <a:cs typeface="Segoe WP SemiLight"/>
              </a:rPr>
              <a:t> original de la </a:t>
            </a:r>
            <a:r>
              <a:rPr lang="en-GB" sz="1400" dirty="0" err="1" smtClean="0">
                <a:latin typeface="Segoe WP SemiLight"/>
                <a:cs typeface="Segoe WP SemiLight"/>
              </a:rPr>
              <a:t>pila</a:t>
            </a:r>
            <a:r>
              <a:rPr lang="en-GB" sz="1400" dirty="0" smtClean="0">
                <a:latin typeface="Segoe WP SemiLight"/>
                <a:cs typeface="Segoe WP SemiLight"/>
              </a:rPr>
              <a:t> del </a:t>
            </a:r>
            <a:r>
              <a:rPr lang="en-GB" sz="1400" dirty="0" err="1" smtClean="0">
                <a:latin typeface="Segoe WP SemiLight"/>
                <a:cs typeface="Segoe WP SemiLight"/>
              </a:rPr>
              <a:t>historial</a:t>
            </a:r>
            <a:r>
              <a:rPr lang="en-GB" sz="1400" dirty="0" smtClean="0">
                <a:latin typeface="Segoe WP SemiLight"/>
                <a:cs typeface="Segoe WP SemiLight"/>
              </a:rPr>
              <a:t> de </a:t>
            </a:r>
            <a:r>
              <a:rPr lang="en-GB" sz="1400" dirty="0" err="1" smtClean="0">
                <a:latin typeface="Segoe WP SemiLight"/>
                <a:cs typeface="Segoe WP SemiLight"/>
              </a:rPr>
              <a:t>navegación</a:t>
            </a:r>
            <a:r>
              <a:rPr lang="en-GB" sz="1400" dirty="0" smtClean="0">
                <a:latin typeface="Segoe WP SemiLight"/>
                <a:cs typeface="Segoe WP SemiLight"/>
              </a:rPr>
              <a:t>:</a:t>
            </a:r>
            <a:endParaRPr lang="en-GB" sz="1400" dirty="0">
              <a:latin typeface="Segoe WP SemiLight"/>
              <a:cs typeface="Segoe WP SemiLight"/>
            </a:endParaRPr>
          </a:p>
        </p:txBody>
      </p:sp>
      <p:sp>
        <p:nvSpPr>
          <p:cNvPr id="11" name="Slide Number Placeholder 3"/>
          <p:cNvSpPr txBox="1">
            <a:spLocks noChangeAspect="1"/>
          </p:cNvSpPr>
          <p:nvPr/>
        </p:nvSpPr>
        <p:spPr>
          <a:xfrm>
            <a:off x="6580633" y="4823223"/>
            <a:ext cx="1420415" cy="182165"/>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A058FB3F-E98E-4320-9AC6-4B74201C9C02}" type="slidenum">
              <a:rPr lang="en-US" sz="750"/>
              <a:pPr/>
              <a:t>12</a:t>
            </a:fld>
            <a:endParaRPr lang="en-US" sz="750" dirty="0"/>
          </a:p>
        </p:txBody>
      </p:sp>
      <p:sp>
        <p:nvSpPr>
          <p:cNvPr id="12" name="Text Placeholder 9"/>
          <p:cNvSpPr txBox="1">
            <a:spLocks noChangeAspect="1"/>
          </p:cNvSpPr>
          <p:nvPr/>
        </p:nvSpPr>
        <p:spPr>
          <a:xfrm>
            <a:off x="457200" y="1711128"/>
            <a:ext cx="8359478" cy="462591"/>
          </a:xfrm>
          <a:prstGeom prst="rect">
            <a:avLst/>
          </a:prstGeom>
          <a:ln w="25400">
            <a:solidFill>
              <a:schemeClr val="accent5"/>
            </a:solidFill>
          </a:ln>
        </p:spPr>
        <p:style>
          <a:lnRef idx="2">
            <a:schemeClr val="accent1"/>
          </a:lnRef>
          <a:fillRef idx="1">
            <a:schemeClr val="lt1"/>
          </a:fillRef>
          <a:effectRef idx="0">
            <a:schemeClr val="accent1"/>
          </a:effectRef>
          <a:fontRef idx="minor">
            <a:schemeClr val="dk1"/>
          </a:fontRef>
        </p:style>
        <p:txBody>
          <a:bodyPr vert="horz" lIns="68576" tIns="68576" rIns="68576" bIns="68576" rtlCol="0">
            <a:normAutofit/>
          </a:bodyPr>
          <a:lstStyle>
            <a:lvl1pPr marL="373381" indent="-373381" algn="l" defTabSz="1463040" rtl="0" eaLnBrk="1" latinLnBrk="0" hangingPunct="1">
              <a:lnSpc>
                <a:spcPct val="90000"/>
              </a:lnSpc>
              <a:spcBef>
                <a:spcPts val="960"/>
              </a:spcBef>
              <a:buClrTx/>
              <a:buSzPct val="80000"/>
              <a:buFont typeface="Wingdings" pitchFamily="2" charset="2"/>
              <a:buChar char="§"/>
              <a:defRPr sz="3200" kern="1200" spc="-150" baseline="0">
                <a:solidFill>
                  <a:schemeClr val="dk1"/>
                </a:solidFill>
                <a:latin typeface="+mn-lt"/>
                <a:ea typeface="+mn-ea"/>
                <a:cs typeface="+mn-cs"/>
              </a:defRPr>
            </a:lvl1pPr>
            <a:lvl2pPr marL="1104901" indent="-373381" algn="l" defTabSz="1463040" rtl="0" eaLnBrk="1" latinLnBrk="0" hangingPunct="1">
              <a:lnSpc>
                <a:spcPct val="90000"/>
              </a:lnSpc>
              <a:spcBef>
                <a:spcPts val="960"/>
              </a:spcBef>
              <a:buClrTx/>
              <a:buSzPct val="80000"/>
              <a:buFont typeface="Wingdings" pitchFamily="2" charset="2"/>
              <a:buChar char="§"/>
              <a:defRPr sz="3200" kern="1200" spc="-150" baseline="0">
                <a:solidFill>
                  <a:schemeClr val="dk1"/>
                </a:solidFill>
                <a:latin typeface="+mn-lt"/>
                <a:ea typeface="+mn-ea"/>
                <a:cs typeface="+mn-cs"/>
              </a:defRPr>
            </a:lvl2pPr>
            <a:lvl3pPr marL="1828800" indent="-365760" algn="l" defTabSz="1463040" rtl="0" eaLnBrk="1" latinLnBrk="0" hangingPunct="1">
              <a:lnSpc>
                <a:spcPct val="90000"/>
              </a:lnSpc>
              <a:spcBef>
                <a:spcPts val="960"/>
              </a:spcBef>
              <a:buClrTx/>
              <a:buSzPct val="80000"/>
              <a:buFont typeface="Wingdings" pitchFamily="2" charset="2"/>
              <a:buChar char="§"/>
              <a:defRPr sz="3200" kern="1200" spc="-150" baseline="0">
                <a:solidFill>
                  <a:schemeClr val="dk1"/>
                </a:solidFill>
                <a:latin typeface="+mn-lt"/>
                <a:ea typeface="+mn-ea"/>
                <a:cs typeface="+mn-cs"/>
              </a:defRPr>
            </a:lvl3pPr>
            <a:lvl4pPr marL="2560320" indent="-365760" algn="l" defTabSz="1463040" rtl="0" eaLnBrk="1" latinLnBrk="0" hangingPunct="1">
              <a:lnSpc>
                <a:spcPct val="90000"/>
              </a:lnSpc>
              <a:spcBef>
                <a:spcPts val="960"/>
              </a:spcBef>
              <a:buClrTx/>
              <a:buSzPct val="80000"/>
              <a:buFont typeface="Wingdings" pitchFamily="2" charset="2"/>
              <a:buChar char="§"/>
              <a:defRPr sz="3200" kern="1200" spc="-150" baseline="0">
                <a:solidFill>
                  <a:schemeClr val="dk1"/>
                </a:solidFill>
                <a:latin typeface="+mn-lt"/>
                <a:ea typeface="+mn-ea"/>
                <a:cs typeface="+mn-cs"/>
              </a:defRPr>
            </a:lvl4pPr>
            <a:lvl5pPr marL="3291840" indent="-365760" algn="l" defTabSz="1463040" rtl="0" eaLnBrk="1" latinLnBrk="0" hangingPunct="1">
              <a:lnSpc>
                <a:spcPct val="90000"/>
              </a:lnSpc>
              <a:spcBef>
                <a:spcPts val="960"/>
              </a:spcBef>
              <a:buClrTx/>
              <a:buSzPct val="80000"/>
              <a:buFont typeface="Wingdings" pitchFamily="2" charset="2"/>
              <a:buChar char="§"/>
              <a:defRPr sz="3200" kern="1200" spc="-150" baseline="0">
                <a:solidFill>
                  <a:schemeClr val="dk1"/>
                </a:solidFill>
                <a:latin typeface="+mn-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dk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dk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dk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dk1"/>
                </a:solidFill>
                <a:latin typeface="+mn-lt"/>
                <a:ea typeface="+mn-ea"/>
                <a:cs typeface="+mn-cs"/>
              </a:defRPr>
            </a:lvl9pPr>
          </a:lstStyle>
          <a:p>
            <a:pPr marL="0" indent="0">
              <a:lnSpc>
                <a:spcPct val="100000"/>
              </a:lnSpc>
              <a:buNone/>
            </a:pPr>
            <a:r>
              <a:rPr lang="en-GB" sz="1050" dirty="0" smtClean="0">
                <a:solidFill>
                  <a:srgbClr val="000000"/>
                </a:solidFill>
                <a:highlight>
                  <a:srgbClr val="FFFFFF"/>
                </a:highlight>
                <a:latin typeface="Consolas" panose="020B0609020204030204" pitchFamily="49" charset="0"/>
              </a:rPr>
              <a:t>  </a:t>
            </a:r>
            <a:r>
              <a:rPr lang="en-GB" sz="1200" spc="0" dirty="0" err="1" smtClean="0">
                <a:solidFill>
                  <a:srgbClr val="000000"/>
                </a:solidFill>
                <a:highlight>
                  <a:srgbClr val="FFFFFF"/>
                </a:highlight>
                <a:latin typeface="Consolas" panose="020B0609020204030204" pitchFamily="49" charset="0"/>
              </a:rPr>
              <a:t>NavigationService.Navigate</a:t>
            </a:r>
            <a:r>
              <a:rPr lang="en-GB" sz="1200" spc="0" dirty="0" smtClean="0">
                <a:solidFill>
                  <a:srgbClr val="000000"/>
                </a:solidFill>
                <a:highlight>
                  <a:srgbClr val="FFFFFF"/>
                </a:highlight>
                <a:latin typeface="Consolas" panose="020B0609020204030204" pitchFamily="49" charset="0"/>
              </a:rPr>
              <a:t>(</a:t>
            </a:r>
            <a:r>
              <a:rPr lang="en-GB" sz="1200" spc="0" dirty="0" smtClean="0">
                <a:solidFill>
                  <a:srgbClr val="0000FF"/>
                </a:solidFill>
                <a:highlight>
                  <a:srgbClr val="FFFFFF"/>
                </a:highlight>
                <a:latin typeface="Consolas" panose="020B0609020204030204" pitchFamily="49" charset="0"/>
              </a:rPr>
              <a:t>new</a:t>
            </a:r>
            <a:r>
              <a:rPr lang="en-GB" sz="1200" spc="0" dirty="0" smtClean="0">
                <a:solidFill>
                  <a:srgbClr val="000000"/>
                </a:solidFill>
                <a:highlight>
                  <a:srgbClr val="FFFFFF"/>
                </a:highlight>
                <a:latin typeface="Consolas" panose="020B0609020204030204" pitchFamily="49" charset="0"/>
              </a:rPr>
              <a:t> </a:t>
            </a:r>
            <a:r>
              <a:rPr lang="en-GB" sz="1200" spc="0" dirty="0">
                <a:solidFill>
                  <a:srgbClr val="2B91AF"/>
                </a:solidFill>
                <a:highlight>
                  <a:srgbClr val="FFFFFF"/>
                </a:highlight>
                <a:latin typeface="Consolas" panose="020B0609020204030204" pitchFamily="49" charset="0"/>
              </a:rPr>
              <a:t>Uri</a:t>
            </a:r>
            <a:r>
              <a:rPr lang="en-GB" sz="1200" spc="0" dirty="0">
                <a:solidFill>
                  <a:srgbClr val="000000"/>
                </a:solidFill>
                <a:highlight>
                  <a:srgbClr val="FFFFFF"/>
                </a:highlight>
                <a:latin typeface="Consolas" panose="020B0609020204030204" pitchFamily="49" charset="0"/>
              </a:rPr>
              <a:t>(</a:t>
            </a:r>
            <a:r>
              <a:rPr lang="en-GB" sz="1200" spc="0" dirty="0">
                <a:solidFill>
                  <a:srgbClr val="A31515"/>
                </a:solidFill>
                <a:highlight>
                  <a:srgbClr val="FFFFFF"/>
                </a:highlight>
                <a:latin typeface="Consolas" panose="020B0609020204030204" pitchFamily="49" charset="0"/>
              </a:rPr>
              <a:t>"/</a:t>
            </a:r>
            <a:r>
              <a:rPr lang="en-GB" sz="1200" spc="0" dirty="0" err="1">
                <a:solidFill>
                  <a:srgbClr val="A31515"/>
                </a:solidFill>
                <a:highlight>
                  <a:srgbClr val="FFFFFF"/>
                </a:highlight>
                <a:latin typeface="Consolas" panose="020B0609020204030204" pitchFamily="49" charset="0"/>
              </a:rPr>
              <a:t>MainPage.xaml?homeFromThird</a:t>
            </a:r>
            <a:r>
              <a:rPr lang="en-GB" sz="1200" spc="0" dirty="0">
                <a:solidFill>
                  <a:srgbClr val="A31515"/>
                </a:solidFill>
                <a:highlight>
                  <a:srgbClr val="FFFFFF"/>
                </a:highlight>
                <a:latin typeface="Consolas" panose="020B0609020204030204" pitchFamily="49" charset="0"/>
              </a:rPr>
              <a:t>=true"</a:t>
            </a:r>
            <a:r>
              <a:rPr lang="en-GB" sz="1200" spc="0" dirty="0">
                <a:solidFill>
                  <a:srgbClr val="000000"/>
                </a:solidFill>
                <a:highlight>
                  <a:srgbClr val="FFFFFF"/>
                </a:highlight>
                <a:latin typeface="Consolas" panose="020B0609020204030204" pitchFamily="49" charset="0"/>
              </a:rPr>
              <a:t>, </a:t>
            </a:r>
            <a:r>
              <a:rPr lang="en-GB" sz="1200" spc="0" dirty="0" err="1">
                <a:solidFill>
                  <a:srgbClr val="2B91AF"/>
                </a:solidFill>
                <a:highlight>
                  <a:srgbClr val="FFFFFF"/>
                </a:highlight>
                <a:latin typeface="Consolas" panose="020B0609020204030204" pitchFamily="49" charset="0"/>
              </a:rPr>
              <a:t>UriKind</a:t>
            </a:r>
            <a:r>
              <a:rPr lang="en-GB" sz="1200" spc="0" dirty="0" err="1">
                <a:solidFill>
                  <a:srgbClr val="000000"/>
                </a:solidFill>
                <a:highlight>
                  <a:srgbClr val="FFFFFF"/>
                </a:highlight>
                <a:latin typeface="Consolas" panose="020B0609020204030204" pitchFamily="49" charset="0"/>
              </a:rPr>
              <a:t>.Relative</a:t>
            </a:r>
            <a:r>
              <a:rPr lang="en-GB" sz="1200" spc="0" dirty="0">
                <a:solidFill>
                  <a:srgbClr val="000000"/>
                </a:solidFill>
                <a:highlight>
                  <a:srgbClr val="FFFFFF"/>
                </a:highlight>
                <a:latin typeface="Consolas" panose="020B0609020204030204" pitchFamily="49" charset="0"/>
              </a:rPr>
              <a:t>));</a:t>
            </a:r>
            <a:endParaRPr lang="en-GB" sz="1200" spc="0" dirty="0">
              <a:latin typeface="Consolas" pitchFamily="49" charset="0"/>
              <a:cs typeface="Consolas" pitchFamily="49" charset="0"/>
            </a:endParaRPr>
          </a:p>
        </p:txBody>
      </p:sp>
      <p:sp>
        <p:nvSpPr>
          <p:cNvPr id="13" name="Text Placeholder 9"/>
          <p:cNvSpPr txBox="1">
            <a:spLocks noChangeAspect="1"/>
          </p:cNvSpPr>
          <p:nvPr/>
        </p:nvSpPr>
        <p:spPr>
          <a:xfrm>
            <a:off x="457200" y="2903970"/>
            <a:ext cx="8349854" cy="2130895"/>
          </a:xfrm>
          <a:prstGeom prst="rect">
            <a:avLst/>
          </a:prstGeom>
          <a:ln w="25400">
            <a:solidFill>
              <a:schemeClr val="accent5"/>
            </a:solidFill>
          </a:ln>
        </p:spPr>
        <p:style>
          <a:lnRef idx="2">
            <a:schemeClr val="accent1"/>
          </a:lnRef>
          <a:fillRef idx="1">
            <a:schemeClr val="lt1"/>
          </a:fillRef>
          <a:effectRef idx="0">
            <a:schemeClr val="accent1"/>
          </a:effectRef>
          <a:fontRef idx="minor">
            <a:schemeClr val="dk1"/>
          </a:fontRef>
        </p:style>
        <p:txBody>
          <a:bodyPr vert="horz" lIns="68576" tIns="68576" rIns="68576" bIns="68576" rtlCol="0">
            <a:noAutofit/>
          </a:bodyPr>
          <a:lstStyle>
            <a:lvl1pPr marL="373381" indent="-373381" algn="l" defTabSz="1463040" rtl="0" eaLnBrk="1" latinLnBrk="0" hangingPunct="1">
              <a:lnSpc>
                <a:spcPct val="90000"/>
              </a:lnSpc>
              <a:spcBef>
                <a:spcPts val="960"/>
              </a:spcBef>
              <a:buClrTx/>
              <a:buSzPct val="80000"/>
              <a:buFont typeface="Wingdings" pitchFamily="2" charset="2"/>
              <a:buChar char="§"/>
              <a:defRPr sz="3200" kern="1200" spc="-150" baseline="0">
                <a:solidFill>
                  <a:schemeClr val="dk1"/>
                </a:solidFill>
                <a:latin typeface="+mn-lt"/>
                <a:ea typeface="+mn-ea"/>
                <a:cs typeface="+mn-cs"/>
              </a:defRPr>
            </a:lvl1pPr>
            <a:lvl2pPr marL="1104901" indent="-373381" algn="l" defTabSz="1463040" rtl="0" eaLnBrk="1" latinLnBrk="0" hangingPunct="1">
              <a:lnSpc>
                <a:spcPct val="90000"/>
              </a:lnSpc>
              <a:spcBef>
                <a:spcPts val="960"/>
              </a:spcBef>
              <a:buClrTx/>
              <a:buSzPct val="80000"/>
              <a:buFont typeface="Wingdings" pitchFamily="2" charset="2"/>
              <a:buChar char="§"/>
              <a:defRPr sz="3200" kern="1200" spc="-150" baseline="0">
                <a:solidFill>
                  <a:schemeClr val="dk1"/>
                </a:solidFill>
                <a:latin typeface="+mn-lt"/>
                <a:ea typeface="+mn-ea"/>
                <a:cs typeface="+mn-cs"/>
              </a:defRPr>
            </a:lvl2pPr>
            <a:lvl3pPr marL="1828800" indent="-365760" algn="l" defTabSz="1463040" rtl="0" eaLnBrk="1" latinLnBrk="0" hangingPunct="1">
              <a:lnSpc>
                <a:spcPct val="90000"/>
              </a:lnSpc>
              <a:spcBef>
                <a:spcPts val="960"/>
              </a:spcBef>
              <a:buClrTx/>
              <a:buSzPct val="80000"/>
              <a:buFont typeface="Wingdings" pitchFamily="2" charset="2"/>
              <a:buChar char="§"/>
              <a:defRPr sz="3200" kern="1200" spc="-150" baseline="0">
                <a:solidFill>
                  <a:schemeClr val="dk1"/>
                </a:solidFill>
                <a:latin typeface="+mn-lt"/>
                <a:ea typeface="+mn-ea"/>
                <a:cs typeface="+mn-cs"/>
              </a:defRPr>
            </a:lvl3pPr>
            <a:lvl4pPr marL="2560320" indent="-365760" algn="l" defTabSz="1463040" rtl="0" eaLnBrk="1" latinLnBrk="0" hangingPunct="1">
              <a:lnSpc>
                <a:spcPct val="90000"/>
              </a:lnSpc>
              <a:spcBef>
                <a:spcPts val="960"/>
              </a:spcBef>
              <a:buClrTx/>
              <a:buSzPct val="80000"/>
              <a:buFont typeface="Wingdings" pitchFamily="2" charset="2"/>
              <a:buChar char="§"/>
              <a:defRPr sz="3200" kern="1200" spc="-150" baseline="0">
                <a:solidFill>
                  <a:schemeClr val="dk1"/>
                </a:solidFill>
                <a:latin typeface="+mn-lt"/>
                <a:ea typeface="+mn-ea"/>
                <a:cs typeface="+mn-cs"/>
              </a:defRPr>
            </a:lvl4pPr>
            <a:lvl5pPr marL="3291840" indent="-365760" algn="l" defTabSz="1463040" rtl="0" eaLnBrk="1" latinLnBrk="0" hangingPunct="1">
              <a:lnSpc>
                <a:spcPct val="90000"/>
              </a:lnSpc>
              <a:spcBef>
                <a:spcPts val="960"/>
              </a:spcBef>
              <a:buClrTx/>
              <a:buSzPct val="80000"/>
              <a:buFont typeface="Wingdings" pitchFamily="2" charset="2"/>
              <a:buChar char="§"/>
              <a:defRPr sz="3200" kern="1200" spc="-150" baseline="0">
                <a:solidFill>
                  <a:schemeClr val="dk1"/>
                </a:solidFill>
                <a:latin typeface="+mn-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dk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dk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dk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dk1"/>
                </a:solidFill>
                <a:latin typeface="+mn-lt"/>
                <a:ea typeface="+mn-ea"/>
                <a:cs typeface="+mn-cs"/>
              </a:defRPr>
            </a:lvl9pPr>
          </a:lstStyle>
          <a:p>
            <a:pPr marL="0" indent="0">
              <a:lnSpc>
                <a:spcPct val="100000"/>
              </a:lnSpc>
              <a:buNone/>
            </a:pPr>
            <a:r>
              <a:rPr lang="en-GB" sz="1200" spc="0" dirty="0" smtClean="0">
                <a:solidFill>
                  <a:srgbClr val="000000"/>
                </a:solidFill>
                <a:highlight>
                  <a:srgbClr val="FFFFFF"/>
                </a:highlight>
                <a:latin typeface="Consolas" panose="020B0609020204030204" pitchFamily="49" charset="0"/>
              </a:rPr>
              <a:t> </a:t>
            </a:r>
            <a:r>
              <a:rPr lang="en-GB" sz="1200" spc="0" dirty="0" smtClean="0">
                <a:solidFill>
                  <a:srgbClr val="0000FF"/>
                </a:solidFill>
                <a:highlight>
                  <a:srgbClr val="FFFFFF"/>
                </a:highlight>
                <a:latin typeface="Consolas" panose="020B0609020204030204" pitchFamily="49" charset="0"/>
              </a:rPr>
              <a:t>protected</a:t>
            </a:r>
            <a:r>
              <a:rPr lang="en-GB" sz="1200" spc="0" dirty="0" smtClean="0">
                <a:solidFill>
                  <a:srgbClr val="000000"/>
                </a:solidFill>
                <a:highlight>
                  <a:srgbClr val="FFFFFF"/>
                </a:highlight>
                <a:latin typeface="Consolas" panose="020B0609020204030204" pitchFamily="49" charset="0"/>
              </a:rPr>
              <a:t> </a:t>
            </a:r>
            <a:r>
              <a:rPr lang="en-GB" sz="1200" spc="0" dirty="0" smtClean="0">
                <a:solidFill>
                  <a:srgbClr val="0000FF"/>
                </a:solidFill>
                <a:highlight>
                  <a:srgbClr val="FFFFFF"/>
                </a:highlight>
                <a:latin typeface="Consolas" panose="020B0609020204030204" pitchFamily="49" charset="0"/>
              </a:rPr>
              <a:t>override</a:t>
            </a:r>
            <a:r>
              <a:rPr lang="en-GB" sz="1200" spc="0" dirty="0" smtClean="0">
                <a:solidFill>
                  <a:srgbClr val="000000"/>
                </a:solidFill>
                <a:highlight>
                  <a:srgbClr val="FFFFFF"/>
                </a:highlight>
                <a:latin typeface="Consolas" panose="020B0609020204030204" pitchFamily="49" charset="0"/>
              </a:rPr>
              <a:t> </a:t>
            </a:r>
            <a:r>
              <a:rPr lang="en-GB" sz="1200" spc="0" dirty="0" smtClean="0">
                <a:solidFill>
                  <a:srgbClr val="0000FF"/>
                </a:solidFill>
                <a:highlight>
                  <a:srgbClr val="FFFFFF"/>
                </a:highlight>
                <a:latin typeface="Consolas" panose="020B0609020204030204" pitchFamily="49" charset="0"/>
              </a:rPr>
              <a:t>void</a:t>
            </a:r>
            <a:r>
              <a:rPr lang="en-GB" sz="1200" spc="0" dirty="0" smtClean="0">
                <a:solidFill>
                  <a:srgbClr val="000000"/>
                </a:solidFill>
                <a:highlight>
                  <a:srgbClr val="FFFFFF"/>
                </a:highlight>
                <a:latin typeface="Consolas" panose="020B0609020204030204" pitchFamily="49" charset="0"/>
              </a:rPr>
              <a:t> </a:t>
            </a:r>
            <a:r>
              <a:rPr lang="en-GB" sz="1200" spc="0" dirty="0" err="1" smtClean="0">
                <a:solidFill>
                  <a:srgbClr val="000000"/>
                </a:solidFill>
                <a:highlight>
                  <a:srgbClr val="FFFFFF"/>
                </a:highlight>
                <a:latin typeface="Consolas" panose="020B0609020204030204" pitchFamily="49" charset="0"/>
              </a:rPr>
              <a:t>OnNavigatedTo</a:t>
            </a:r>
            <a:r>
              <a:rPr lang="en-GB" sz="1200" spc="0" dirty="0" smtClean="0">
                <a:solidFill>
                  <a:srgbClr val="000000"/>
                </a:solidFill>
                <a:highlight>
                  <a:srgbClr val="FFFFFF"/>
                </a:highlight>
                <a:latin typeface="Consolas" panose="020B0609020204030204" pitchFamily="49" charset="0"/>
              </a:rPr>
              <a:t>(</a:t>
            </a:r>
            <a:r>
              <a:rPr lang="en-GB" sz="1200" spc="0" dirty="0" err="1" smtClean="0">
                <a:solidFill>
                  <a:srgbClr val="2B91AF"/>
                </a:solidFill>
                <a:highlight>
                  <a:srgbClr val="FFFFFF"/>
                </a:highlight>
                <a:latin typeface="Consolas" panose="020B0609020204030204" pitchFamily="49" charset="0"/>
              </a:rPr>
              <a:t>NavigationEventArgs</a:t>
            </a:r>
            <a:r>
              <a:rPr lang="en-GB" sz="1200" spc="0" dirty="0" smtClean="0">
                <a:solidFill>
                  <a:srgbClr val="000000"/>
                </a:solidFill>
                <a:highlight>
                  <a:srgbClr val="FFFFFF"/>
                </a:highlight>
                <a:latin typeface="Consolas" panose="020B0609020204030204" pitchFamily="49" charset="0"/>
              </a:rPr>
              <a:t> e)</a:t>
            </a:r>
            <a:br>
              <a:rPr lang="en-GB" sz="1200" spc="0" dirty="0" smtClean="0">
                <a:solidFill>
                  <a:srgbClr val="000000"/>
                </a:solidFill>
                <a:highlight>
                  <a:srgbClr val="FFFFFF"/>
                </a:highlight>
                <a:latin typeface="Consolas" panose="020B0609020204030204" pitchFamily="49" charset="0"/>
              </a:rPr>
            </a:br>
            <a:r>
              <a:rPr lang="en-GB" sz="1200" spc="0" dirty="0" smtClean="0">
                <a:solidFill>
                  <a:srgbClr val="000000"/>
                </a:solidFill>
                <a:highlight>
                  <a:srgbClr val="FFFFFF"/>
                </a:highlight>
                <a:latin typeface="Consolas" panose="020B0609020204030204" pitchFamily="49" charset="0"/>
              </a:rPr>
              <a:t> {</a:t>
            </a:r>
            <a:br>
              <a:rPr lang="en-GB" sz="1200" spc="0" dirty="0" smtClean="0">
                <a:solidFill>
                  <a:srgbClr val="000000"/>
                </a:solidFill>
                <a:highlight>
                  <a:srgbClr val="FFFFFF"/>
                </a:highlight>
                <a:latin typeface="Consolas" panose="020B0609020204030204" pitchFamily="49" charset="0"/>
              </a:rPr>
            </a:br>
            <a:r>
              <a:rPr lang="en-GB" sz="1200" spc="0" dirty="0" smtClean="0">
                <a:solidFill>
                  <a:srgbClr val="000000"/>
                </a:solidFill>
                <a:highlight>
                  <a:srgbClr val="FFFFFF"/>
                </a:highlight>
                <a:latin typeface="Consolas" panose="020B0609020204030204" pitchFamily="49" charset="0"/>
              </a:rPr>
              <a:t>     </a:t>
            </a:r>
            <a:r>
              <a:rPr lang="en-GB" sz="1200" spc="0" dirty="0" smtClean="0">
                <a:solidFill>
                  <a:srgbClr val="0000FF"/>
                </a:solidFill>
                <a:highlight>
                  <a:srgbClr val="FFFFFF"/>
                </a:highlight>
                <a:latin typeface="Consolas" panose="020B0609020204030204" pitchFamily="49" charset="0"/>
              </a:rPr>
              <a:t>if</a:t>
            </a:r>
            <a:r>
              <a:rPr lang="en-GB" sz="1200" spc="0" dirty="0" smtClean="0">
                <a:solidFill>
                  <a:srgbClr val="000000"/>
                </a:solidFill>
                <a:highlight>
                  <a:srgbClr val="FFFFFF"/>
                </a:highlight>
                <a:latin typeface="Consolas" panose="020B0609020204030204" pitchFamily="49" charset="0"/>
              </a:rPr>
              <a:t> (</a:t>
            </a:r>
            <a:r>
              <a:rPr lang="en-GB" sz="1200" spc="0" dirty="0" err="1" smtClean="0">
                <a:solidFill>
                  <a:srgbClr val="000000"/>
                </a:solidFill>
                <a:highlight>
                  <a:srgbClr val="FFFFFF"/>
                </a:highlight>
                <a:latin typeface="Consolas" panose="020B0609020204030204" pitchFamily="49" charset="0"/>
              </a:rPr>
              <a:t>e.NavigationMode</a:t>
            </a:r>
            <a:r>
              <a:rPr lang="en-GB" sz="1200" spc="0" dirty="0" smtClean="0">
                <a:solidFill>
                  <a:srgbClr val="000000"/>
                </a:solidFill>
                <a:highlight>
                  <a:srgbClr val="FFFFFF"/>
                </a:highlight>
                <a:latin typeface="Consolas" panose="020B0609020204030204" pitchFamily="49" charset="0"/>
              </a:rPr>
              <a:t> == </a:t>
            </a:r>
            <a:r>
              <a:rPr lang="en-GB" sz="1200" spc="0" dirty="0" err="1" smtClean="0">
                <a:solidFill>
                  <a:srgbClr val="000000"/>
                </a:solidFill>
                <a:highlight>
                  <a:srgbClr val="FFFFFF"/>
                </a:highlight>
                <a:latin typeface="Consolas" panose="020B0609020204030204" pitchFamily="49" charset="0"/>
              </a:rPr>
              <a:t>System.Windows.Navigation.</a:t>
            </a:r>
            <a:r>
              <a:rPr lang="en-GB" sz="1200" spc="0" dirty="0" err="1" smtClean="0">
                <a:solidFill>
                  <a:srgbClr val="2B91AF"/>
                </a:solidFill>
                <a:highlight>
                  <a:srgbClr val="FFFFFF"/>
                </a:highlight>
                <a:latin typeface="Consolas" panose="020B0609020204030204" pitchFamily="49" charset="0"/>
              </a:rPr>
              <a:t>NavigationMode</a:t>
            </a:r>
            <a:r>
              <a:rPr lang="en-GB" sz="1200" spc="0" dirty="0" err="1" smtClean="0">
                <a:solidFill>
                  <a:srgbClr val="000000"/>
                </a:solidFill>
                <a:highlight>
                  <a:srgbClr val="FFFFFF"/>
                </a:highlight>
                <a:latin typeface="Consolas" panose="020B0609020204030204" pitchFamily="49" charset="0"/>
              </a:rPr>
              <a:t>.New</a:t>
            </a:r>
            <a:r>
              <a:rPr lang="en-GB" sz="1200" spc="0" dirty="0" smtClean="0">
                <a:solidFill>
                  <a:srgbClr val="000000"/>
                </a:solidFill>
                <a:highlight>
                  <a:srgbClr val="FFFFFF"/>
                </a:highlight>
                <a:latin typeface="Consolas" panose="020B0609020204030204" pitchFamily="49" charset="0"/>
              </a:rPr>
              <a:t> </a:t>
            </a:r>
            <a:br>
              <a:rPr lang="en-GB" sz="1200" spc="0" dirty="0" smtClean="0">
                <a:solidFill>
                  <a:srgbClr val="000000"/>
                </a:solidFill>
                <a:highlight>
                  <a:srgbClr val="FFFFFF"/>
                </a:highlight>
                <a:latin typeface="Consolas" panose="020B0609020204030204" pitchFamily="49" charset="0"/>
              </a:rPr>
            </a:br>
            <a:r>
              <a:rPr lang="en-GB" sz="1200" spc="0" dirty="0" smtClean="0">
                <a:solidFill>
                  <a:srgbClr val="000000"/>
                </a:solidFill>
                <a:highlight>
                  <a:srgbClr val="FFFFFF"/>
                </a:highlight>
                <a:latin typeface="Consolas" panose="020B0609020204030204" pitchFamily="49" charset="0"/>
              </a:rPr>
              <a:t>                &amp;&amp; </a:t>
            </a:r>
            <a:r>
              <a:rPr lang="en-GB" sz="1200" spc="0" dirty="0" err="1" smtClean="0">
                <a:solidFill>
                  <a:srgbClr val="000000"/>
                </a:solidFill>
                <a:highlight>
                  <a:srgbClr val="FFFFFF"/>
                </a:highlight>
                <a:latin typeface="Consolas" panose="020B0609020204030204" pitchFamily="49" charset="0"/>
              </a:rPr>
              <a:t>NavigationContext.QueryString.ContainsKey</a:t>
            </a:r>
            <a:r>
              <a:rPr lang="en-GB" sz="1200" spc="0" dirty="0" smtClean="0">
                <a:solidFill>
                  <a:srgbClr val="000000"/>
                </a:solidFill>
                <a:highlight>
                  <a:srgbClr val="FFFFFF"/>
                </a:highlight>
                <a:latin typeface="Consolas" panose="020B0609020204030204" pitchFamily="49" charset="0"/>
              </a:rPr>
              <a:t>(</a:t>
            </a:r>
            <a:r>
              <a:rPr lang="en-GB" sz="1200" spc="0" dirty="0" smtClean="0">
                <a:solidFill>
                  <a:srgbClr val="A31515"/>
                </a:solidFill>
                <a:highlight>
                  <a:srgbClr val="FFFFFF"/>
                </a:highlight>
                <a:latin typeface="Consolas" panose="020B0609020204030204" pitchFamily="49" charset="0"/>
              </a:rPr>
              <a:t>"</a:t>
            </a:r>
            <a:r>
              <a:rPr lang="en-GB" sz="1200" spc="0" dirty="0" err="1" smtClean="0">
                <a:solidFill>
                  <a:srgbClr val="A31515"/>
                </a:solidFill>
                <a:highlight>
                  <a:srgbClr val="FFFFFF"/>
                </a:highlight>
                <a:latin typeface="Consolas" panose="020B0609020204030204" pitchFamily="49" charset="0"/>
              </a:rPr>
              <a:t>homeFromThird</a:t>
            </a:r>
            <a:r>
              <a:rPr lang="en-GB" sz="1200" spc="0" dirty="0" smtClean="0">
                <a:solidFill>
                  <a:srgbClr val="A31515"/>
                </a:solidFill>
                <a:highlight>
                  <a:srgbClr val="FFFFFF"/>
                </a:highlight>
                <a:latin typeface="Consolas" panose="020B0609020204030204" pitchFamily="49" charset="0"/>
              </a:rPr>
              <a:t>"</a:t>
            </a:r>
            <a:r>
              <a:rPr lang="en-GB" sz="1200" spc="0" dirty="0" smtClean="0">
                <a:solidFill>
                  <a:srgbClr val="000000"/>
                </a:solidFill>
                <a:highlight>
                  <a:srgbClr val="FFFFFF"/>
                </a:highlight>
                <a:latin typeface="Consolas" panose="020B0609020204030204" pitchFamily="49" charset="0"/>
              </a:rPr>
              <a:t>))        </a:t>
            </a:r>
            <a:br>
              <a:rPr lang="en-GB" sz="1200" spc="0" dirty="0" smtClean="0">
                <a:solidFill>
                  <a:srgbClr val="000000"/>
                </a:solidFill>
                <a:highlight>
                  <a:srgbClr val="FFFFFF"/>
                </a:highlight>
                <a:latin typeface="Consolas" panose="020B0609020204030204" pitchFamily="49" charset="0"/>
              </a:rPr>
            </a:br>
            <a:r>
              <a:rPr lang="en-GB" sz="1200" spc="0" dirty="0" smtClean="0">
                <a:solidFill>
                  <a:srgbClr val="000000"/>
                </a:solidFill>
                <a:highlight>
                  <a:srgbClr val="FFFFFF"/>
                </a:highlight>
                <a:latin typeface="Consolas" panose="020B0609020204030204" pitchFamily="49" charset="0"/>
              </a:rPr>
              <a:t>     {           </a:t>
            </a:r>
            <a:br>
              <a:rPr lang="en-GB" sz="1200" spc="0" dirty="0" smtClean="0">
                <a:solidFill>
                  <a:srgbClr val="000000"/>
                </a:solidFill>
                <a:highlight>
                  <a:srgbClr val="FFFFFF"/>
                </a:highlight>
                <a:latin typeface="Consolas" panose="020B0609020204030204" pitchFamily="49" charset="0"/>
              </a:rPr>
            </a:br>
            <a:r>
              <a:rPr lang="en-GB" sz="1200" spc="0" dirty="0" smtClean="0">
                <a:solidFill>
                  <a:srgbClr val="000000"/>
                </a:solidFill>
                <a:highlight>
                  <a:srgbClr val="FFFFFF"/>
                </a:highlight>
                <a:latin typeface="Consolas" panose="020B0609020204030204" pitchFamily="49" charset="0"/>
              </a:rPr>
              <a:t>          </a:t>
            </a:r>
            <a:r>
              <a:rPr lang="en-GB" sz="1200" spc="0" dirty="0" err="1" smtClean="0">
                <a:solidFill>
                  <a:srgbClr val="000000"/>
                </a:solidFill>
                <a:highlight>
                  <a:srgbClr val="FFFFFF"/>
                </a:highlight>
                <a:latin typeface="Consolas" panose="020B0609020204030204" pitchFamily="49" charset="0"/>
              </a:rPr>
              <a:t>NavigationService.RemoveBackEntry</a:t>
            </a:r>
            <a:r>
              <a:rPr lang="en-GB" sz="1200" spc="0" dirty="0" smtClean="0">
                <a:solidFill>
                  <a:srgbClr val="000000"/>
                </a:solidFill>
                <a:highlight>
                  <a:srgbClr val="FFFFFF"/>
                </a:highlight>
                <a:latin typeface="Consolas" panose="020B0609020204030204" pitchFamily="49" charset="0"/>
              </a:rPr>
              <a:t>(); </a:t>
            </a:r>
            <a:r>
              <a:rPr lang="en-GB" sz="1200" spc="0" dirty="0" smtClean="0">
                <a:solidFill>
                  <a:srgbClr val="008000"/>
                </a:solidFill>
                <a:highlight>
                  <a:srgbClr val="FFFFFF"/>
                </a:highlight>
                <a:latin typeface="Consolas" panose="020B0609020204030204" pitchFamily="49" charset="0"/>
              </a:rPr>
              <a:t>// Remove </a:t>
            </a:r>
            <a:r>
              <a:rPr lang="en-GB" sz="1200" spc="0" dirty="0" err="1" smtClean="0">
                <a:solidFill>
                  <a:srgbClr val="008000"/>
                </a:solidFill>
                <a:highlight>
                  <a:srgbClr val="FFFFFF"/>
                </a:highlight>
                <a:latin typeface="Consolas" panose="020B0609020204030204" pitchFamily="49" charset="0"/>
              </a:rPr>
              <a:t>ThirdPage</a:t>
            </a:r>
            <a:r>
              <a:rPr lang="en-GB" sz="1200" spc="0" dirty="0" smtClean="0">
                <a:solidFill>
                  <a:srgbClr val="008000"/>
                </a:solidFill>
                <a:highlight>
                  <a:srgbClr val="FFFFFF"/>
                </a:highlight>
                <a:latin typeface="Consolas" panose="020B0609020204030204" pitchFamily="49" charset="0"/>
              </a:rPr>
              <a:t>           </a:t>
            </a:r>
            <a:br>
              <a:rPr lang="en-GB" sz="1200" spc="0" dirty="0" smtClean="0">
                <a:solidFill>
                  <a:srgbClr val="008000"/>
                </a:solidFill>
                <a:highlight>
                  <a:srgbClr val="FFFFFF"/>
                </a:highlight>
                <a:latin typeface="Consolas" panose="020B0609020204030204" pitchFamily="49" charset="0"/>
              </a:rPr>
            </a:br>
            <a:r>
              <a:rPr lang="en-GB" sz="1200" spc="0" dirty="0" smtClean="0">
                <a:solidFill>
                  <a:srgbClr val="000000"/>
                </a:solidFill>
                <a:highlight>
                  <a:srgbClr val="FFFFFF"/>
                </a:highlight>
                <a:latin typeface="Consolas" panose="020B0609020204030204" pitchFamily="49" charset="0"/>
              </a:rPr>
              <a:t>          </a:t>
            </a:r>
            <a:r>
              <a:rPr lang="en-GB" sz="1200" spc="0" dirty="0" err="1" smtClean="0">
                <a:solidFill>
                  <a:srgbClr val="000000"/>
                </a:solidFill>
                <a:highlight>
                  <a:srgbClr val="FFFFFF"/>
                </a:highlight>
                <a:latin typeface="Consolas" panose="020B0609020204030204" pitchFamily="49" charset="0"/>
              </a:rPr>
              <a:t>NavigationService.RemoveBackEntry</a:t>
            </a:r>
            <a:r>
              <a:rPr lang="en-GB" sz="1200" spc="0" dirty="0" smtClean="0">
                <a:solidFill>
                  <a:srgbClr val="000000"/>
                </a:solidFill>
                <a:highlight>
                  <a:srgbClr val="FFFFFF"/>
                </a:highlight>
                <a:latin typeface="Consolas" panose="020B0609020204030204" pitchFamily="49" charset="0"/>
              </a:rPr>
              <a:t>(); </a:t>
            </a:r>
            <a:r>
              <a:rPr lang="en-GB" sz="1200" spc="0" dirty="0" smtClean="0">
                <a:solidFill>
                  <a:srgbClr val="008000"/>
                </a:solidFill>
                <a:highlight>
                  <a:srgbClr val="FFFFFF"/>
                </a:highlight>
                <a:latin typeface="Consolas" panose="020B0609020204030204" pitchFamily="49" charset="0"/>
              </a:rPr>
              <a:t>// Remove </a:t>
            </a:r>
            <a:r>
              <a:rPr lang="en-GB" sz="1200" spc="0" dirty="0" err="1" smtClean="0">
                <a:solidFill>
                  <a:srgbClr val="008000"/>
                </a:solidFill>
                <a:highlight>
                  <a:srgbClr val="FFFFFF"/>
                </a:highlight>
                <a:latin typeface="Consolas" panose="020B0609020204030204" pitchFamily="49" charset="0"/>
              </a:rPr>
              <a:t>SecondPage</a:t>
            </a:r>
            <a:r>
              <a:rPr lang="en-GB" sz="1200" spc="0" dirty="0" smtClean="0">
                <a:solidFill>
                  <a:srgbClr val="008000"/>
                </a:solidFill>
                <a:highlight>
                  <a:srgbClr val="FFFFFF"/>
                </a:highlight>
                <a:latin typeface="Consolas" panose="020B0609020204030204" pitchFamily="49" charset="0"/>
              </a:rPr>
              <a:t>            </a:t>
            </a:r>
            <a:br>
              <a:rPr lang="en-GB" sz="1200" spc="0" dirty="0" smtClean="0">
                <a:solidFill>
                  <a:srgbClr val="008000"/>
                </a:solidFill>
                <a:highlight>
                  <a:srgbClr val="FFFFFF"/>
                </a:highlight>
                <a:latin typeface="Consolas" panose="020B0609020204030204" pitchFamily="49" charset="0"/>
              </a:rPr>
            </a:br>
            <a:r>
              <a:rPr lang="en-GB" sz="1200" spc="0" dirty="0" smtClean="0">
                <a:solidFill>
                  <a:srgbClr val="000000"/>
                </a:solidFill>
                <a:highlight>
                  <a:srgbClr val="FFFFFF"/>
                </a:highlight>
                <a:latin typeface="Consolas" panose="020B0609020204030204" pitchFamily="49" charset="0"/>
              </a:rPr>
              <a:t>          </a:t>
            </a:r>
            <a:r>
              <a:rPr lang="en-GB" sz="1200" spc="0" dirty="0" err="1" smtClean="0">
                <a:solidFill>
                  <a:srgbClr val="000000"/>
                </a:solidFill>
                <a:highlight>
                  <a:srgbClr val="FFFFFF"/>
                </a:highlight>
                <a:latin typeface="Consolas" panose="020B0609020204030204" pitchFamily="49" charset="0"/>
              </a:rPr>
              <a:t>NavigationService.RemoveBackEntry</a:t>
            </a:r>
            <a:r>
              <a:rPr lang="en-GB" sz="1200" spc="0" dirty="0" smtClean="0">
                <a:solidFill>
                  <a:srgbClr val="000000"/>
                </a:solidFill>
                <a:highlight>
                  <a:srgbClr val="FFFFFF"/>
                </a:highlight>
                <a:latin typeface="Consolas" panose="020B0609020204030204" pitchFamily="49" charset="0"/>
              </a:rPr>
              <a:t>(); </a:t>
            </a:r>
            <a:r>
              <a:rPr lang="en-GB" sz="1200" spc="0" dirty="0" smtClean="0">
                <a:solidFill>
                  <a:srgbClr val="008000"/>
                </a:solidFill>
                <a:highlight>
                  <a:srgbClr val="FFFFFF"/>
                </a:highlight>
                <a:latin typeface="Consolas" panose="020B0609020204030204" pitchFamily="49" charset="0"/>
              </a:rPr>
              <a:t>// Remove original </a:t>
            </a:r>
            <a:r>
              <a:rPr lang="en-GB" sz="1200" spc="0" dirty="0" err="1" smtClean="0">
                <a:solidFill>
                  <a:srgbClr val="008000"/>
                </a:solidFill>
                <a:highlight>
                  <a:srgbClr val="FFFFFF"/>
                </a:highlight>
                <a:latin typeface="Consolas" panose="020B0609020204030204" pitchFamily="49" charset="0"/>
              </a:rPr>
              <a:t>MainPage</a:t>
            </a:r>
            <a:r>
              <a:rPr lang="en-GB" sz="1200" spc="0" dirty="0" smtClean="0">
                <a:solidFill>
                  <a:srgbClr val="008000"/>
                </a:solidFill>
                <a:highlight>
                  <a:srgbClr val="FFFFFF"/>
                </a:highlight>
                <a:latin typeface="Consolas" panose="020B0609020204030204" pitchFamily="49" charset="0"/>
              </a:rPr>
              <a:t>       </a:t>
            </a:r>
            <a:br>
              <a:rPr lang="en-GB" sz="1200" spc="0" dirty="0" smtClean="0">
                <a:solidFill>
                  <a:srgbClr val="008000"/>
                </a:solidFill>
                <a:highlight>
                  <a:srgbClr val="FFFFFF"/>
                </a:highlight>
                <a:latin typeface="Consolas" panose="020B0609020204030204" pitchFamily="49" charset="0"/>
              </a:rPr>
            </a:br>
            <a:r>
              <a:rPr lang="en-GB" sz="1200" spc="0" dirty="0" smtClean="0">
                <a:solidFill>
                  <a:srgbClr val="000000"/>
                </a:solidFill>
                <a:highlight>
                  <a:srgbClr val="FFFFFF"/>
                </a:highlight>
                <a:latin typeface="Consolas" panose="020B0609020204030204" pitchFamily="49" charset="0"/>
              </a:rPr>
              <a:t>     }</a:t>
            </a:r>
            <a:br>
              <a:rPr lang="en-GB" sz="1200" spc="0" dirty="0" smtClean="0">
                <a:solidFill>
                  <a:srgbClr val="000000"/>
                </a:solidFill>
                <a:highlight>
                  <a:srgbClr val="FFFFFF"/>
                </a:highlight>
                <a:latin typeface="Consolas" panose="020B0609020204030204" pitchFamily="49" charset="0"/>
              </a:rPr>
            </a:br>
            <a:r>
              <a:rPr lang="en-GB" sz="1200" spc="0" dirty="0" smtClean="0">
                <a:solidFill>
                  <a:srgbClr val="000000"/>
                </a:solidFill>
                <a:highlight>
                  <a:srgbClr val="FFFFFF"/>
                </a:highlight>
                <a:latin typeface="Consolas" panose="020B0609020204030204" pitchFamily="49" charset="0"/>
              </a:rPr>
              <a:t>     </a:t>
            </a:r>
            <a:r>
              <a:rPr lang="en-GB" sz="1200" spc="0" dirty="0" err="1" smtClean="0">
                <a:solidFill>
                  <a:srgbClr val="0000FF"/>
                </a:solidFill>
                <a:highlight>
                  <a:srgbClr val="FFFFFF"/>
                </a:highlight>
                <a:latin typeface="Consolas" panose="020B0609020204030204" pitchFamily="49" charset="0"/>
              </a:rPr>
              <a:t>base</a:t>
            </a:r>
            <a:r>
              <a:rPr lang="en-GB" sz="1200" spc="0" dirty="0" err="1" smtClean="0">
                <a:solidFill>
                  <a:srgbClr val="000000"/>
                </a:solidFill>
                <a:highlight>
                  <a:srgbClr val="FFFFFF"/>
                </a:highlight>
                <a:latin typeface="Consolas" panose="020B0609020204030204" pitchFamily="49" charset="0"/>
              </a:rPr>
              <a:t>.OnNavigatedTo</a:t>
            </a:r>
            <a:r>
              <a:rPr lang="en-GB" sz="1200" spc="0" dirty="0" smtClean="0">
                <a:solidFill>
                  <a:srgbClr val="000000"/>
                </a:solidFill>
                <a:highlight>
                  <a:srgbClr val="FFFFFF"/>
                </a:highlight>
                <a:latin typeface="Consolas" panose="020B0609020204030204" pitchFamily="49" charset="0"/>
              </a:rPr>
              <a:t>(e);</a:t>
            </a:r>
            <a:br>
              <a:rPr lang="en-GB" sz="1200" spc="0" dirty="0" smtClean="0">
                <a:solidFill>
                  <a:srgbClr val="000000"/>
                </a:solidFill>
                <a:highlight>
                  <a:srgbClr val="FFFFFF"/>
                </a:highlight>
                <a:latin typeface="Consolas" panose="020B0609020204030204" pitchFamily="49" charset="0"/>
              </a:rPr>
            </a:br>
            <a:r>
              <a:rPr lang="en-GB" sz="1200" spc="0" dirty="0" smtClean="0">
                <a:solidFill>
                  <a:srgbClr val="000000"/>
                </a:solidFill>
                <a:highlight>
                  <a:srgbClr val="FFFFFF"/>
                </a:highlight>
                <a:latin typeface="Consolas" panose="020B0609020204030204" pitchFamily="49" charset="0"/>
              </a:rPr>
              <a:t> }</a:t>
            </a:r>
            <a:endParaRPr lang="en-GB" sz="1200" spc="0" dirty="0">
              <a:latin typeface="Consolas" pitchFamily="49" charset="0"/>
              <a:cs typeface="Consolas" pitchFamily="49" charset="0"/>
            </a:endParaRPr>
          </a:p>
        </p:txBody>
      </p:sp>
    </p:spTree>
    <p:extLst>
      <p:ext uri="{BB962C8B-B14F-4D97-AF65-F5344CB8AC3E}">
        <p14:creationId xmlns:p14="http://schemas.microsoft.com/office/powerpoint/2010/main" val="3095854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noChangeAspect="1"/>
          </p:cNvSpPr>
          <p:nvPr>
            <p:ph type="title"/>
          </p:nvPr>
        </p:nvSpPr>
        <p:spPr/>
        <p:txBody>
          <a:bodyPr/>
          <a:lstStyle/>
          <a:p>
            <a:r>
              <a:rPr lang="en-GB" dirty="0" smtClean="0">
                <a:latin typeface="Segoe WP Semibold"/>
                <a:cs typeface="Segoe WP Semibold"/>
              </a:rPr>
              <a:t>Demo 1: </a:t>
            </a:r>
            <a:r>
              <a:rPr lang="en-GB" dirty="0" err="1" smtClean="0">
                <a:latin typeface="Segoe WP SemiLight"/>
                <a:cs typeface="Segoe WP SemiLight"/>
              </a:rPr>
              <a:t>Navegación</a:t>
            </a:r>
            <a:r>
              <a:rPr lang="en-GB" dirty="0" smtClean="0">
                <a:latin typeface="Segoe WP SemiLight"/>
                <a:cs typeface="Segoe WP SemiLight"/>
              </a:rPr>
              <a:t> entre </a:t>
            </a:r>
            <a:r>
              <a:rPr lang="en-GB" dirty="0" err="1" smtClean="0">
                <a:latin typeface="Segoe WP SemiLight"/>
                <a:cs typeface="Segoe WP SemiLight"/>
              </a:rPr>
              <a:t>páginas</a:t>
            </a:r>
            <a:endParaRPr lang="en-US" dirty="0">
              <a:latin typeface="Segoe WP SemiLight"/>
              <a:cs typeface="Segoe WP SemiLight"/>
            </a:endParaRPr>
          </a:p>
        </p:txBody>
      </p:sp>
      <p:sp>
        <p:nvSpPr>
          <p:cNvPr id="10" name="Slide Number Placeholder 5"/>
          <p:cNvSpPr txBox="1">
            <a:spLocks noChangeAspect="1"/>
          </p:cNvSpPr>
          <p:nvPr/>
        </p:nvSpPr>
        <p:spPr>
          <a:xfrm>
            <a:off x="6580633" y="4823222"/>
            <a:ext cx="1420415" cy="180975"/>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13</a:t>
            </a:fld>
            <a:endParaRPr lang="en-US" sz="750" dirty="0"/>
          </a:p>
        </p:txBody>
      </p:sp>
    </p:spTree>
    <p:extLst>
      <p:ext uri="{BB962C8B-B14F-4D97-AF65-F5344CB8AC3E}">
        <p14:creationId xmlns:p14="http://schemas.microsoft.com/office/powerpoint/2010/main" val="1633370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noChangeAspect="1"/>
          </p:cNvSpPr>
          <p:nvPr>
            <p:ph type="title"/>
          </p:nvPr>
        </p:nvSpPr>
        <p:spPr/>
        <p:txBody>
          <a:bodyPr/>
          <a:lstStyle/>
          <a:p>
            <a:r>
              <a:rPr lang="en-GB" dirty="0" err="1" smtClean="0">
                <a:latin typeface="Segoe WP SemiLight"/>
                <a:cs typeface="Segoe WP SemiLight"/>
              </a:rPr>
              <a:t>ApplicationBar</a:t>
            </a:r>
            <a:endParaRPr lang="en-GB" dirty="0">
              <a:latin typeface="Segoe WP SemiLight"/>
              <a:cs typeface="Segoe WP SemiLight"/>
            </a:endParaRPr>
          </a:p>
        </p:txBody>
      </p:sp>
    </p:spTree>
    <p:extLst>
      <p:ext uri="{BB962C8B-B14F-4D97-AF65-F5344CB8AC3E}">
        <p14:creationId xmlns:p14="http://schemas.microsoft.com/office/powerpoint/2010/main" val="3622302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spect="1"/>
          </p:cNvSpPr>
          <p:nvPr/>
        </p:nvSpPr>
        <p:spPr bwMode="auto">
          <a:xfrm>
            <a:off x="1191" y="1519351"/>
            <a:ext cx="5551715" cy="1227002"/>
          </a:xfrm>
          <a:prstGeom prst="rect">
            <a:avLst/>
          </a:prstGeom>
          <a:solidFill>
            <a:schemeClr val="bg1">
              <a:lumMod val="5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800" tIns="68580" rIns="68580" bIns="68580" numCol="1" rtlCol="0" anchor="ctr" anchorCtr="0" compatLnSpc="1">
            <a:prstTxWarp prst="textNoShape">
              <a:avLst/>
            </a:prstTxWarp>
            <a:spAutoFit/>
          </a:bodyPr>
          <a:lstStyle/>
          <a:p>
            <a:pPr defTabSz="514361" fontAlgn="base">
              <a:lnSpc>
                <a:spcPct val="90000"/>
              </a:lnSpc>
              <a:spcBef>
                <a:spcPct val="0"/>
              </a:spcBef>
              <a:spcAft>
                <a:spcPct val="0"/>
              </a:spcAft>
            </a:pPr>
            <a:r>
              <a:rPr lang="en-US" sz="1400" dirty="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System Tray</a:t>
            </a:r>
          </a:p>
          <a:p>
            <a:pPr lvl="1" defTabSz="514361" fontAlgn="base">
              <a:lnSpc>
                <a:spcPct val="90000"/>
              </a:lnSpc>
              <a:spcBef>
                <a:spcPct val="0"/>
              </a:spcBef>
              <a:spcAft>
                <a:spcPts val="450"/>
              </a:spcAft>
            </a:pPr>
            <a:r>
              <a:rPr lang="es-ES_tradnl" sz="1400" dirty="0">
                <a:latin typeface="Segoe WP SemiLight"/>
                <a:cs typeface="Segoe WP SemiLight"/>
              </a:rPr>
              <a:t>El </a:t>
            </a:r>
            <a:r>
              <a:rPr lang="es-ES_tradnl" sz="1400" dirty="0" err="1">
                <a:latin typeface="Segoe WP SemiLight"/>
                <a:cs typeface="Segoe WP SemiLight"/>
              </a:rPr>
              <a:t>System</a:t>
            </a:r>
            <a:r>
              <a:rPr lang="es-ES_tradnl" sz="1400" dirty="0">
                <a:latin typeface="Segoe WP SemiLight"/>
                <a:cs typeface="Segoe WP SemiLight"/>
              </a:rPr>
              <a:t> </a:t>
            </a:r>
            <a:r>
              <a:rPr lang="es-ES_tradnl" sz="1400" dirty="0" err="1">
                <a:latin typeface="Segoe WP SemiLight"/>
                <a:cs typeface="Segoe WP SemiLight"/>
              </a:rPr>
              <a:t>Tray</a:t>
            </a:r>
            <a:r>
              <a:rPr lang="es-ES_tradnl" sz="1400" dirty="0">
                <a:latin typeface="Segoe WP SemiLight"/>
                <a:cs typeface="Segoe WP SemiLight"/>
              </a:rPr>
              <a:t> es una barra que aparece en la parte superior del teléfono mostrando diferentes indicadores</a:t>
            </a:r>
            <a:r>
              <a:rPr lang="es-ES_tradnl" sz="1400" dirty="0" smtClean="0">
                <a:latin typeface="Segoe WP SemiLight"/>
                <a:cs typeface="Segoe WP SemiLight"/>
              </a:rPr>
              <a:t>.</a:t>
            </a:r>
          </a:p>
          <a:p>
            <a:pPr lvl="1" defTabSz="514361" fontAlgn="base">
              <a:lnSpc>
                <a:spcPct val="90000"/>
              </a:lnSpc>
              <a:spcBef>
                <a:spcPct val="0"/>
              </a:spcBef>
              <a:spcAft>
                <a:spcPts val="450"/>
              </a:spcAft>
            </a:pPr>
            <a:r>
              <a:rPr lang="en-US" sz="140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Las </a:t>
            </a:r>
            <a:r>
              <a:rPr lang="en-US" sz="1400"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Aplicaciones</a:t>
            </a:r>
            <a:r>
              <a:rPr lang="en-US" sz="140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a:t>
            </a:r>
            <a:r>
              <a:rPr lang="en-US" sz="1400"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pueden</a:t>
            </a:r>
            <a:r>
              <a:rPr lang="en-US" sz="140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a:t>
            </a:r>
            <a:r>
              <a:rPr lang="en-US" sz="1400"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modificar</a:t>
            </a:r>
            <a:r>
              <a:rPr lang="en-US" sz="140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a:t>
            </a:r>
            <a:r>
              <a:rPr lang="en-US" sz="1400"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su</a:t>
            </a:r>
            <a:r>
              <a:rPr lang="en-US" sz="140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a:t>
            </a:r>
            <a:r>
              <a:rPr lang="en-US" sz="1400"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visibilidad</a:t>
            </a:r>
            <a:r>
              <a:rPr lang="en-US" sz="140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a:t>
            </a:r>
            <a:endParaRPr lang="en-US" sz="1400" dirty="0">
              <a:gradFill>
                <a:gsLst>
                  <a:gs pos="0">
                    <a:schemeClr val="bg1"/>
                  </a:gs>
                  <a:gs pos="100000">
                    <a:schemeClr val="bg2">
                      <a:lumMod val="60000"/>
                      <a:lumOff val="40000"/>
                      <a:shade val="100000"/>
                      <a:satMod val="115000"/>
                    </a:schemeClr>
                  </a:gs>
                </a:gsLst>
                <a:lin ang="10800000" scaled="1"/>
              </a:gradFill>
              <a:latin typeface="Segoe WP SemiLight"/>
              <a:cs typeface="Segoe WP SemiLight"/>
            </a:endParaRPr>
          </a:p>
          <a:p>
            <a:pPr lvl="1" defTabSz="514361" fontAlgn="base">
              <a:lnSpc>
                <a:spcPct val="90000"/>
              </a:lnSpc>
              <a:spcBef>
                <a:spcPct val="0"/>
              </a:spcBef>
              <a:spcAft>
                <a:spcPts val="450"/>
              </a:spcAft>
            </a:pPr>
            <a:r>
              <a:rPr lang="en-US" sz="1400" dirty="0" err="1">
                <a:gradFill>
                  <a:gsLst>
                    <a:gs pos="0">
                      <a:schemeClr val="bg1"/>
                    </a:gs>
                    <a:gs pos="100000">
                      <a:schemeClr val="bg2">
                        <a:lumMod val="60000"/>
                        <a:lumOff val="40000"/>
                        <a:shade val="100000"/>
                        <a:satMod val="115000"/>
                      </a:schemeClr>
                    </a:gs>
                  </a:gsLst>
                  <a:lin ang="10800000" scaled="1"/>
                </a:gradFill>
                <a:latin typeface="Segoe WP SemiLight"/>
                <a:cs typeface="Segoe WP SemiLight"/>
              </a:rPr>
              <a:t>Microsoft.Phone.Shell.SystemTray.IsVisible</a:t>
            </a:r>
            <a:r>
              <a:rPr lang="en-US" sz="1400" dirty="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 false;</a:t>
            </a:r>
          </a:p>
        </p:txBody>
      </p:sp>
      <p:sp>
        <p:nvSpPr>
          <p:cNvPr id="8" name="Rectangle 7"/>
          <p:cNvSpPr>
            <a:spLocks noChangeAspect="1"/>
          </p:cNvSpPr>
          <p:nvPr/>
        </p:nvSpPr>
        <p:spPr bwMode="auto">
          <a:xfrm>
            <a:off x="1190" y="2900963"/>
            <a:ext cx="5551715" cy="2059025"/>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800" tIns="68580" rIns="274320" bIns="137160" numCol="1" rtlCol="0" anchor="ctr" anchorCtr="0" compatLnSpc="1">
            <a:prstTxWarp prst="textNoShape">
              <a:avLst/>
            </a:prstTxWarp>
            <a:spAutoFit/>
          </a:bodyPr>
          <a:lstStyle/>
          <a:p>
            <a:pPr defTabSz="514361" fontAlgn="base">
              <a:lnSpc>
                <a:spcPct val="90000"/>
              </a:lnSpc>
              <a:spcBef>
                <a:spcPct val="0"/>
              </a:spcBef>
              <a:spcAft>
                <a:spcPct val="0"/>
              </a:spcAft>
            </a:pPr>
            <a:r>
              <a:rPr lang="en-US" sz="1350" dirty="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Application Bar</a:t>
            </a:r>
          </a:p>
          <a:p>
            <a:pPr lvl="1" defTabSz="514361" fontAlgn="base">
              <a:lnSpc>
                <a:spcPct val="90000"/>
              </a:lnSpc>
              <a:spcBef>
                <a:spcPct val="0"/>
              </a:spcBef>
              <a:spcAft>
                <a:spcPts val="450"/>
              </a:spcAft>
            </a:pPr>
            <a:r>
              <a:rPr lang="es-ES_tradnl" sz="1200" dirty="0">
                <a:latin typeface="Segoe WP SemiLight"/>
                <a:cs typeface="Segoe WP SemiLight"/>
              </a:rPr>
              <a:t>El </a:t>
            </a:r>
            <a:r>
              <a:rPr lang="es-ES_tradnl" sz="1200" dirty="0" err="1">
                <a:latin typeface="Segoe WP SemiLight"/>
                <a:cs typeface="Segoe WP SemiLight"/>
              </a:rPr>
              <a:t>ApplicationBar</a:t>
            </a:r>
            <a:r>
              <a:rPr lang="es-ES_tradnl" sz="1200" dirty="0">
                <a:latin typeface="Segoe WP SemiLight"/>
                <a:cs typeface="Segoe WP SemiLight"/>
              </a:rPr>
              <a:t> nos permite crear de manera rápida y sencilla un menú de botones. Es una barra situada en la parte inferior de la pantalla</a:t>
            </a:r>
            <a:r>
              <a:rPr lang="es-ES_tradnl" sz="1200" dirty="0" smtClean="0">
                <a:latin typeface="Segoe WP SemiLight"/>
                <a:cs typeface="Segoe WP SemiLight"/>
              </a:rPr>
              <a:t>.</a:t>
            </a:r>
          </a:p>
          <a:p>
            <a:pPr lvl="1"/>
            <a:r>
              <a:rPr lang="es-ES_tradnl" sz="1200" dirty="0" smtClean="0">
                <a:latin typeface="Segoe WP SemiLight"/>
                <a:cs typeface="Segoe WP SemiLight"/>
              </a:rPr>
              <a:t>Está </a:t>
            </a:r>
            <a:r>
              <a:rPr lang="es-ES_tradnl" sz="1200" dirty="0">
                <a:latin typeface="Segoe WP SemiLight"/>
                <a:cs typeface="Segoe WP SemiLight"/>
              </a:rPr>
              <a:t>compuesto de dos partes diferenciadas:</a:t>
            </a:r>
          </a:p>
          <a:p>
            <a:pPr marL="742950" lvl="1" indent="-285750">
              <a:buFont typeface="Arial"/>
              <a:buChar char="•"/>
            </a:pPr>
            <a:r>
              <a:rPr lang="es-ES_tradnl" sz="1200" dirty="0">
                <a:latin typeface="Segoe WP SemiLight"/>
                <a:cs typeface="Segoe WP SemiLight"/>
              </a:rPr>
              <a:t>Listado de botones. Cada botón compuesto por un icono junto a un texto descriptivo. Es lo único visible por defecto en el </a:t>
            </a:r>
            <a:r>
              <a:rPr lang="es-ES_tradnl" sz="1200" dirty="0" err="1">
                <a:latin typeface="Segoe WP SemiLight"/>
                <a:cs typeface="Segoe WP SemiLight"/>
              </a:rPr>
              <a:t>ApplicationBar</a:t>
            </a:r>
            <a:r>
              <a:rPr lang="es-ES_tradnl" sz="1200" dirty="0" smtClean="0">
                <a:latin typeface="Segoe WP SemiLight"/>
                <a:cs typeface="Segoe WP SemiLight"/>
              </a:rPr>
              <a:t>.</a:t>
            </a:r>
          </a:p>
          <a:p>
            <a:pPr marL="742950" lvl="1" indent="-285750">
              <a:buFont typeface="Arial"/>
              <a:buChar char="•"/>
            </a:pPr>
            <a:r>
              <a:rPr lang="es-ES_tradnl" sz="1200" dirty="0" err="1" smtClean="0">
                <a:latin typeface="Segoe WP SemiLight"/>
                <a:cs typeface="Segoe WP SemiLight"/>
              </a:rPr>
              <a:t>Menu</a:t>
            </a:r>
            <a:r>
              <a:rPr lang="es-ES_tradnl" sz="1200" dirty="0" smtClean="0">
                <a:latin typeface="Segoe WP SemiLight"/>
                <a:cs typeface="Segoe WP SemiLight"/>
              </a:rPr>
              <a:t> </a:t>
            </a:r>
            <a:r>
              <a:rPr lang="es-ES_tradnl" sz="1200" dirty="0">
                <a:latin typeface="Segoe WP SemiLight"/>
                <a:cs typeface="Segoe WP SemiLight"/>
              </a:rPr>
              <a:t>de opciones. Oculto por defecto. Lo podemos desplegar al pulsar sobre los tres puntos suspensivos.</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2587" y="1428751"/>
            <a:ext cx="2185648" cy="289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401955"/>
            <a:ext cx="8229600" cy="384721"/>
          </a:xfrm>
        </p:spPr>
        <p:txBody>
          <a:bodyPr/>
          <a:lstStyle/>
          <a:p>
            <a:r>
              <a:rPr lang="en-GB" dirty="0" smtClean="0"/>
              <a:t>System Tray y Application Bar</a:t>
            </a:r>
            <a:endParaRPr lang="en-US" dirty="0"/>
          </a:p>
        </p:txBody>
      </p:sp>
    </p:spTree>
    <p:extLst>
      <p:ext uri="{BB962C8B-B14F-4D97-AF65-F5344CB8AC3E}">
        <p14:creationId xmlns:p14="http://schemas.microsoft.com/office/powerpoint/2010/main" val="3859841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spect="1"/>
          </p:cNvSpPr>
          <p:nvPr/>
        </p:nvSpPr>
        <p:spPr bwMode="auto">
          <a:xfrm>
            <a:off x="391716" y="2586204"/>
            <a:ext cx="5808052" cy="392415"/>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42900" tIns="68580" rIns="754342" bIns="68580" numCol="1" rtlCol="0" anchor="ctr" anchorCtr="0" compatLnSpc="1">
            <a:prstTxWarp prst="textNoShape">
              <a:avLst/>
            </a:prstTxWarp>
            <a:spAutoFit/>
          </a:bodyPr>
          <a:lstStyle/>
          <a:p>
            <a:pPr defTabSz="514361" fontAlgn="base">
              <a:lnSpc>
                <a:spcPct val="90000"/>
              </a:lnSpc>
              <a:spcBef>
                <a:spcPct val="0"/>
              </a:spcBef>
              <a:spcAft>
                <a:spcPct val="0"/>
              </a:spcAft>
            </a:pPr>
            <a:r>
              <a:rPr lang="en-US" dirty="0" smtClean="0">
                <a:solidFill>
                  <a:schemeClr val="bg1"/>
                </a:solidFill>
                <a:latin typeface="Segoe WP SemiLight"/>
                <a:cs typeface="Segoe WP SemiLight"/>
              </a:rPr>
              <a:t>No </a:t>
            </a:r>
            <a:r>
              <a:rPr lang="en-US" dirty="0" err="1" smtClean="0">
                <a:solidFill>
                  <a:schemeClr val="bg1"/>
                </a:solidFill>
                <a:latin typeface="Segoe WP SemiLight"/>
                <a:cs typeface="Segoe WP SemiLight"/>
              </a:rPr>
              <a:t>rellenes</a:t>
            </a:r>
            <a:r>
              <a:rPr lang="en-US" dirty="0" smtClean="0">
                <a:solidFill>
                  <a:schemeClr val="bg1"/>
                </a:solidFill>
                <a:latin typeface="Segoe WP SemiLight"/>
                <a:cs typeface="Segoe WP SemiLight"/>
              </a:rPr>
              <a:t> los 4 </a:t>
            </a:r>
            <a:r>
              <a:rPr lang="en-US" dirty="0" err="1" smtClean="0">
                <a:solidFill>
                  <a:schemeClr val="bg1"/>
                </a:solidFill>
                <a:latin typeface="Segoe WP SemiLight"/>
                <a:cs typeface="Segoe WP SemiLight"/>
              </a:rPr>
              <a:t>botones</a:t>
            </a:r>
            <a:r>
              <a:rPr lang="en-US" dirty="0" smtClean="0">
                <a:solidFill>
                  <a:schemeClr val="bg1"/>
                </a:solidFill>
                <a:latin typeface="Segoe WP SemiLight"/>
                <a:cs typeface="Segoe WP SemiLight"/>
              </a:rPr>
              <a:t> </a:t>
            </a:r>
            <a:r>
              <a:rPr lang="en-US" dirty="0" err="1" smtClean="0">
                <a:solidFill>
                  <a:schemeClr val="bg1"/>
                </a:solidFill>
                <a:latin typeface="Segoe WP SemiLight"/>
                <a:cs typeface="Segoe WP SemiLight"/>
              </a:rPr>
              <a:t>si</a:t>
            </a:r>
            <a:r>
              <a:rPr lang="en-US" dirty="0" smtClean="0">
                <a:solidFill>
                  <a:schemeClr val="bg1"/>
                </a:solidFill>
                <a:latin typeface="Segoe WP SemiLight"/>
                <a:cs typeface="Segoe WP SemiLight"/>
              </a:rPr>
              <a:t> no lo </a:t>
            </a:r>
            <a:r>
              <a:rPr lang="en-US" dirty="0" err="1" smtClean="0">
                <a:solidFill>
                  <a:schemeClr val="bg1"/>
                </a:solidFill>
                <a:latin typeface="Segoe WP SemiLight"/>
                <a:cs typeface="Segoe WP SemiLight"/>
              </a:rPr>
              <a:t>necesitas</a:t>
            </a:r>
            <a:endParaRPr lang="en-US" dirty="0">
              <a:solidFill>
                <a:schemeClr val="bg1"/>
              </a:solidFill>
              <a:latin typeface="Segoe WP SemiLight"/>
              <a:cs typeface="Segoe WP SemiLight"/>
            </a:endParaRPr>
          </a:p>
        </p:txBody>
      </p:sp>
      <p:sp>
        <p:nvSpPr>
          <p:cNvPr id="11" name="Rectangle 10"/>
          <p:cNvSpPr>
            <a:spLocks noChangeAspect="1"/>
          </p:cNvSpPr>
          <p:nvPr/>
        </p:nvSpPr>
        <p:spPr bwMode="auto">
          <a:xfrm>
            <a:off x="391716" y="1274894"/>
            <a:ext cx="5808052" cy="578235"/>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42900" tIns="68580" rIns="754342" bIns="68580" numCol="1" rtlCol="0" anchor="ctr" anchorCtr="0" compatLnSpc="1">
            <a:prstTxWarp prst="textNoShape">
              <a:avLst/>
            </a:prstTxWarp>
            <a:spAutoFit/>
          </a:bodyPr>
          <a:lstStyle/>
          <a:p>
            <a:pPr defTabSz="514361" fontAlgn="base">
              <a:lnSpc>
                <a:spcPct val="90000"/>
              </a:lnSpc>
              <a:spcBef>
                <a:spcPct val="0"/>
              </a:spcBef>
              <a:spcAft>
                <a:spcPct val="0"/>
              </a:spcAft>
            </a:pPr>
            <a:r>
              <a:rPr lang="en-US" dirty="0" err="1">
                <a:solidFill>
                  <a:schemeClr val="bg1"/>
                </a:solidFill>
                <a:latin typeface="Segoe WP SemiLight"/>
                <a:cs typeface="Segoe WP SemiLight"/>
              </a:rPr>
              <a:t>Máximo</a:t>
            </a:r>
            <a:r>
              <a:rPr lang="en-US" dirty="0">
                <a:solidFill>
                  <a:schemeClr val="bg1"/>
                </a:solidFill>
                <a:latin typeface="Segoe WP SemiLight"/>
                <a:cs typeface="Segoe WP SemiLight"/>
              </a:rPr>
              <a:t> 4 </a:t>
            </a:r>
            <a:r>
              <a:rPr lang="en-US" dirty="0" err="1">
                <a:solidFill>
                  <a:schemeClr val="bg1"/>
                </a:solidFill>
                <a:latin typeface="Segoe WP SemiLight"/>
                <a:cs typeface="Segoe WP SemiLight"/>
              </a:rPr>
              <a:t>botones</a:t>
            </a:r>
            <a:r>
              <a:rPr lang="en-US" dirty="0">
                <a:solidFill>
                  <a:schemeClr val="bg1"/>
                </a:solidFill>
                <a:latin typeface="Segoe WP SemiLight"/>
                <a:cs typeface="Segoe WP SemiLight"/>
              </a:rPr>
              <a:t> + </a:t>
            </a:r>
            <a:r>
              <a:rPr lang="en-US" dirty="0" err="1">
                <a:solidFill>
                  <a:schemeClr val="bg1"/>
                </a:solidFill>
                <a:latin typeface="Segoe WP SemiLight"/>
                <a:cs typeface="Segoe WP SemiLight"/>
              </a:rPr>
              <a:t>menú</a:t>
            </a:r>
            <a:r>
              <a:rPr lang="en-US" dirty="0">
                <a:solidFill>
                  <a:schemeClr val="bg1"/>
                </a:solidFill>
                <a:latin typeface="Segoe WP SemiLight"/>
                <a:cs typeface="Segoe WP SemiLight"/>
              </a:rPr>
              <a:t> </a:t>
            </a:r>
            <a:r>
              <a:rPr lang="en-US" dirty="0" err="1">
                <a:solidFill>
                  <a:schemeClr val="bg1"/>
                </a:solidFill>
                <a:latin typeface="Segoe WP SemiLight"/>
                <a:cs typeface="Segoe WP SemiLight"/>
              </a:rPr>
              <a:t>opcional</a:t>
            </a:r>
            <a:endParaRPr lang="en-US" dirty="0">
              <a:solidFill>
                <a:schemeClr val="bg1"/>
              </a:solidFill>
              <a:latin typeface="Segoe WP SemiLight"/>
              <a:cs typeface="Segoe WP SemiLight"/>
            </a:endParaRPr>
          </a:p>
          <a:p>
            <a:pPr lvl="1" defTabSz="514361" fontAlgn="base">
              <a:lnSpc>
                <a:spcPct val="90000"/>
              </a:lnSpc>
              <a:spcBef>
                <a:spcPct val="0"/>
              </a:spcBef>
              <a:spcAft>
                <a:spcPct val="0"/>
              </a:spcAft>
            </a:pPr>
            <a:r>
              <a:rPr lang="en-US" sz="1350" dirty="0" err="1">
                <a:solidFill>
                  <a:schemeClr val="bg1"/>
                </a:solidFill>
                <a:latin typeface="Segoe WP SemiLight"/>
                <a:cs typeface="Segoe WP SemiLight"/>
              </a:rPr>
              <a:t>Deslizamos</a:t>
            </a:r>
            <a:r>
              <a:rPr lang="en-US" sz="1350" dirty="0">
                <a:solidFill>
                  <a:schemeClr val="bg1"/>
                </a:solidFill>
                <a:latin typeface="Segoe WP SemiLight"/>
                <a:cs typeface="Segoe WP SemiLight"/>
              </a:rPr>
              <a:t> la </a:t>
            </a:r>
            <a:r>
              <a:rPr lang="en-US" sz="1350" dirty="0" err="1">
                <a:solidFill>
                  <a:schemeClr val="bg1"/>
                </a:solidFill>
                <a:latin typeface="Segoe WP SemiLight"/>
                <a:cs typeface="Segoe WP SemiLight"/>
              </a:rPr>
              <a:t>barra</a:t>
            </a:r>
            <a:r>
              <a:rPr lang="en-US" sz="1350" dirty="0">
                <a:solidFill>
                  <a:schemeClr val="bg1"/>
                </a:solidFill>
                <a:latin typeface="Segoe WP SemiLight"/>
                <a:cs typeface="Segoe WP SemiLight"/>
              </a:rPr>
              <a:t> </a:t>
            </a:r>
            <a:r>
              <a:rPr lang="en-US" sz="1350" dirty="0" err="1">
                <a:solidFill>
                  <a:schemeClr val="bg1"/>
                </a:solidFill>
                <a:latin typeface="Segoe WP SemiLight"/>
                <a:cs typeface="Segoe WP SemiLight"/>
              </a:rPr>
              <a:t>hacia</a:t>
            </a:r>
            <a:r>
              <a:rPr lang="en-US" sz="1350" dirty="0">
                <a:solidFill>
                  <a:schemeClr val="bg1"/>
                </a:solidFill>
                <a:latin typeface="Segoe WP SemiLight"/>
                <a:cs typeface="Segoe WP SemiLight"/>
              </a:rPr>
              <a:t> </a:t>
            </a:r>
            <a:r>
              <a:rPr lang="en-US" sz="1350" dirty="0" err="1">
                <a:solidFill>
                  <a:schemeClr val="bg1"/>
                </a:solidFill>
                <a:latin typeface="Segoe WP SemiLight"/>
                <a:cs typeface="Segoe WP SemiLight"/>
              </a:rPr>
              <a:t>arriba</a:t>
            </a:r>
            <a:r>
              <a:rPr lang="en-US" sz="1350" dirty="0">
                <a:solidFill>
                  <a:schemeClr val="bg1"/>
                </a:solidFill>
                <a:latin typeface="Segoe WP SemiLight"/>
                <a:cs typeface="Segoe WP SemiLight"/>
              </a:rPr>
              <a:t> </a:t>
            </a:r>
            <a:r>
              <a:rPr lang="en-US" sz="1350" dirty="0" err="1">
                <a:solidFill>
                  <a:schemeClr val="bg1"/>
                </a:solidFill>
                <a:latin typeface="Segoe WP SemiLight"/>
                <a:cs typeface="Segoe WP SemiLight"/>
              </a:rPr>
              <a:t>para</a:t>
            </a:r>
            <a:r>
              <a:rPr lang="en-US" sz="1350" dirty="0">
                <a:solidFill>
                  <a:schemeClr val="bg1"/>
                </a:solidFill>
                <a:latin typeface="Segoe WP SemiLight"/>
                <a:cs typeface="Segoe WP SemiLight"/>
              </a:rPr>
              <a:t> </a:t>
            </a:r>
            <a:r>
              <a:rPr lang="en-US" sz="1350" dirty="0" err="1">
                <a:solidFill>
                  <a:schemeClr val="bg1"/>
                </a:solidFill>
                <a:latin typeface="Segoe WP SemiLight"/>
                <a:cs typeface="Segoe WP SemiLight"/>
              </a:rPr>
              <a:t>abrir</a:t>
            </a:r>
            <a:r>
              <a:rPr lang="en-US" sz="1350" dirty="0">
                <a:solidFill>
                  <a:schemeClr val="bg1"/>
                </a:solidFill>
                <a:latin typeface="Segoe WP SemiLight"/>
                <a:cs typeface="Segoe WP SemiLight"/>
              </a:rPr>
              <a:t> el </a:t>
            </a:r>
            <a:r>
              <a:rPr lang="en-US" sz="1350" dirty="0" err="1">
                <a:solidFill>
                  <a:schemeClr val="bg1"/>
                </a:solidFill>
                <a:latin typeface="Segoe WP SemiLight"/>
                <a:cs typeface="Segoe WP SemiLight"/>
              </a:rPr>
              <a:t>menú</a:t>
            </a:r>
            <a:endParaRPr lang="en-US" sz="1350" dirty="0">
              <a:solidFill>
                <a:schemeClr val="bg1"/>
              </a:solidFill>
              <a:latin typeface="Segoe WP SemiLight"/>
              <a:cs typeface="Segoe WP SemiLight"/>
            </a:endParaRPr>
          </a:p>
        </p:txBody>
      </p:sp>
      <p:sp>
        <p:nvSpPr>
          <p:cNvPr id="12" name="Rectangle 11"/>
          <p:cNvSpPr>
            <a:spLocks noChangeAspect="1"/>
          </p:cNvSpPr>
          <p:nvPr/>
        </p:nvSpPr>
        <p:spPr bwMode="auto">
          <a:xfrm>
            <a:off x="391716" y="1948150"/>
            <a:ext cx="5808052" cy="574773"/>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42900" tIns="68580" rIns="754342" bIns="68580" numCol="1" rtlCol="0" anchor="ctr" anchorCtr="0" compatLnSpc="1">
            <a:prstTxWarp prst="textNoShape">
              <a:avLst/>
            </a:prstTxWarp>
            <a:spAutoFit/>
          </a:bodyPr>
          <a:lstStyle/>
          <a:p>
            <a:pPr defTabSz="514361" fontAlgn="base">
              <a:lnSpc>
                <a:spcPct val="90000"/>
              </a:lnSpc>
              <a:spcBef>
                <a:spcPct val="0"/>
              </a:spcBef>
              <a:spcAft>
                <a:spcPct val="0"/>
              </a:spcAft>
            </a:pPr>
            <a:r>
              <a:rPr lang="en-US" dirty="0" err="1" smtClean="0">
                <a:solidFill>
                  <a:schemeClr val="bg1"/>
                </a:solidFill>
                <a:latin typeface="Segoe WP SemiLight"/>
                <a:cs typeface="Segoe WP SemiLight"/>
              </a:rPr>
              <a:t>Máximo</a:t>
            </a:r>
            <a:r>
              <a:rPr lang="en-US" dirty="0" smtClean="0">
                <a:solidFill>
                  <a:schemeClr val="bg1"/>
                </a:solidFill>
                <a:latin typeface="Segoe WP SemiLight"/>
                <a:cs typeface="Segoe WP SemiLight"/>
              </a:rPr>
              <a:t> 4 </a:t>
            </a:r>
            <a:r>
              <a:rPr lang="en-US" dirty="0" err="1" smtClean="0">
                <a:solidFill>
                  <a:schemeClr val="bg1"/>
                </a:solidFill>
                <a:latin typeface="Segoe WP SemiLight"/>
                <a:cs typeface="Segoe WP SemiLight"/>
              </a:rPr>
              <a:t>botones</a:t>
            </a:r>
            <a:r>
              <a:rPr lang="en-US" dirty="0" smtClean="0">
                <a:solidFill>
                  <a:schemeClr val="bg1"/>
                </a:solidFill>
                <a:latin typeface="Segoe WP SemiLight"/>
                <a:cs typeface="Segoe WP SemiLight"/>
              </a:rPr>
              <a:t> + </a:t>
            </a:r>
            <a:r>
              <a:rPr lang="en-US" dirty="0" err="1" smtClean="0">
                <a:solidFill>
                  <a:schemeClr val="bg1"/>
                </a:solidFill>
                <a:latin typeface="Segoe WP SemiLight"/>
                <a:cs typeface="Segoe WP SemiLight"/>
              </a:rPr>
              <a:t>menú</a:t>
            </a:r>
            <a:r>
              <a:rPr lang="en-US" dirty="0" smtClean="0">
                <a:solidFill>
                  <a:schemeClr val="bg1"/>
                </a:solidFill>
                <a:latin typeface="Segoe WP SemiLight"/>
                <a:cs typeface="Segoe WP SemiLight"/>
              </a:rPr>
              <a:t> </a:t>
            </a:r>
            <a:r>
              <a:rPr lang="en-US" dirty="0" err="1" smtClean="0">
                <a:solidFill>
                  <a:schemeClr val="bg1"/>
                </a:solidFill>
                <a:latin typeface="Segoe WP SemiLight"/>
                <a:cs typeface="Segoe WP SemiLight"/>
              </a:rPr>
              <a:t>opcional</a:t>
            </a:r>
            <a:endParaRPr lang="en-US" dirty="0">
              <a:solidFill>
                <a:schemeClr val="bg1"/>
              </a:solidFill>
              <a:latin typeface="Segoe WP SemiLight"/>
              <a:cs typeface="Segoe WP SemiLight"/>
            </a:endParaRPr>
          </a:p>
          <a:p>
            <a:pPr lvl="1" defTabSz="514361" fontAlgn="base">
              <a:lnSpc>
                <a:spcPct val="90000"/>
              </a:lnSpc>
              <a:spcBef>
                <a:spcPct val="0"/>
              </a:spcBef>
              <a:spcAft>
                <a:spcPct val="0"/>
              </a:spcAft>
            </a:pPr>
            <a:r>
              <a:rPr lang="en-US" sz="1350" dirty="0" err="1" smtClean="0">
                <a:solidFill>
                  <a:schemeClr val="bg1"/>
                </a:solidFill>
                <a:latin typeface="Segoe WP SemiLight"/>
                <a:cs typeface="Segoe WP SemiLight"/>
              </a:rPr>
              <a:t>Deslizamos</a:t>
            </a:r>
            <a:r>
              <a:rPr lang="en-US" sz="1350" dirty="0" smtClean="0">
                <a:solidFill>
                  <a:schemeClr val="bg1"/>
                </a:solidFill>
                <a:latin typeface="Segoe WP SemiLight"/>
                <a:cs typeface="Segoe WP SemiLight"/>
              </a:rPr>
              <a:t> la </a:t>
            </a:r>
            <a:r>
              <a:rPr lang="en-US" sz="1350" dirty="0" err="1" smtClean="0">
                <a:solidFill>
                  <a:schemeClr val="bg1"/>
                </a:solidFill>
                <a:latin typeface="Segoe WP SemiLight"/>
                <a:cs typeface="Segoe WP SemiLight"/>
              </a:rPr>
              <a:t>barra</a:t>
            </a:r>
            <a:r>
              <a:rPr lang="en-US" sz="1350" dirty="0" smtClean="0">
                <a:solidFill>
                  <a:schemeClr val="bg1"/>
                </a:solidFill>
                <a:latin typeface="Segoe WP SemiLight"/>
                <a:cs typeface="Segoe WP SemiLight"/>
              </a:rPr>
              <a:t> </a:t>
            </a:r>
            <a:r>
              <a:rPr lang="en-US" sz="1350" dirty="0" err="1" smtClean="0">
                <a:solidFill>
                  <a:schemeClr val="bg1"/>
                </a:solidFill>
                <a:latin typeface="Segoe WP SemiLight"/>
                <a:cs typeface="Segoe WP SemiLight"/>
              </a:rPr>
              <a:t>hacia</a:t>
            </a:r>
            <a:r>
              <a:rPr lang="en-US" sz="1350" dirty="0" smtClean="0">
                <a:solidFill>
                  <a:schemeClr val="bg1"/>
                </a:solidFill>
                <a:latin typeface="Segoe WP SemiLight"/>
                <a:cs typeface="Segoe WP SemiLight"/>
              </a:rPr>
              <a:t> </a:t>
            </a:r>
            <a:r>
              <a:rPr lang="en-US" sz="1350" dirty="0" err="1" smtClean="0">
                <a:solidFill>
                  <a:schemeClr val="bg1"/>
                </a:solidFill>
                <a:latin typeface="Segoe WP SemiLight"/>
                <a:cs typeface="Segoe WP SemiLight"/>
              </a:rPr>
              <a:t>arriba</a:t>
            </a:r>
            <a:r>
              <a:rPr lang="en-US" sz="1350" dirty="0" smtClean="0">
                <a:solidFill>
                  <a:schemeClr val="bg1"/>
                </a:solidFill>
                <a:latin typeface="Segoe WP SemiLight"/>
                <a:cs typeface="Segoe WP SemiLight"/>
              </a:rPr>
              <a:t> </a:t>
            </a:r>
            <a:r>
              <a:rPr lang="en-US" sz="1350" dirty="0" err="1" smtClean="0">
                <a:solidFill>
                  <a:schemeClr val="bg1"/>
                </a:solidFill>
                <a:latin typeface="Segoe WP SemiLight"/>
                <a:cs typeface="Segoe WP SemiLight"/>
              </a:rPr>
              <a:t>para</a:t>
            </a:r>
            <a:r>
              <a:rPr lang="en-US" sz="1350" dirty="0" smtClean="0">
                <a:solidFill>
                  <a:schemeClr val="bg1"/>
                </a:solidFill>
                <a:latin typeface="Segoe WP SemiLight"/>
                <a:cs typeface="Segoe WP SemiLight"/>
              </a:rPr>
              <a:t> </a:t>
            </a:r>
            <a:r>
              <a:rPr lang="en-US" sz="1350" dirty="0" err="1" smtClean="0">
                <a:solidFill>
                  <a:schemeClr val="bg1"/>
                </a:solidFill>
                <a:latin typeface="Segoe WP SemiLight"/>
                <a:cs typeface="Segoe WP SemiLight"/>
              </a:rPr>
              <a:t>abrir</a:t>
            </a:r>
            <a:r>
              <a:rPr lang="en-US" sz="1350" dirty="0" smtClean="0">
                <a:solidFill>
                  <a:schemeClr val="bg1"/>
                </a:solidFill>
                <a:latin typeface="Segoe WP SemiLight"/>
                <a:cs typeface="Segoe WP SemiLight"/>
              </a:rPr>
              <a:t> el </a:t>
            </a:r>
            <a:r>
              <a:rPr lang="en-US" sz="1350" dirty="0" err="1" smtClean="0">
                <a:solidFill>
                  <a:schemeClr val="bg1"/>
                </a:solidFill>
                <a:latin typeface="Segoe WP SemiLight"/>
                <a:cs typeface="Segoe WP SemiLight"/>
              </a:rPr>
              <a:t>menú</a:t>
            </a:r>
            <a:endParaRPr lang="en-US" sz="1350" dirty="0">
              <a:solidFill>
                <a:schemeClr val="bg1"/>
              </a:solidFill>
              <a:latin typeface="Segoe WP SemiLight"/>
              <a:cs typeface="Segoe WP SemiLight"/>
            </a:endParaRPr>
          </a:p>
        </p:txBody>
      </p:sp>
      <p:sp>
        <p:nvSpPr>
          <p:cNvPr id="13" name="Rectangle 12"/>
          <p:cNvSpPr>
            <a:spLocks noChangeAspect="1"/>
          </p:cNvSpPr>
          <p:nvPr/>
        </p:nvSpPr>
        <p:spPr bwMode="auto">
          <a:xfrm>
            <a:off x="391716" y="3029204"/>
            <a:ext cx="5808052" cy="392415"/>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42900" tIns="68580" rIns="754342" bIns="68580" numCol="1" rtlCol="0" anchor="ctr" anchorCtr="0" compatLnSpc="1">
            <a:prstTxWarp prst="textNoShape">
              <a:avLst/>
            </a:prstTxWarp>
            <a:spAutoFit/>
          </a:bodyPr>
          <a:lstStyle/>
          <a:p>
            <a:pPr defTabSz="514361" fontAlgn="base">
              <a:lnSpc>
                <a:spcPct val="90000"/>
              </a:lnSpc>
              <a:spcBef>
                <a:spcPct val="0"/>
              </a:spcBef>
              <a:spcAft>
                <a:spcPct val="0"/>
              </a:spcAft>
            </a:pPr>
            <a:r>
              <a:rPr lang="en-US" dirty="0" err="1" smtClean="0">
                <a:solidFill>
                  <a:schemeClr val="bg1"/>
                </a:solidFill>
                <a:latin typeface="Segoe WP SemiLight"/>
                <a:cs typeface="Segoe WP SemiLight"/>
              </a:rPr>
              <a:t>Desliza</a:t>
            </a:r>
            <a:r>
              <a:rPr lang="en-US" dirty="0" smtClean="0">
                <a:solidFill>
                  <a:schemeClr val="bg1"/>
                </a:solidFill>
                <a:latin typeface="Segoe WP SemiLight"/>
                <a:cs typeface="Segoe WP SemiLight"/>
              </a:rPr>
              <a:t> la </a:t>
            </a:r>
            <a:r>
              <a:rPr lang="en-US" dirty="0" err="1" smtClean="0">
                <a:solidFill>
                  <a:schemeClr val="bg1"/>
                </a:solidFill>
                <a:latin typeface="Segoe WP SemiLight"/>
                <a:cs typeface="Segoe WP SemiLight"/>
              </a:rPr>
              <a:t>barra</a:t>
            </a:r>
            <a:r>
              <a:rPr lang="en-US" dirty="0" smtClean="0">
                <a:solidFill>
                  <a:schemeClr val="bg1"/>
                </a:solidFill>
                <a:latin typeface="Segoe WP SemiLight"/>
                <a:cs typeface="Segoe WP SemiLight"/>
              </a:rPr>
              <a:t> </a:t>
            </a:r>
            <a:r>
              <a:rPr lang="en-US" dirty="0" err="1" smtClean="0">
                <a:solidFill>
                  <a:schemeClr val="bg1"/>
                </a:solidFill>
                <a:latin typeface="Segoe WP SemiLight"/>
                <a:cs typeface="Segoe WP SemiLight"/>
              </a:rPr>
              <a:t>hacia</a:t>
            </a:r>
            <a:r>
              <a:rPr lang="en-US" dirty="0" smtClean="0">
                <a:solidFill>
                  <a:schemeClr val="bg1"/>
                </a:solidFill>
                <a:latin typeface="Segoe WP SemiLight"/>
                <a:cs typeface="Segoe WP SemiLight"/>
              </a:rPr>
              <a:t> </a:t>
            </a:r>
            <a:r>
              <a:rPr lang="en-US" dirty="0" err="1" smtClean="0">
                <a:solidFill>
                  <a:schemeClr val="bg1"/>
                </a:solidFill>
                <a:latin typeface="Segoe WP SemiLight"/>
                <a:cs typeface="Segoe WP SemiLight"/>
              </a:rPr>
              <a:t>arriba</a:t>
            </a:r>
            <a:r>
              <a:rPr lang="en-US" dirty="0" smtClean="0">
                <a:solidFill>
                  <a:schemeClr val="bg1"/>
                </a:solidFill>
                <a:latin typeface="Segoe WP SemiLight"/>
                <a:cs typeface="Segoe WP SemiLight"/>
              </a:rPr>
              <a:t> </a:t>
            </a:r>
            <a:r>
              <a:rPr lang="en-US" dirty="0" err="1" smtClean="0">
                <a:solidFill>
                  <a:schemeClr val="bg1"/>
                </a:solidFill>
                <a:latin typeface="Segoe WP SemiLight"/>
                <a:cs typeface="Segoe WP SemiLight"/>
              </a:rPr>
              <a:t>para</a:t>
            </a:r>
            <a:r>
              <a:rPr lang="en-US" dirty="0" smtClean="0">
                <a:solidFill>
                  <a:schemeClr val="bg1"/>
                </a:solidFill>
                <a:latin typeface="Segoe WP SemiLight"/>
                <a:cs typeface="Segoe WP SemiLight"/>
              </a:rPr>
              <a:t> </a:t>
            </a:r>
            <a:r>
              <a:rPr lang="en-US" dirty="0" err="1" smtClean="0">
                <a:solidFill>
                  <a:schemeClr val="bg1"/>
                </a:solidFill>
                <a:latin typeface="Segoe WP SemiLight"/>
                <a:cs typeface="Segoe WP SemiLight"/>
              </a:rPr>
              <a:t>abrir</a:t>
            </a:r>
            <a:r>
              <a:rPr lang="en-US" dirty="0" smtClean="0">
                <a:solidFill>
                  <a:schemeClr val="bg1"/>
                </a:solidFill>
                <a:latin typeface="Segoe WP SemiLight"/>
                <a:cs typeface="Segoe WP SemiLight"/>
              </a:rPr>
              <a:t> el </a:t>
            </a:r>
            <a:r>
              <a:rPr lang="en-US" dirty="0" err="1" smtClean="0">
                <a:solidFill>
                  <a:schemeClr val="bg1"/>
                </a:solidFill>
                <a:latin typeface="Segoe WP SemiLight"/>
                <a:cs typeface="Segoe WP SemiLight"/>
              </a:rPr>
              <a:t>menú</a:t>
            </a:r>
            <a:endParaRPr lang="en-US" dirty="0">
              <a:solidFill>
                <a:schemeClr val="bg1"/>
              </a:solidFill>
              <a:latin typeface="Segoe WP SemiLight"/>
              <a:cs typeface="Segoe WP SemiLight"/>
            </a:endParaRPr>
          </a:p>
        </p:txBody>
      </p:sp>
      <p:sp>
        <p:nvSpPr>
          <p:cNvPr id="14" name="Rectangle 13"/>
          <p:cNvSpPr>
            <a:spLocks noChangeAspect="1"/>
          </p:cNvSpPr>
          <p:nvPr/>
        </p:nvSpPr>
        <p:spPr bwMode="auto">
          <a:xfrm>
            <a:off x="391716" y="3493557"/>
            <a:ext cx="5808052" cy="1014509"/>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42900" tIns="68580" rIns="685766" bIns="68580" numCol="1" rtlCol="0" anchor="ctr" anchorCtr="0" compatLnSpc="1">
            <a:prstTxWarp prst="textNoShape">
              <a:avLst/>
            </a:prstTxWarp>
            <a:spAutoFit/>
          </a:bodyPr>
          <a:lstStyle/>
          <a:p>
            <a:pPr defTabSz="514361" fontAlgn="base">
              <a:lnSpc>
                <a:spcPct val="90000"/>
              </a:lnSpc>
              <a:spcBef>
                <a:spcPct val="0"/>
              </a:spcBef>
              <a:spcAft>
                <a:spcPct val="0"/>
              </a:spcAft>
            </a:pPr>
            <a:r>
              <a:rPr lang="en-US"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Utiliza</a:t>
            </a:r>
            <a:r>
              <a:rPr lang="en-US"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a:t>
            </a:r>
            <a:r>
              <a:rPr lang="en-US"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imágenes</a:t>
            </a:r>
            <a:r>
              <a:rPr lang="en-US"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de color </a:t>
            </a:r>
            <a:r>
              <a:rPr lang="en-US"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blanco</a:t>
            </a:r>
            <a:r>
              <a:rPr lang="en-US"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con </a:t>
            </a:r>
            <a:r>
              <a:rPr lang="en-US"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fondo</a:t>
            </a:r>
            <a:r>
              <a:rPr lang="en-US"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a:t>
            </a:r>
            <a:r>
              <a:rPr lang="en-US"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transparente</a:t>
            </a:r>
            <a:r>
              <a:rPr lang="en-US"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a:t>
            </a:r>
            <a:r>
              <a:rPr lang="en-US"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para</a:t>
            </a:r>
            <a:r>
              <a:rPr lang="en-US"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los </a:t>
            </a:r>
            <a:r>
              <a:rPr lang="en-US"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iconos</a:t>
            </a:r>
            <a:r>
              <a:rPr lang="en-US"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a:t>
            </a:r>
          </a:p>
          <a:p>
            <a:pPr lvl="1" defTabSz="514361" fontAlgn="base">
              <a:lnSpc>
                <a:spcPct val="90000"/>
              </a:lnSpc>
              <a:spcBef>
                <a:spcPct val="0"/>
              </a:spcBef>
              <a:spcAft>
                <a:spcPct val="0"/>
              </a:spcAft>
            </a:pPr>
            <a:r>
              <a:rPr lang="en-US" sz="135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El </a:t>
            </a:r>
            <a:r>
              <a:rPr lang="en-US" sz="1350"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sistema</a:t>
            </a:r>
            <a:r>
              <a:rPr lang="en-US" sz="135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a:t>
            </a:r>
            <a:r>
              <a:rPr lang="en-US" sz="1350"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aplicará</a:t>
            </a:r>
            <a:r>
              <a:rPr lang="en-US" sz="135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el color </a:t>
            </a:r>
            <a:r>
              <a:rPr lang="en-US" sz="1350"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adecuado</a:t>
            </a:r>
            <a:r>
              <a:rPr lang="en-US" sz="135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a:t>
            </a:r>
            <a:r>
              <a:rPr lang="en-US" sz="1350"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según</a:t>
            </a:r>
            <a:r>
              <a:rPr lang="en-US" sz="135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el </a:t>
            </a:r>
            <a:r>
              <a:rPr lang="en-US" sz="1350"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tema</a:t>
            </a:r>
            <a:r>
              <a:rPr lang="en-US" sz="1350" dirty="0"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 </a:t>
            </a:r>
            <a:r>
              <a:rPr lang="en-US" sz="1350" dirty="0" err="1" smtClean="0">
                <a:gradFill>
                  <a:gsLst>
                    <a:gs pos="0">
                      <a:schemeClr val="bg1"/>
                    </a:gs>
                    <a:gs pos="100000">
                      <a:schemeClr val="bg2">
                        <a:lumMod val="60000"/>
                        <a:lumOff val="40000"/>
                        <a:shade val="100000"/>
                        <a:satMod val="115000"/>
                      </a:schemeClr>
                    </a:gs>
                  </a:gsLst>
                  <a:lin ang="10800000" scaled="1"/>
                </a:gradFill>
                <a:latin typeface="Segoe WP SemiLight"/>
                <a:cs typeface="Segoe WP SemiLight"/>
              </a:rPr>
              <a:t>elegido</a:t>
            </a:r>
            <a:endParaRPr lang="en-US" sz="1350" dirty="0">
              <a:gradFill>
                <a:gsLst>
                  <a:gs pos="0">
                    <a:schemeClr val="bg1"/>
                  </a:gs>
                  <a:gs pos="100000">
                    <a:schemeClr val="bg2">
                      <a:lumMod val="60000"/>
                      <a:lumOff val="40000"/>
                      <a:shade val="100000"/>
                      <a:satMod val="115000"/>
                    </a:schemeClr>
                  </a:gs>
                </a:gsLst>
                <a:lin ang="10800000" scaled="1"/>
              </a:gradFill>
              <a:latin typeface="Segoe WP SemiLight"/>
              <a:cs typeface="Segoe WP SemiLight"/>
            </a:endParaRPr>
          </a:p>
        </p:txBody>
      </p:sp>
      <p:sp>
        <p:nvSpPr>
          <p:cNvPr id="15" name="Title 1"/>
          <p:cNvSpPr>
            <a:spLocks noGrp="1" noChangeAspect="1"/>
          </p:cNvSpPr>
          <p:nvPr>
            <p:ph type="title"/>
          </p:nvPr>
        </p:nvSpPr>
        <p:spPr/>
        <p:txBody>
          <a:bodyPr/>
          <a:lstStyle/>
          <a:p>
            <a:r>
              <a:rPr lang="en-US" dirty="0" err="1" smtClean="0"/>
              <a:t>ApplicationBar</a:t>
            </a:r>
            <a:endParaRPr lang="en-US" dirty="0"/>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404" y="987414"/>
            <a:ext cx="2040684" cy="371660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000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1+#ppt_w/2"/>
                                          </p:val>
                                        </p:tav>
                                        <p:tav tm="100000">
                                          <p:val>
                                            <p:strVal val="#ppt_x"/>
                                          </p:val>
                                        </p:tav>
                                      </p:tavLst>
                                    </p:anim>
                                    <p:anim calcmode="lin" valueType="num">
                                      <p:cBhvr additive="base">
                                        <p:cTn id="24"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noChangeAspect="1"/>
          </p:cNvSpPr>
          <p:nvPr>
            <p:ph type="title"/>
          </p:nvPr>
        </p:nvSpPr>
        <p:spPr/>
        <p:txBody>
          <a:bodyPr/>
          <a:lstStyle/>
          <a:p>
            <a:r>
              <a:rPr lang="en-GB" dirty="0" err="1" smtClean="0"/>
              <a:t>ApplicationBar</a:t>
            </a:r>
            <a:r>
              <a:rPr lang="en-GB" dirty="0" smtClean="0"/>
              <a:t> en </a:t>
            </a:r>
            <a:r>
              <a:rPr lang="en-GB" dirty="0" err="1" smtClean="0"/>
              <a:t>Xaml</a:t>
            </a:r>
            <a:endParaRPr lang="en-GB" dirty="0"/>
          </a:p>
        </p:txBody>
      </p:sp>
      <p:sp>
        <p:nvSpPr>
          <p:cNvPr id="8" name="Slide Number Placeholder 2"/>
          <p:cNvSpPr txBox="1">
            <a:spLocks noChangeAspect="1"/>
          </p:cNvSpPr>
          <p:nvPr/>
        </p:nvSpPr>
        <p:spPr>
          <a:xfrm>
            <a:off x="1143048" y="4823223"/>
            <a:ext cx="823913" cy="182165"/>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17</a:t>
            </a:fld>
            <a:endParaRPr lang="en-US" sz="750" dirty="0"/>
          </a:p>
        </p:txBody>
      </p:sp>
      <p:sp>
        <p:nvSpPr>
          <p:cNvPr id="9" name="Rectangle 8"/>
          <p:cNvSpPr>
            <a:spLocks noChangeAspect="1"/>
          </p:cNvSpPr>
          <p:nvPr/>
        </p:nvSpPr>
        <p:spPr>
          <a:xfrm>
            <a:off x="457200" y="1102825"/>
            <a:ext cx="8370194" cy="3454790"/>
          </a:xfrm>
          <a:prstGeom prst="rect">
            <a:avLst/>
          </a:prstGeom>
          <a:ln w="3175">
            <a:solidFill>
              <a:schemeClr val="accent5"/>
            </a:solidFill>
          </a:ln>
        </p:spPr>
        <p:style>
          <a:lnRef idx="2">
            <a:schemeClr val="accent1"/>
          </a:lnRef>
          <a:fillRef idx="1">
            <a:schemeClr val="lt1"/>
          </a:fillRef>
          <a:effectRef idx="0">
            <a:schemeClr val="accent1"/>
          </a:effectRef>
          <a:fontRef idx="minor">
            <a:schemeClr val="dk1"/>
          </a:fontRef>
        </p:style>
        <p:txBody>
          <a:bodyPr wrap="square" lIns="68576" tIns="34289" rIns="68576" bIns="34289">
            <a:spAutoFit/>
          </a:bodyPr>
          <a:lstStyle/>
          <a:p>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phone</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PhoneApplicationPage</a:t>
            </a:r>
            <a:r>
              <a:rPr lang="en-GB" sz="1000" dirty="0">
                <a:solidFill>
                  <a:srgbClr val="000000"/>
                </a:solidFill>
                <a:highlight>
                  <a:srgbClr val="FFFFFF"/>
                </a:highlight>
                <a:latin typeface="Consolas" panose="020B0609020204030204" pitchFamily="49" charset="0"/>
              </a:rPr>
              <a:t> </a:t>
            </a:r>
          </a:p>
          <a:p>
            <a:r>
              <a:rPr lang="en-GB" sz="1000" dirty="0">
                <a:solidFill>
                  <a:srgbClr val="000000"/>
                </a:solidFill>
                <a:highlight>
                  <a:srgbClr val="FFFFFF"/>
                </a:highlight>
                <a:latin typeface="Consolas" panose="020B0609020204030204" pitchFamily="49" charset="0"/>
              </a:rPr>
              <a:t>   </a:t>
            </a:r>
            <a:r>
              <a:rPr lang="en-GB" sz="1000" dirty="0">
                <a:solidFill>
                  <a:srgbClr val="FF0000"/>
                </a:solidFill>
                <a:highlight>
                  <a:srgbClr val="FFFFFF"/>
                </a:highlight>
                <a:latin typeface="Consolas" panose="020B0609020204030204" pitchFamily="49" charset="0"/>
              </a:rPr>
              <a:t> x</a:t>
            </a:r>
            <a:r>
              <a:rPr lang="en-GB" sz="1000" dirty="0">
                <a:solidFill>
                  <a:srgbClr val="0000FF"/>
                </a:solidFill>
                <a:highlight>
                  <a:srgbClr val="FFFFFF"/>
                </a:highlight>
                <a:latin typeface="Consolas" panose="020B0609020204030204" pitchFamily="49" charset="0"/>
              </a:rPr>
              <a:t>:</a:t>
            </a:r>
            <a:r>
              <a:rPr lang="en-GB" sz="1000" dirty="0">
                <a:solidFill>
                  <a:srgbClr val="FF0000"/>
                </a:solidFill>
                <a:highlight>
                  <a:srgbClr val="FFFFFF"/>
                </a:highlight>
                <a:latin typeface="Consolas" panose="020B0609020204030204" pitchFamily="49" charset="0"/>
              </a:rPr>
              <a:t>Class</a:t>
            </a:r>
            <a:r>
              <a:rPr lang="en-GB" sz="1000" dirty="0">
                <a:solidFill>
                  <a:srgbClr val="0000FF"/>
                </a:solidFill>
                <a:highlight>
                  <a:srgbClr val="FFFFFF"/>
                </a:highlight>
                <a:latin typeface="Consolas" panose="020B0609020204030204" pitchFamily="49" charset="0"/>
              </a:rPr>
              <a:t>="</a:t>
            </a:r>
            <a:r>
              <a:rPr lang="en-GB" sz="1000" dirty="0" smtClean="0">
                <a:solidFill>
                  <a:srgbClr val="0000FF"/>
                </a:solidFill>
                <a:highlight>
                  <a:srgbClr val="FFFFFF"/>
                </a:highlight>
                <a:latin typeface="Consolas" panose="020B0609020204030204" pitchFamily="49" charset="0"/>
              </a:rPr>
              <a:t>CRMapp.MainPage“</a:t>
            </a:r>
          </a:p>
          <a:p>
            <a:r>
              <a:rPr lang="en-GB" sz="1000" dirty="0">
                <a:solidFill>
                  <a:srgbClr val="0000FF"/>
                </a:solidFill>
                <a:highlight>
                  <a:srgbClr val="FFFFFF"/>
                </a:highlight>
                <a:latin typeface="Consolas" panose="020B0609020204030204" pitchFamily="49" charset="0"/>
                <a:cs typeface="Consolas" pitchFamily="49" charset="0"/>
              </a:rPr>
              <a:t> </a:t>
            </a:r>
            <a:r>
              <a:rPr lang="en-GB" sz="1000" dirty="0" smtClean="0">
                <a:solidFill>
                  <a:srgbClr val="0000FF"/>
                </a:solidFill>
                <a:highlight>
                  <a:srgbClr val="FFFFFF"/>
                </a:highlight>
                <a:latin typeface="Consolas" panose="020B0609020204030204" pitchFamily="49" charset="0"/>
                <a:cs typeface="Consolas" pitchFamily="49" charset="0"/>
              </a:rPr>
              <a:t>  </a:t>
            </a:r>
            <a:r>
              <a:rPr lang="en-GB" sz="1000" dirty="0">
                <a:solidFill>
                  <a:srgbClr val="A31515"/>
                </a:solidFill>
                <a:highlight>
                  <a:srgbClr val="FFFFFF"/>
                </a:highlight>
                <a:latin typeface="Consolas" panose="020B0609020204030204" pitchFamily="49" charset="0"/>
              </a:rPr>
              <a:t>…</a:t>
            </a:r>
            <a:r>
              <a:rPr lang="en-GB" sz="1000" dirty="0" smtClean="0">
                <a:solidFill>
                  <a:srgbClr val="0000FF"/>
                </a:solidFill>
                <a:highlight>
                  <a:srgbClr val="FFFFFF"/>
                </a:highlight>
                <a:latin typeface="Consolas" panose="020B0609020204030204" pitchFamily="49" charset="0"/>
                <a:cs typeface="Consolas" pitchFamily="49" charset="0"/>
              </a:rPr>
              <a:t>&gt;</a:t>
            </a:r>
            <a:r>
              <a:rPr lang="en-GB" sz="1000" dirty="0">
                <a:latin typeface="Consolas" pitchFamily="49" charset="0"/>
                <a:cs typeface="Consolas" pitchFamily="49" charset="0"/>
              </a:rPr>
              <a:t/>
            </a:r>
            <a:br>
              <a:rPr lang="en-GB" sz="1000" dirty="0">
                <a:latin typeface="Consolas" pitchFamily="49" charset="0"/>
                <a:cs typeface="Consolas" pitchFamily="49" charset="0"/>
              </a:rPr>
            </a:br>
            <a:r>
              <a:rPr lang="en-GB" sz="1000" dirty="0">
                <a:latin typeface="Consolas" pitchFamily="49" charset="0"/>
                <a:cs typeface="Consolas" pitchFamily="49" charset="0"/>
              </a:rPr>
              <a:t>  </a:t>
            </a:r>
            <a:br>
              <a:rPr lang="en-GB" sz="1000" dirty="0">
                <a:latin typeface="Consolas" pitchFamily="49" charset="0"/>
                <a:cs typeface="Consolas" pitchFamily="49" charset="0"/>
              </a:rPr>
            </a:br>
            <a:r>
              <a:rPr lang="en-GB" sz="1000" dirty="0" smtClean="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phone</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PhoneApplicationPage.ApplicationBar</a:t>
            </a:r>
            <a:r>
              <a:rPr lang="en-GB" sz="1000" dirty="0">
                <a:solidFill>
                  <a:srgbClr val="0000FF"/>
                </a:solidFill>
                <a:highlight>
                  <a:srgbClr val="FFFFFF"/>
                </a:highlight>
                <a:latin typeface="Consolas" panose="020B0609020204030204" pitchFamily="49" charset="0"/>
              </a:rPr>
              <a:t>&gt;</a:t>
            </a:r>
            <a:endParaRPr lang="en-GB" sz="1000" dirty="0">
              <a:solidFill>
                <a:srgbClr val="000000"/>
              </a:solidFill>
              <a:highlight>
                <a:srgbClr val="FFFFFF"/>
              </a:highlight>
              <a:latin typeface="Consolas" panose="020B0609020204030204" pitchFamily="49" charset="0"/>
            </a:endParaRPr>
          </a:p>
          <a:p>
            <a:r>
              <a:rPr lang="en-GB" sz="1000" dirty="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shell</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ApplicationBar</a:t>
            </a:r>
            <a:r>
              <a:rPr lang="en-GB" sz="1000" dirty="0">
                <a:solidFill>
                  <a:srgbClr val="FF0000"/>
                </a:solidFill>
                <a:highlight>
                  <a:srgbClr val="FFFFFF"/>
                </a:highlight>
                <a:latin typeface="Consolas" panose="020B0609020204030204" pitchFamily="49" charset="0"/>
              </a:rPr>
              <a:t> x</a:t>
            </a:r>
            <a:r>
              <a:rPr lang="en-GB" sz="1000" dirty="0">
                <a:solidFill>
                  <a:srgbClr val="0000FF"/>
                </a:solidFill>
                <a:highlight>
                  <a:srgbClr val="FFFFFF"/>
                </a:highlight>
                <a:latin typeface="Consolas" panose="020B0609020204030204" pitchFamily="49" charset="0"/>
              </a:rPr>
              <a:t>:</a:t>
            </a:r>
            <a:r>
              <a:rPr lang="en-GB" sz="1000" dirty="0">
                <a:solidFill>
                  <a:srgbClr val="FF0000"/>
                </a:solidFill>
                <a:highlight>
                  <a:srgbClr val="FFFFFF"/>
                </a:highlight>
                <a:latin typeface="Consolas" panose="020B0609020204030204" pitchFamily="49" charset="0"/>
              </a:rPr>
              <a:t>Name</a:t>
            </a:r>
            <a:r>
              <a:rPr lang="en-GB" sz="1000" dirty="0">
                <a:solidFill>
                  <a:srgbClr val="0000FF"/>
                </a:solidFill>
                <a:highlight>
                  <a:srgbClr val="FFFFFF"/>
                </a:highlight>
                <a:latin typeface="Consolas" panose="020B0609020204030204" pitchFamily="49" charset="0"/>
              </a:rPr>
              <a:t>="AppBar"</a:t>
            </a:r>
            <a:r>
              <a:rPr lang="en-GB" sz="1000" dirty="0">
                <a:solidFill>
                  <a:srgbClr val="FF0000"/>
                </a:solidFill>
                <a:highlight>
                  <a:srgbClr val="FFFFFF"/>
                </a:highlight>
                <a:latin typeface="Consolas" panose="020B0609020204030204" pitchFamily="49" charset="0"/>
              </a:rPr>
              <a:t> Opacity</a:t>
            </a:r>
            <a:r>
              <a:rPr lang="en-GB" sz="1000" dirty="0">
                <a:solidFill>
                  <a:srgbClr val="0000FF"/>
                </a:solidFill>
                <a:highlight>
                  <a:srgbClr val="FFFFFF"/>
                </a:highlight>
                <a:latin typeface="Consolas" panose="020B0609020204030204" pitchFamily="49" charset="0"/>
              </a:rPr>
              <a:t>="1.0"</a:t>
            </a:r>
            <a:r>
              <a:rPr lang="en-GB" sz="1000" dirty="0">
                <a:solidFill>
                  <a:srgbClr val="FF0000"/>
                </a:solidFill>
                <a:highlight>
                  <a:srgbClr val="FFFFFF"/>
                </a:highlight>
                <a:latin typeface="Consolas" panose="020B0609020204030204" pitchFamily="49" charset="0"/>
              </a:rPr>
              <a:t> </a:t>
            </a:r>
            <a:r>
              <a:rPr lang="en-GB" sz="1000" dirty="0" err="1">
                <a:solidFill>
                  <a:srgbClr val="FF0000"/>
                </a:solidFill>
                <a:highlight>
                  <a:srgbClr val="FFFFFF"/>
                </a:highlight>
                <a:latin typeface="Consolas" panose="020B0609020204030204" pitchFamily="49" charset="0"/>
              </a:rPr>
              <a:t>IsMenuEnabled</a:t>
            </a:r>
            <a:r>
              <a:rPr lang="en-GB" sz="1000" dirty="0">
                <a:solidFill>
                  <a:srgbClr val="0000FF"/>
                </a:solidFill>
                <a:highlight>
                  <a:srgbClr val="FFFFFF"/>
                </a:highlight>
                <a:latin typeface="Consolas" panose="020B0609020204030204" pitchFamily="49" charset="0"/>
              </a:rPr>
              <a:t>="True"&gt;</a:t>
            </a:r>
            <a:endParaRPr lang="en-GB" sz="1000" dirty="0">
              <a:solidFill>
                <a:srgbClr val="000000"/>
              </a:solidFill>
              <a:highlight>
                <a:srgbClr val="FFFFFF"/>
              </a:highlight>
              <a:latin typeface="Consolas" panose="020B0609020204030204" pitchFamily="49" charset="0"/>
            </a:endParaRPr>
          </a:p>
          <a:p>
            <a:r>
              <a:rPr lang="en-GB" sz="1000" dirty="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shell</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ApplicationBar.Buttons</a:t>
            </a:r>
            <a:r>
              <a:rPr lang="en-GB" sz="1000" dirty="0">
                <a:solidFill>
                  <a:srgbClr val="0000FF"/>
                </a:solidFill>
                <a:highlight>
                  <a:srgbClr val="FFFFFF"/>
                </a:highlight>
                <a:latin typeface="Consolas" panose="020B0609020204030204" pitchFamily="49" charset="0"/>
              </a:rPr>
              <a:t>&gt;</a:t>
            </a:r>
            <a:endParaRPr lang="en-GB" sz="1000" dirty="0">
              <a:solidFill>
                <a:srgbClr val="000000"/>
              </a:solidFill>
              <a:highlight>
                <a:srgbClr val="FFFFFF"/>
              </a:highlight>
              <a:latin typeface="Consolas" panose="020B0609020204030204" pitchFamily="49" charset="0"/>
            </a:endParaRPr>
          </a:p>
          <a:p>
            <a:r>
              <a:rPr lang="en-GB" sz="1000" dirty="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shell</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ApplicationBarIconButton</a:t>
            </a:r>
            <a:r>
              <a:rPr lang="en-GB" sz="1000" dirty="0">
                <a:solidFill>
                  <a:srgbClr val="FF0000"/>
                </a:solidFill>
                <a:highlight>
                  <a:srgbClr val="FFFFFF"/>
                </a:highlight>
                <a:latin typeface="Consolas" panose="020B0609020204030204" pitchFamily="49" charset="0"/>
              </a:rPr>
              <a:t> x</a:t>
            </a:r>
            <a:r>
              <a:rPr lang="en-GB" sz="1000" dirty="0">
                <a:solidFill>
                  <a:srgbClr val="0000FF"/>
                </a:solidFill>
                <a:highlight>
                  <a:srgbClr val="FFFFFF"/>
                </a:highlight>
                <a:latin typeface="Consolas" panose="020B0609020204030204" pitchFamily="49" charset="0"/>
              </a:rPr>
              <a:t>:</a:t>
            </a:r>
            <a:r>
              <a:rPr lang="en-GB" sz="1000" dirty="0">
                <a:solidFill>
                  <a:srgbClr val="FF0000"/>
                </a:solidFill>
                <a:highlight>
                  <a:srgbClr val="FFFFFF"/>
                </a:highlight>
                <a:latin typeface="Consolas" panose="020B0609020204030204" pitchFamily="49" charset="0"/>
              </a:rPr>
              <a:t>Name</a:t>
            </a:r>
            <a:r>
              <a:rPr lang="en-GB" sz="1000" dirty="0">
                <a:solidFill>
                  <a:srgbClr val="0000FF"/>
                </a:solidFill>
                <a:highlight>
                  <a:srgbClr val="FFFFFF"/>
                </a:highlight>
                <a:latin typeface="Consolas" panose="020B0609020204030204" pitchFamily="49" charset="0"/>
              </a:rPr>
              <a:t>="NewContactButton"</a:t>
            </a:r>
            <a:r>
              <a:rPr lang="en-GB" sz="1000" dirty="0">
                <a:solidFill>
                  <a:srgbClr val="FF0000"/>
                </a:solidFill>
                <a:highlight>
                  <a:srgbClr val="FFFFFF"/>
                </a:highlight>
                <a:latin typeface="Consolas" panose="020B0609020204030204" pitchFamily="49" charset="0"/>
              </a:rPr>
              <a:t> </a:t>
            </a:r>
            <a:r>
              <a:rPr lang="en-GB" sz="1000" dirty="0" err="1">
                <a:solidFill>
                  <a:srgbClr val="FF0000"/>
                </a:solidFill>
                <a:highlight>
                  <a:srgbClr val="FFFFFF"/>
                </a:highlight>
                <a:latin typeface="Consolas" panose="020B0609020204030204" pitchFamily="49" charset="0"/>
              </a:rPr>
              <a:t>IconUri</a:t>
            </a:r>
            <a:r>
              <a:rPr lang="en-GB" sz="1000" dirty="0">
                <a:solidFill>
                  <a:srgbClr val="0000FF"/>
                </a:solidFill>
                <a:highlight>
                  <a:srgbClr val="FFFFFF"/>
                </a:highlight>
                <a:latin typeface="Consolas" panose="020B0609020204030204" pitchFamily="49" charset="0"/>
              </a:rPr>
              <a:t>="Images/appbar.new.rest.png"</a:t>
            </a:r>
            <a:r>
              <a:rPr lang="en-GB" sz="1000" dirty="0">
                <a:solidFill>
                  <a:srgbClr val="FF0000"/>
                </a:solidFill>
                <a:highlight>
                  <a:srgbClr val="FFFFFF"/>
                </a:highlight>
                <a:latin typeface="Consolas" panose="020B0609020204030204" pitchFamily="49" charset="0"/>
              </a:rPr>
              <a:t> </a:t>
            </a:r>
            <a:r>
              <a:rPr lang="en-GB" sz="1000" dirty="0" smtClean="0">
                <a:solidFill>
                  <a:srgbClr val="FF0000"/>
                </a:solidFill>
                <a:highlight>
                  <a:srgbClr val="FFFFFF"/>
                </a:highlight>
                <a:latin typeface="Consolas" panose="020B0609020204030204" pitchFamily="49" charset="0"/>
              </a:rPr>
              <a:t/>
            </a:r>
            <a:br>
              <a:rPr lang="en-GB" sz="1000" dirty="0" smtClean="0">
                <a:solidFill>
                  <a:srgbClr val="FF0000"/>
                </a:solidFill>
                <a:highlight>
                  <a:srgbClr val="FFFFFF"/>
                </a:highlight>
                <a:latin typeface="Consolas" panose="020B0609020204030204" pitchFamily="49" charset="0"/>
              </a:rPr>
            </a:br>
            <a:r>
              <a:rPr lang="en-GB" sz="1000" dirty="0" smtClean="0">
                <a:solidFill>
                  <a:srgbClr val="FF0000"/>
                </a:solidFill>
                <a:highlight>
                  <a:srgbClr val="FFFFFF"/>
                </a:highlight>
                <a:latin typeface="Consolas" panose="020B0609020204030204" pitchFamily="49" charset="0"/>
              </a:rPr>
              <a:t>                                                Text</a:t>
            </a:r>
            <a:r>
              <a:rPr lang="en-GB" sz="1000" dirty="0">
                <a:solidFill>
                  <a:srgbClr val="0000FF"/>
                </a:solidFill>
                <a:highlight>
                  <a:srgbClr val="FFFFFF"/>
                </a:highlight>
                <a:latin typeface="Consolas" panose="020B0609020204030204" pitchFamily="49" charset="0"/>
              </a:rPr>
              <a:t>="New"</a:t>
            </a:r>
            <a:r>
              <a:rPr lang="en-GB" sz="1000" dirty="0">
                <a:solidFill>
                  <a:srgbClr val="FF0000"/>
                </a:solidFill>
                <a:highlight>
                  <a:srgbClr val="FFFFFF"/>
                </a:highlight>
                <a:latin typeface="Consolas" panose="020B0609020204030204" pitchFamily="49" charset="0"/>
              </a:rPr>
              <a:t> Click</a:t>
            </a:r>
            <a:r>
              <a:rPr lang="en-GB" sz="1000" dirty="0">
                <a:solidFill>
                  <a:srgbClr val="0000FF"/>
                </a:solidFill>
                <a:highlight>
                  <a:srgbClr val="FFFFFF"/>
                </a:highlight>
                <a:latin typeface="Consolas" panose="020B0609020204030204" pitchFamily="49" charset="0"/>
              </a:rPr>
              <a:t>="</a:t>
            </a:r>
            <a:r>
              <a:rPr lang="en-GB" sz="1000" dirty="0" err="1">
                <a:solidFill>
                  <a:srgbClr val="0000FF"/>
                </a:solidFill>
                <a:highlight>
                  <a:srgbClr val="FFFFFF"/>
                </a:highlight>
                <a:latin typeface="Consolas" panose="020B0609020204030204" pitchFamily="49" charset="0"/>
              </a:rPr>
              <a:t>NewContactButton_Click</a:t>
            </a:r>
            <a:r>
              <a:rPr lang="en-GB" sz="1000" dirty="0">
                <a:solidFill>
                  <a:srgbClr val="0000FF"/>
                </a:solidFill>
                <a:highlight>
                  <a:srgbClr val="FFFFFF"/>
                </a:highlight>
                <a:latin typeface="Consolas" panose="020B0609020204030204" pitchFamily="49" charset="0"/>
              </a:rPr>
              <a:t>"/&gt;</a:t>
            </a:r>
            <a:endParaRPr lang="en-GB" sz="1000" dirty="0">
              <a:solidFill>
                <a:srgbClr val="000000"/>
              </a:solidFill>
              <a:highlight>
                <a:srgbClr val="FFFFFF"/>
              </a:highlight>
              <a:latin typeface="Consolas" panose="020B0609020204030204" pitchFamily="49" charset="0"/>
            </a:endParaRPr>
          </a:p>
          <a:p>
            <a:r>
              <a:rPr lang="en-GB" sz="1000" dirty="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shell</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ApplicationBarIconButton</a:t>
            </a:r>
            <a:r>
              <a:rPr lang="en-GB" sz="1000" dirty="0">
                <a:solidFill>
                  <a:srgbClr val="FF0000"/>
                </a:solidFill>
                <a:highlight>
                  <a:srgbClr val="FFFFFF"/>
                </a:highlight>
                <a:latin typeface="Consolas" panose="020B0609020204030204" pitchFamily="49" charset="0"/>
              </a:rPr>
              <a:t> x</a:t>
            </a:r>
            <a:r>
              <a:rPr lang="en-GB" sz="1000" dirty="0">
                <a:solidFill>
                  <a:srgbClr val="0000FF"/>
                </a:solidFill>
                <a:highlight>
                  <a:srgbClr val="FFFFFF"/>
                </a:highlight>
                <a:latin typeface="Consolas" panose="020B0609020204030204" pitchFamily="49" charset="0"/>
              </a:rPr>
              <a:t>:</a:t>
            </a:r>
            <a:r>
              <a:rPr lang="en-GB" sz="1000" dirty="0">
                <a:solidFill>
                  <a:srgbClr val="FF0000"/>
                </a:solidFill>
                <a:highlight>
                  <a:srgbClr val="FFFFFF"/>
                </a:highlight>
                <a:latin typeface="Consolas" panose="020B0609020204030204" pitchFamily="49" charset="0"/>
              </a:rPr>
              <a:t>Name</a:t>
            </a:r>
            <a:r>
              <a:rPr lang="en-GB" sz="1000" dirty="0">
                <a:solidFill>
                  <a:srgbClr val="0000FF"/>
                </a:solidFill>
                <a:highlight>
                  <a:srgbClr val="FFFFFF"/>
                </a:highlight>
                <a:latin typeface="Consolas" panose="020B0609020204030204" pitchFamily="49" charset="0"/>
              </a:rPr>
              <a:t>="SearchButton"</a:t>
            </a:r>
            <a:r>
              <a:rPr lang="en-GB" sz="1000" dirty="0">
                <a:solidFill>
                  <a:srgbClr val="FF0000"/>
                </a:solidFill>
                <a:highlight>
                  <a:srgbClr val="FFFFFF"/>
                </a:highlight>
                <a:latin typeface="Consolas" panose="020B0609020204030204" pitchFamily="49" charset="0"/>
              </a:rPr>
              <a:t> </a:t>
            </a:r>
            <a:r>
              <a:rPr lang="en-GB" sz="1000" dirty="0" err="1">
                <a:solidFill>
                  <a:srgbClr val="FF0000"/>
                </a:solidFill>
                <a:highlight>
                  <a:srgbClr val="FFFFFF"/>
                </a:highlight>
                <a:latin typeface="Consolas" panose="020B0609020204030204" pitchFamily="49" charset="0"/>
              </a:rPr>
              <a:t>IconUri</a:t>
            </a:r>
            <a:r>
              <a:rPr lang="en-GB" sz="1000" dirty="0">
                <a:solidFill>
                  <a:srgbClr val="0000FF"/>
                </a:solidFill>
                <a:highlight>
                  <a:srgbClr val="FFFFFF"/>
                </a:highlight>
                <a:latin typeface="Consolas" panose="020B0609020204030204" pitchFamily="49" charset="0"/>
              </a:rPr>
              <a:t>="Images/appbar.feature.search.rest.png"</a:t>
            </a:r>
            <a:r>
              <a:rPr lang="en-GB" sz="1000" dirty="0">
                <a:solidFill>
                  <a:srgbClr val="FF0000"/>
                </a:solidFill>
                <a:highlight>
                  <a:srgbClr val="FFFFFF"/>
                </a:highlight>
                <a:latin typeface="Consolas" panose="020B0609020204030204" pitchFamily="49" charset="0"/>
              </a:rPr>
              <a:t> </a:t>
            </a:r>
            <a:r>
              <a:rPr lang="en-GB" sz="1000" dirty="0" smtClean="0">
                <a:solidFill>
                  <a:srgbClr val="FF0000"/>
                </a:solidFill>
                <a:highlight>
                  <a:srgbClr val="FFFFFF"/>
                </a:highlight>
                <a:latin typeface="Consolas" panose="020B0609020204030204" pitchFamily="49" charset="0"/>
              </a:rPr>
              <a:t/>
            </a:r>
            <a:br>
              <a:rPr lang="en-GB" sz="1000" dirty="0" smtClean="0">
                <a:solidFill>
                  <a:srgbClr val="FF0000"/>
                </a:solidFill>
                <a:highlight>
                  <a:srgbClr val="FFFFFF"/>
                </a:highlight>
                <a:latin typeface="Consolas" panose="020B0609020204030204" pitchFamily="49" charset="0"/>
              </a:rPr>
            </a:br>
            <a:r>
              <a:rPr lang="en-GB" sz="1000" dirty="0" smtClean="0">
                <a:solidFill>
                  <a:srgbClr val="FF0000"/>
                </a:solidFill>
                <a:highlight>
                  <a:srgbClr val="FFFFFF"/>
                </a:highlight>
                <a:latin typeface="Consolas" panose="020B0609020204030204" pitchFamily="49" charset="0"/>
              </a:rPr>
              <a:t>                                                Text</a:t>
            </a:r>
            <a:r>
              <a:rPr lang="en-GB" sz="1000" dirty="0">
                <a:solidFill>
                  <a:srgbClr val="0000FF"/>
                </a:solidFill>
                <a:highlight>
                  <a:srgbClr val="FFFFFF"/>
                </a:highlight>
                <a:latin typeface="Consolas" panose="020B0609020204030204" pitchFamily="49" charset="0"/>
              </a:rPr>
              <a:t>="Find"</a:t>
            </a:r>
            <a:r>
              <a:rPr lang="en-GB" sz="1000" dirty="0">
                <a:solidFill>
                  <a:srgbClr val="FF0000"/>
                </a:solidFill>
                <a:highlight>
                  <a:srgbClr val="FFFFFF"/>
                </a:highlight>
                <a:latin typeface="Consolas" panose="020B0609020204030204" pitchFamily="49" charset="0"/>
              </a:rPr>
              <a:t> Click</a:t>
            </a:r>
            <a:r>
              <a:rPr lang="en-GB" sz="1000" dirty="0">
                <a:solidFill>
                  <a:srgbClr val="0000FF"/>
                </a:solidFill>
                <a:highlight>
                  <a:srgbClr val="FFFFFF"/>
                </a:highlight>
                <a:latin typeface="Consolas" panose="020B0609020204030204" pitchFamily="49" charset="0"/>
              </a:rPr>
              <a:t>="</a:t>
            </a:r>
            <a:r>
              <a:rPr lang="en-GB" sz="1000" dirty="0" err="1">
                <a:solidFill>
                  <a:srgbClr val="0000FF"/>
                </a:solidFill>
                <a:highlight>
                  <a:srgbClr val="FFFFFF"/>
                </a:highlight>
                <a:latin typeface="Consolas" panose="020B0609020204030204" pitchFamily="49" charset="0"/>
              </a:rPr>
              <a:t>SearchButton_Click</a:t>
            </a:r>
            <a:r>
              <a:rPr lang="en-GB" sz="1000" dirty="0">
                <a:solidFill>
                  <a:srgbClr val="0000FF"/>
                </a:solidFill>
                <a:highlight>
                  <a:srgbClr val="FFFFFF"/>
                </a:highlight>
                <a:latin typeface="Consolas" panose="020B0609020204030204" pitchFamily="49" charset="0"/>
              </a:rPr>
              <a:t>"/&gt;</a:t>
            </a:r>
            <a:endParaRPr lang="en-GB" sz="1000" dirty="0">
              <a:solidFill>
                <a:srgbClr val="000000"/>
              </a:solidFill>
              <a:highlight>
                <a:srgbClr val="FFFFFF"/>
              </a:highlight>
              <a:latin typeface="Consolas" panose="020B0609020204030204" pitchFamily="49" charset="0"/>
            </a:endParaRPr>
          </a:p>
          <a:p>
            <a:r>
              <a:rPr lang="en-GB" sz="1000" dirty="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shell</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ApplicationBar.Buttons</a:t>
            </a:r>
            <a:r>
              <a:rPr lang="en-GB" sz="1000" dirty="0">
                <a:solidFill>
                  <a:srgbClr val="0000FF"/>
                </a:solidFill>
                <a:highlight>
                  <a:srgbClr val="FFFFFF"/>
                </a:highlight>
                <a:latin typeface="Consolas" panose="020B0609020204030204" pitchFamily="49" charset="0"/>
              </a:rPr>
              <a:t>&gt;</a:t>
            </a:r>
            <a:endParaRPr lang="en-GB" sz="1000" dirty="0">
              <a:solidFill>
                <a:srgbClr val="000000"/>
              </a:solidFill>
              <a:highlight>
                <a:srgbClr val="FFFFFF"/>
              </a:highlight>
              <a:latin typeface="Consolas" panose="020B0609020204030204" pitchFamily="49" charset="0"/>
            </a:endParaRPr>
          </a:p>
          <a:p>
            <a:r>
              <a:rPr lang="en-GB" sz="1000" dirty="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shell</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ApplicationBar.MenuItems</a:t>
            </a:r>
            <a:r>
              <a:rPr lang="en-GB" sz="1000" dirty="0">
                <a:solidFill>
                  <a:srgbClr val="0000FF"/>
                </a:solidFill>
                <a:highlight>
                  <a:srgbClr val="FFFFFF"/>
                </a:highlight>
                <a:latin typeface="Consolas" panose="020B0609020204030204" pitchFamily="49" charset="0"/>
              </a:rPr>
              <a:t>&gt;</a:t>
            </a:r>
            <a:endParaRPr lang="en-GB" sz="1000" dirty="0">
              <a:solidFill>
                <a:srgbClr val="000000"/>
              </a:solidFill>
              <a:highlight>
                <a:srgbClr val="FFFFFF"/>
              </a:highlight>
              <a:latin typeface="Consolas" panose="020B0609020204030204" pitchFamily="49" charset="0"/>
            </a:endParaRPr>
          </a:p>
          <a:p>
            <a:r>
              <a:rPr lang="en-GB" sz="1000" dirty="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shell</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ApplicationBarMenuItem</a:t>
            </a:r>
            <a:r>
              <a:rPr lang="en-GB" sz="1000" dirty="0">
                <a:solidFill>
                  <a:srgbClr val="FF0000"/>
                </a:solidFill>
                <a:highlight>
                  <a:srgbClr val="FFFFFF"/>
                </a:highlight>
                <a:latin typeface="Consolas" panose="020B0609020204030204" pitchFamily="49" charset="0"/>
              </a:rPr>
              <a:t> x</a:t>
            </a:r>
            <a:r>
              <a:rPr lang="en-GB" sz="1000" dirty="0">
                <a:solidFill>
                  <a:srgbClr val="0000FF"/>
                </a:solidFill>
                <a:highlight>
                  <a:srgbClr val="FFFFFF"/>
                </a:highlight>
                <a:latin typeface="Consolas" panose="020B0609020204030204" pitchFamily="49" charset="0"/>
              </a:rPr>
              <a:t>:</a:t>
            </a:r>
            <a:r>
              <a:rPr lang="en-GB" sz="1000" dirty="0">
                <a:solidFill>
                  <a:srgbClr val="FF0000"/>
                </a:solidFill>
                <a:highlight>
                  <a:srgbClr val="FFFFFF"/>
                </a:highlight>
                <a:latin typeface="Consolas" panose="020B0609020204030204" pitchFamily="49" charset="0"/>
              </a:rPr>
              <a:t>Name</a:t>
            </a:r>
            <a:r>
              <a:rPr lang="en-GB" sz="1000" dirty="0">
                <a:solidFill>
                  <a:srgbClr val="0000FF"/>
                </a:solidFill>
                <a:highlight>
                  <a:srgbClr val="FFFFFF"/>
                </a:highlight>
                <a:latin typeface="Consolas" panose="020B0609020204030204" pitchFamily="49" charset="0"/>
              </a:rPr>
              <a:t>="GenerateMenuItem"</a:t>
            </a:r>
            <a:r>
              <a:rPr lang="en-GB" sz="1000" dirty="0">
                <a:solidFill>
                  <a:srgbClr val="FF0000"/>
                </a:solidFill>
                <a:highlight>
                  <a:srgbClr val="FFFFFF"/>
                </a:highlight>
                <a:latin typeface="Consolas" panose="020B0609020204030204" pitchFamily="49" charset="0"/>
              </a:rPr>
              <a:t> Text</a:t>
            </a:r>
            <a:r>
              <a:rPr lang="en-GB" sz="1000" dirty="0">
                <a:solidFill>
                  <a:srgbClr val="0000FF"/>
                </a:solidFill>
                <a:highlight>
                  <a:srgbClr val="FFFFFF"/>
                </a:highlight>
                <a:latin typeface="Consolas" panose="020B0609020204030204" pitchFamily="49" charset="0"/>
              </a:rPr>
              <a:t>="Generate Data"</a:t>
            </a:r>
            <a:r>
              <a:rPr lang="en-GB" sz="1000" dirty="0">
                <a:solidFill>
                  <a:srgbClr val="FF0000"/>
                </a:solidFill>
                <a:highlight>
                  <a:srgbClr val="FFFFFF"/>
                </a:highlight>
                <a:latin typeface="Consolas" panose="020B0609020204030204" pitchFamily="49" charset="0"/>
              </a:rPr>
              <a:t> </a:t>
            </a:r>
            <a:r>
              <a:rPr lang="en-GB" sz="1000" dirty="0" smtClean="0">
                <a:solidFill>
                  <a:srgbClr val="FF0000"/>
                </a:solidFill>
                <a:highlight>
                  <a:srgbClr val="FFFFFF"/>
                </a:highlight>
                <a:latin typeface="Consolas" panose="020B0609020204030204" pitchFamily="49" charset="0"/>
              </a:rPr>
              <a:t/>
            </a:r>
            <a:br>
              <a:rPr lang="en-GB" sz="1000" dirty="0" smtClean="0">
                <a:solidFill>
                  <a:srgbClr val="FF0000"/>
                </a:solidFill>
                <a:highlight>
                  <a:srgbClr val="FFFFFF"/>
                </a:highlight>
                <a:latin typeface="Consolas" panose="020B0609020204030204" pitchFamily="49" charset="0"/>
              </a:rPr>
            </a:br>
            <a:r>
              <a:rPr lang="en-GB" sz="1000" dirty="0" smtClean="0">
                <a:solidFill>
                  <a:srgbClr val="FF0000"/>
                </a:solidFill>
                <a:highlight>
                  <a:srgbClr val="FFFFFF"/>
                </a:highlight>
                <a:latin typeface="Consolas" panose="020B0609020204030204" pitchFamily="49" charset="0"/>
              </a:rPr>
              <a:t>                                              Click</a:t>
            </a:r>
            <a:r>
              <a:rPr lang="en-GB" sz="1000" dirty="0">
                <a:solidFill>
                  <a:srgbClr val="0000FF"/>
                </a:solidFill>
                <a:highlight>
                  <a:srgbClr val="FFFFFF"/>
                </a:highlight>
                <a:latin typeface="Consolas" panose="020B0609020204030204" pitchFamily="49" charset="0"/>
              </a:rPr>
              <a:t>="</a:t>
            </a:r>
            <a:r>
              <a:rPr lang="en-GB" sz="1000" dirty="0" err="1">
                <a:solidFill>
                  <a:srgbClr val="0000FF"/>
                </a:solidFill>
                <a:highlight>
                  <a:srgbClr val="FFFFFF"/>
                </a:highlight>
                <a:latin typeface="Consolas" panose="020B0609020204030204" pitchFamily="49" charset="0"/>
              </a:rPr>
              <a:t>GenerateMenuItem_Click</a:t>
            </a:r>
            <a:r>
              <a:rPr lang="en-GB" sz="1000" dirty="0">
                <a:solidFill>
                  <a:srgbClr val="0000FF"/>
                </a:solidFill>
                <a:highlight>
                  <a:srgbClr val="FFFFFF"/>
                </a:highlight>
                <a:latin typeface="Consolas" panose="020B0609020204030204" pitchFamily="49" charset="0"/>
              </a:rPr>
              <a:t>" /&gt;</a:t>
            </a:r>
            <a:endParaRPr lang="en-GB" sz="1000" dirty="0">
              <a:solidFill>
                <a:srgbClr val="000000"/>
              </a:solidFill>
              <a:highlight>
                <a:srgbClr val="FFFFFF"/>
              </a:highlight>
              <a:latin typeface="Consolas" panose="020B0609020204030204" pitchFamily="49" charset="0"/>
            </a:endParaRPr>
          </a:p>
          <a:p>
            <a:r>
              <a:rPr lang="en-GB" sz="1000" dirty="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shell</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ApplicationBarMenuItem</a:t>
            </a:r>
            <a:r>
              <a:rPr lang="en-GB" sz="1000" dirty="0">
                <a:solidFill>
                  <a:srgbClr val="FF0000"/>
                </a:solidFill>
                <a:highlight>
                  <a:srgbClr val="FFFFFF"/>
                </a:highlight>
                <a:latin typeface="Consolas" panose="020B0609020204030204" pitchFamily="49" charset="0"/>
              </a:rPr>
              <a:t> x</a:t>
            </a:r>
            <a:r>
              <a:rPr lang="en-GB" sz="1000" dirty="0">
                <a:solidFill>
                  <a:srgbClr val="0000FF"/>
                </a:solidFill>
                <a:highlight>
                  <a:srgbClr val="FFFFFF"/>
                </a:highlight>
                <a:latin typeface="Consolas" panose="020B0609020204030204" pitchFamily="49" charset="0"/>
              </a:rPr>
              <a:t>:</a:t>
            </a:r>
            <a:r>
              <a:rPr lang="en-GB" sz="1000" dirty="0">
                <a:solidFill>
                  <a:srgbClr val="FF0000"/>
                </a:solidFill>
                <a:highlight>
                  <a:srgbClr val="FFFFFF"/>
                </a:highlight>
                <a:latin typeface="Consolas" panose="020B0609020204030204" pitchFamily="49" charset="0"/>
              </a:rPr>
              <a:t>Name</a:t>
            </a:r>
            <a:r>
              <a:rPr lang="en-GB" sz="1000" dirty="0">
                <a:solidFill>
                  <a:srgbClr val="0000FF"/>
                </a:solidFill>
                <a:highlight>
                  <a:srgbClr val="FFFFFF"/>
                </a:highlight>
                <a:latin typeface="Consolas" panose="020B0609020204030204" pitchFamily="49" charset="0"/>
              </a:rPr>
              <a:t>="ClearMenuItem"</a:t>
            </a:r>
            <a:r>
              <a:rPr lang="en-GB" sz="1000" dirty="0">
                <a:solidFill>
                  <a:srgbClr val="FF0000"/>
                </a:solidFill>
                <a:highlight>
                  <a:srgbClr val="FFFFFF"/>
                </a:highlight>
                <a:latin typeface="Consolas" panose="020B0609020204030204" pitchFamily="49" charset="0"/>
              </a:rPr>
              <a:t> Text</a:t>
            </a:r>
            <a:r>
              <a:rPr lang="en-GB" sz="1000" dirty="0">
                <a:solidFill>
                  <a:srgbClr val="0000FF"/>
                </a:solidFill>
                <a:highlight>
                  <a:srgbClr val="FFFFFF"/>
                </a:highlight>
                <a:latin typeface="Consolas" panose="020B0609020204030204" pitchFamily="49" charset="0"/>
              </a:rPr>
              <a:t>="Clear Data"</a:t>
            </a:r>
            <a:r>
              <a:rPr lang="en-GB" sz="1000" dirty="0">
                <a:solidFill>
                  <a:srgbClr val="FF0000"/>
                </a:solidFill>
                <a:highlight>
                  <a:srgbClr val="FFFFFF"/>
                </a:highlight>
                <a:latin typeface="Consolas" panose="020B0609020204030204" pitchFamily="49" charset="0"/>
              </a:rPr>
              <a:t> </a:t>
            </a:r>
            <a:r>
              <a:rPr lang="en-GB" sz="1000" dirty="0" smtClean="0">
                <a:solidFill>
                  <a:srgbClr val="FF0000"/>
                </a:solidFill>
                <a:highlight>
                  <a:srgbClr val="FFFFFF"/>
                </a:highlight>
                <a:latin typeface="Consolas" panose="020B0609020204030204" pitchFamily="49" charset="0"/>
              </a:rPr>
              <a:t/>
            </a:r>
            <a:br>
              <a:rPr lang="en-GB" sz="1000" dirty="0" smtClean="0">
                <a:solidFill>
                  <a:srgbClr val="FF0000"/>
                </a:solidFill>
                <a:highlight>
                  <a:srgbClr val="FFFFFF"/>
                </a:highlight>
                <a:latin typeface="Consolas" panose="020B0609020204030204" pitchFamily="49" charset="0"/>
              </a:rPr>
            </a:br>
            <a:r>
              <a:rPr lang="en-GB" sz="1000" dirty="0" smtClean="0">
                <a:solidFill>
                  <a:srgbClr val="FF0000"/>
                </a:solidFill>
                <a:highlight>
                  <a:srgbClr val="FFFFFF"/>
                </a:highlight>
                <a:latin typeface="Consolas" panose="020B0609020204030204" pitchFamily="49" charset="0"/>
              </a:rPr>
              <a:t>                                              Click</a:t>
            </a:r>
            <a:r>
              <a:rPr lang="en-GB" sz="1000" dirty="0">
                <a:solidFill>
                  <a:srgbClr val="0000FF"/>
                </a:solidFill>
                <a:highlight>
                  <a:srgbClr val="FFFFFF"/>
                </a:highlight>
                <a:latin typeface="Consolas" panose="020B0609020204030204" pitchFamily="49" charset="0"/>
              </a:rPr>
              <a:t>="</a:t>
            </a:r>
            <a:r>
              <a:rPr lang="en-GB" sz="1000" dirty="0" err="1">
                <a:solidFill>
                  <a:srgbClr val="0000FF"/>
                </a:solidFill>
                <a:highlight>
                  <a:srgbClr val="FFFFFF"/>
                </a:highlight>
                <a:latin typeface="Consolas" panose="020B0609020204030204" pitchFamily="49" charset="0"/>
              </a:rPr>
              <a:t>ClearMenuItem_Click</a:t>
            </a:r>
            <a:r>
              <a:rPr lang="en-GB" sz="1000" dirty="0">
                <a:solidFill>
                  <a:srgbClr val="0000FF"/>
                </a:solidFill>
                <a:highlight>
                  <a:srgbClr val="FFFFFF"/>
                </a:highlight>
                <a:latin typeface="Consolas" panose="020B0609020204030204" pitchFamily="49" charset="0"/>
              </a:rPr>
              <a:t>" /&gt;</a:t>
            </a:r>
            <a:endParaRPr lang="en-GB" sz="1000" dirty="0">
              <a:solidFill>
                <a:srgbClr val="000000"/>
              </a:solidFill>
              <a:highlight>
                <a:srgbClr val="FFFFFF"/>
              </a:highlight>
              <a:latin typeface="Consolas" panose="020B0609020204030204" pitchFamily="49" charset="0"/>
            </a:endParaRPr>
          </a:p>
          <a:p>
            <a:r>
              <a:rPr lang="en-GB" sz="1000" dirty="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shell</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ApplicationBar.MenuItems</a:t>
            </a:r>
            <a:r>
              <a:rPr lang="en-GB" sz="1000" dirty="0">
                <a:solidFill>
                  <a:srgbClr val="0000FF"/>
                </a:solidFill>
                <a:highlight>
                  <a:srgbClr val="FFFFFF"/>
                </a:highlight>
                <a:latin typeface="Consolas" panose="020B0609020204030204" pitchFamily="49" charset="0"/>
              </a:rPr>
              <a:t>&gt;</a:t>
            </a:r>
            <a:endParaRPr lang="en-GB" sz="1000" dirty="0">
              <a:solidFill>
                <a:srgbClr val="000000"/>
              </a:solidFill>
              <a:highlight>
                <a:srgbClr val="FFFFFF"/>
              </a:highlight>
              <a:latin typeface="Consolas" panose="020B0609020204030204" pitchFamily="49" charset="0"/>
            </a:endParaRPr>
          </a:p>
          <a:p>
            <a:r>
              <a:rPr lang="en-GB" sz="1000" dirty="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shell</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ApplicationBar</a:t>
            </a:r>
            <a:r>
              <a:rPr lang="en-GB" sz="1000" dirty="0">
                <a:solidFill>
                  <a:srgbClr val="0000FF"/>
                </a:solidFill>
                <a:highlight>
                  <a:srgbClr val="FFFFFF"/>
                </a:highlight>
                <a:latin typeface="Consolas" panose="020B0609020204030204" pitchFamily="49" charset="0"/>
              </a:rPr>
              <a:t>&gt;</a:t>
            </a:r>
            <a:r>
              <a:rPr lang="en-GB" sz="1000" dirty="0">
                <a:solidFill>
                  <a:srgbClr val="000000"/>
                </a:solidFill>
                <a:highlight>
                  <a:srgbClr val="FFFFFF"/>
                </a:highlight>
                <a:latin typeface="Consolas" panose="020B0609020204030204" pitchFamily="49" charset="0"/>
              </a:rPr>
              <a:t>        </a:t>
            </a:r>
          </a:p>
          <a:p>
            <a:r>
              <a:rPr lang="en-GB" sz="1000" dirty="0">
                <a:solidFill>
                  <a:srgbClr val="000000"/>
                </a:solidFill>
                <a:highlight>
                  <a:srgbClr val="FFFFFF"/>
                </a:highlight>
                <a:latin typeface="Consolas" panose="020B0609020204030204" pitchFamily="49" charset="0"/>
              </a:rPr>
              <a:t>    </a:t>
            </a:r>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phone</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PhoneApplicationPage.ApplicationBar</a:t>
            </a:r>
            <a:r>
              <a:rPr lang="en-GB" sz="1000" dirty="0" smtClean="0">
                <a:solidFill>
                  <a:srgbClr val="0000FF"/>
                </a:solidFill>
                <a:highlight>
                  <a:srgbClr val="FFFFFF"/>
                </a:highlight>
                <a:latin typeface="Consolas" panose="020B0609020204030204" pitchFamily="49" charset="0"/>
              </a:rPr>
              <a:t>&gt;</a:t>
            </a:r>
          </a:p>
          <a:p>
            <a:endParaRPr lang="en-GB" sz="1000" dirty="0">
              <a:solidFill>
                <a:srgbClr val="000000"/>
              </a:solidFill>
              <a:highlight>
                <a:srgbClr val="FFFFFF"/>
              </a:highlight>
              <a:latin typeface="Consolas" panose="020B0609020204030204" pitchFamily="49" charset="0"/>
            </a:endParaRPr>
          </a:p>
          <a:p>
            <a:r>
              <a:rPr lang="en-GB" sz="1000" dirty="0">
                <a:solidFill>
                  <a:srgbClr val="0000FF"/>
                </a:solidFill>
                <a:highlight>
                  <a:srgbClr val="FFFFFF"/>
                </a:highlight>
                <a:latin typeface="Consolas" panose="020B0609020204030204" pitchFamily="49" charset="0"/>
              </a:rPr>
              <a:t>&lt;/</a:t>
            </a:r>
            <a:r>
              <a:rPr lang="en-GB" sz="1000" dirty="0" err="1">
                <a:solidFill>
                  <a:srgbClr val="A31515"/>
                </a:solidFill>
                <a:highlight>
                  <a:srgbClr val="FFFFFF"/>
                </a:highlight>
                <a:latin typeface="Consolas" panose="020B0609020204030204" pitchFamily="49" charset="0"/>
              </a:rPr>
              <a:t>phone</a:t>
            </a:r>
            <a:r>
              <a:rPr lang="en-GB" sz="1000" dirty="0" err="1">
                <a:solidFill>
                  <a:srgbClr val="0000FF"/>
                </a:solidFill>
                <a:highlight>
                  <a:srgbClr val="FFFFFF"/>
                </a:highlight>
                <a:latin typeface="Consolas" panose="020B0609020204030204" pitchFamily="49" charset="0"/>
              </a:rPr>
              <a:t>:</a:t>
            </a:r>
            <a:r>
              <a:rPr lang="en-GB" sz="1000" dirty="0" err="1">
                <a:solidFill>
                  <a:srgbClr val="A31515"/>
                </a:solidFill>
                <a:highlight>
                  <a:srgbClr val="FFFFFF"/>
                </a:highlight>
                <a:latin typeface="Consolas" panose="020B0609020204030204" pitchFamily="49" charset="0"/>
              </a:rPr>
              <a:t>PhoneApplicationPage</a:t>
            </a:r>
            <a:r>
              <a:rPr lang="en-GB" sz="1000" dirty="0">
                <a:solidFill>
                  <a:srgbClr val="0000FF"/>
                </a:solidFill>
                <a:highlight>
                  <a:srgbClr val="FFFFFF"/>
                </a:highlight>
                <a:latin typeface="Consolas" panose="020B0609020204030204" pitchFamily="49" charset="0"/>
              </a:rPr>
              <a:t>&gt;</a:t>
            </a:r>
            <a:endParaRPr lang="en-GB" sz="1000" dirty="0">
              <a:latin typeface="Consolas" pitchFamily="49" charset="0"/>
              <a:cs typeface="Consolas" pitchFamily="49" charset="0"/>
            </a:endParaRPr>
          </a:p>
        </p:txBody>
      </p:sp>
    </p:spTree>
    <p:extLst>
      <p:ext uri="{BB962C8B-B14F-4D97-AF65-F5344CB8AC3E}">
        <p14:creationId xmlns:p14="http://schemas.microsoft.com/office/powerpoint/2010/main" val="534412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noChangeAspect="1"/>
          </p:cNvSpPr>
          <p:nvPr>
            <p:ph type="title"/>
          </p:nvPr>
        </p:nvSpPr>
        <p:spPr/>
        <p:txBody>
          <a:bodyPr/>
          <a:lstStyle/>
          <a:p>
            <a:r>
              <a:rPr lang="en-GB" dirty="0" err="1" smtClean="0"/>
              <a:t>ApplicationBar</a:t>
            </a:r>
            <a:r>
              <a:rPr lang="en-GB" dirty="0" smtClean="0"/>
              <a:t> en </a:t>
            </a:r>
            <a:r>
              <a:rPr lang="en-GB" dirty="0" err="1" smtClean="0"/>
              <a:t>modo</a:t>
            </a:r>
            <a:r>
              <a:rPr lang="en-GB" dirty="0" smtClean="0"/>
              <a:t> Landscape</a:t>
            </a:r>
            <a:endParaRPr lang="en-GB" dirty="0"/>
          </a:p>
        </p:txBody>
      </p:sp>
      <p:pic>
        <p:nvPicPr>
          <p:cNvPr id="13" name="Picture 2"/>
          <p:cNvPicPr>
            <a:picLocks noChangeArrowheads="1"/>
          </p:cNvPicPr>
          <p:nvPr/>
        </p:nvPicPr>
        <p:blipFill rotWithShape="1">
          <a:blip r:embed="rId3">
            <a:extLst>
              <a:ext uri="{28A0092B-C50C-407E-A947-70E740481C1C}">
                <a14:useLocalDpi xmlns:a14="http://schemas.microsoft.com/office/drawing/2010/main" val="0"/>
              </a:ext>
            </a:extLst>
          </a:blip>
          <a:stretch/>
        </p:blipFill>
        <p:spPr bwMode="auto">
          <a:xfrm>
            <a:off x="5213555" y="1412280"/>
            <a:ext cx="3753465" cy="2138516"/>
          </a:xfrm>
          <a:prstGeom prst="roundRect">
            <a:avLst>
              <a:gd name="adj" fmla="val 765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stretch>
            <a:fillRect/>
          </a:stretch>
        </p:blipFill>
        <p:spPr>
          <a:xfrm>
            <a:off x="4446647" y="1649624"/>
            <a:ext cx="1679833" cy="1679833"/>
          </a:xfrm>
          <a:prstGeom prst="rect">
            <a:avLst/>
          </a:prstGeom>
        </p:spPr>
      </p:pic>
      <p:pic>
        <p:nvPicPr>
          <p:cNvPr id="4" name="Picture 3"/>
          <p:cNvPicPr>
            <a:picLocks noChangeAspect="1"/>
          </p:cNvPicPr>
          <p:nvPr/>
        </p:nvPicPr>
        <p:blipFill>
          <a:blip r:embed="rId5"/>
          <a:stretch>
            <a:fillRect/>
          </a:stretch>
        </p:blipFill>
        <p:spPr>
          <a:xfrm>
            <a:off x="5763346" y="2235517"/>
            <a:ext cx="123825" cy="657225"/>
          </a:xfrm>
          <a:prstGeom prst="rect">
            <a:avLst/>
          </a:prstGeom>
        </p:spPr>
      </p:pic>
      <p:pic>
        <p:nvPicPr>
          <p:cNvPr id="3" name="Picture 2"/>
          <p:cNvPicPr>
            <a:picLocks noChangeAspect="1"/>
          </p:cNvPicPr>
          <p:nvPr/>
        </p:nvPicPr>
        <p:blipFill>
          <a:blip r:embed="rId6"/>
          <a:stretch>
            <a:fillRect/>
          </a:stretch>
        </p:blipFill>
        <p:spPr>
          <a:xfrm>
            <a:off x="3502737" y="1456884"/>
            <a:ext cx="2319144" cy="2038483"/>
          </a:xfrm>
          <a:prstGeom prst="rect">
            <a:avLst/>
          </a:prstGeom>
        </p:spPr>
      </p:pic>
      <p:sp>
        <p:nvSpPr>
          <p:cNvPr id="10" name="Rectangle 9"/>
          <p:cNvSpPr>
            <a:spLocks noChangeAspect="1"/>
          </p:cNvSpPr>
          <p:nvPr/>
        </p:nvSpPr>
        <p:spPr bwMode="auto">
          <a:xfrm>
            <a:off x="412300" y="1587488"/>
            <a:ext cx="4742057" cy="891013"/>
          </a:xfrm>
          <a:prstGeom prst="rect">
            <a:avLst/>
          </a:prstGeom>
          <a:solidFill>
            <a:schemeClr val="tx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42900" tIns="68580" rIns="1028700" bIns="68580" numCol="1" rtlCol="0" anchor="ctr" anchorCtr="0" compatLnSpc="1">
            <a:prstTxWarp prst="textNoShape">
              <a:avLst/>
            </a:prstTxWarp>
            <a:spAutoFit/>
          </a:bodyPr>
          <a:lstStyle/>
          <a:p>
            <a:pPr defTabSz="514361" fontAlgn="base">
              <a:lnSpc>
                <a:spcPct val="90000"/>
              </a:lnSpc>
              <a:spcBef>
                <a:spcPct val="0"/>
              </a:spcBef>
              <a:spcAft>
                <a:spcPct val="0"/>
              </a:spcAft>
            </a:pPr>
            <a:r>
              <a:rPr lang="en-US" spc="-113" dirty="0" err="1">
                <a:solidFill>
                  <a:schemeClr val="bg1"/>
                </a:solidFill>
                <a:latin typeface="Segoe WP SemiLight"/>
                <a:cs typeface="Segoe WP SemiLight"/>
              </a:rPr>
              <a:t>ApplicationBar</a:t>
            </a:r>
            <a:r>
              <a:rPr lang="en-US" spc="-113" dirty="0">
                <a:solidFill>
                  <a:schemeClr val="bg1"/>
                </a:solidFill>
                <a:latin typeface="Segoe WP SemiLight"/>
                <a:cs typeface="Segoe WP SemiLight"/>
              </a:rPr>
              <a:t> </a:t>
            </a:r>
            <a:r>
              <a:rPr lang="en-US" dirty="0" smtClean="0">
                <a:solidFill>
                  <a:schemeClr val="bg1"/>
                </a:solidFill>
                <a:latin typeface="Segoe WP SemiLight"/>
                <a:cs typeface="Segoe WP SemiLight"/>
              </a:rPr>
              <a:t>se </a:t>
            </a:r>
            <a:r>
              <a:rPr lang="en-US" dirty="0" err="1" smtClean="0">
                <a:solidFill>
                  <a:schemeClr val="bg1"/>
                </a:solidFill>
                <a:latin typeface="Segoe WP SemiLight"/>
                <a:cs typeface="Segoe WP SemiLight"/>
              </a:rPr>
              <a:t>coloca</a:t>
            </a:r>
            <a:r>
              <a:rPr lang="en-US" dirty="0" smtClean="0">
                <a:solidFill>
                  <a:schemeClr val="bg1"/>
                </a:solidFill>
                <a:latin typeface="Segoe WP SemiLight"/>
                <a:cs typeface="Segoe WP SemiLight"/>
              </a:rPr>
              <a:t> en el lateral de la </a:t>
            </a:r>
            <a:r>
              <a:rPr lang="en-US" dirty="0" err="1" smtClean="0">
                <a:solidFill>
                  <a:schemeClr val="bg1"/>
                </a:solidFill>
                <a:latin typeface="Segoe WP SemiLight"/>
                <a:cs typeface="Segoe WP SemiLight"/>
              </a:rPr>
              <a:t>pantalla</a:t>
            </a:r>
            <a:r>
              <a:rPr lang="en-US" dirty="0" smtClean="0">
                <a:solidFill>
                  <a:schemeClr val="bg1"/>
                </a:solidFill>
                <a:latin typeface="Segoe WP SemiLight"/>
                <a:cs typeface="Segoe WP SemiLight"/>
              </a:rPr>
              <a:t> en </a:t>
            </a:r>
            <a:r>
              <a:rPr lang="en-US" dirty="0" err="1" smtClean="0">
                <a:solidFill>
                  <a:schemeClr val="bg1"/>
                </a:solidFill>
                <a:latin typeface="Segoe WP SemiLight"/>
                <a:cs typeface="Segoe WP SemiLight"/>
              </a:rPr>
              <a:t>modo</a:t>
            </a:r>
            <a:r>
              <a:rPr lang="en-US" dirty="0" smtClean="0">
                <a:solidFill>
                  <a:schemeClr val="bg1"/>
                </a:solidFill>
                <a:latin typeface="Segoe WP SemiLight"/>
                <a:cs typeface="Segoe WP SemiLight"/>
              </a:rPr>
              <a:t> Landscape.</a:t>
            </a:r>
            <a:endParaRPr lang="en-US" dirty="0">
              <a:solidFill>
                <a:schemeClr val="bg1"/>
              </a:solidFill>
              <a:latin typeface="Segoe WP SemiLight"/>
              <a:cs typeface="Segoe WP SemiLight"/>
            </a:endParaRPr>
          </a:p>
        </p:txBody>
      </p:sp>
      <p:sp>
        <p:nvSpPr>
          <p:cNvPr id="11" name="Rectangle 10"/>
          <p:cNvSpPr>
            <a:spLocks noChangeAspect="1"/>
          </p:cNvSpPr>
          <p:nvPr/>
        </p:nvSpPr>
        <p:spPr bwMode="auto">
          <a:xfrm>
            <a:off x="425704" y="2529529"/>
            <a:ext cx="4728088" cy="891013"/>
          </a:xfrm>
          <a:prstGeom prst="rect">
            <a:avLst/>
          </a:prstGeom>
          <a:solidFill>
            <a:schemeClr val="tx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42900" tIns="68580" rIns="411480" bIns="68580" numCol="1" rtlCol="0" anchor="ctr" anchorCtr="0" compatLnSpc="1">
            <a:prstTxWarp prst="textNoShape">
              <a:avLst/>
            </a:prstTxWarp>
            <a:spAutoFit/>
          </a:bodyPr>
          <a:lstStyle/>
          <a:p>
            <a:pPr defTabSz="514361" fontAlgn="base">
              <a:lnSpc>
                <a:spcPct val="90000"/>
              </a:lnSpc>
              <a:spcBef>
                <a:spcPct val="0"/>
              </a:spcBef>
              <a:spcAft>
                <a:spcPct val="0"/>
              </a:spcAft>
            </a:pPr>
            <a:r>
              <a:rPr lang="en-US" dirty="0" smtClean="0">
                <a:solidFill>
                  <a:schemeClr val="bg1"/>
                </a:solidFill>
                <a:latin typeface="Segoe WP SemiLight"/>
                <a:cs typeface="Segoe WP SemiLight"/>
              </a:rPr>
              <a:t>Se produce </a:t>
            </a:r>
            <a:r>
              <a:rPr lang="en-US" dirty="0" err="1" smtClean="0">
                <a:solidFill>
                  <a:schemeClr val="bg1"/>
                </a:solidFill>
                <a:latin typeface="Segoe WP SemiLight"/>
                <a:cs typeface="Segoe WP SemiLight"/>
              </a:rPr>
              <a:t>una</a:t>
            </a:r>
            <a:r>
              <a:rPr lang="en-US" dirty="0" smtClean="0">
                <a:solidFill>
                  <a:schemeClr val="bg1"/>
                </a:solidFill>
                <a:latin typeface="Segoe WP SemiLight"/>
                <a:cs typeface="Segoe WP SemiLight"/>
              </a:rPr>
              <a:t> </a:t>
            </a:r>
            <a:r>
              <a:rPr lang="en-US" dirty="0" err="1" smtClean="0">
                <a:solidFill>
                  <a:schemeClr val="bg1"/>
                </a:solidFill>
                <a:latin typeface="Segoe WP SemiLight"/>
                <a:cs typeface="Segoe WP SemiLight"/>
              </a:rPr>
              <a:t>animación</a:t>
            </a:r>
            <a:r>
              <a:rPr lang="en-US" dirty="0" smtClean="0">
                <a:solidFill>
                  <a:schemeClr val="bg1"/>
                </a:solidFill>
                <a:latin typeface="Segoe WP SemiLight"/>
                <a:cs typeface="Segoe WP SemiLight"/>
              </a:rPr>
              <a:t> </a:t>
            </a:r>
            <a:r>
              <a:rPr lang="en-US" dirty="0" err="1" smtClean="0">
                <a:solidFill>
                  <a:schemeClr val="bg1"/>
                </a:solidFill>
                <a:latin typeface="Segoe WP SemiLight"/>
                <a:cs typeface="Segoe WP SemiLight"/>
              </a:rPr>
              <a:t>automática</a:t>
            </a:r>
            <a:r>
              <a:rPr lang="en-US" dirty="0" smtClean="0">
                <a:solidFill>
                  <a:schemeClr val="bg1"/>
                </a:solidFill>
                <a:latin typeface="Segoe WP SemiLight"/>
                <a:cs typeface="Segoe WP SemiLight"/>
              </a:rPr>
              <a:t> </a:t>
            </a:r>
            <a:r>
              <a:rPr lang="en-US" dirty="0" err="1" smtClean="0">
                <a:solidFill>
                  <a:schemeClr val="bg1"/>
                </a:solidFill>
                <a:latin typeface="Segoe WP SemiLight"/>
                <a:cs typeface="Segoe WP SemiLight"/>
              </a:rPr>
              <a:t>cuando</a:t>
            </a:r>
            <a:r>
              <a:rPr lang="en-US" dirty="0" smtClean="0">
                <a:solidFill>
                  <a:schemeClr val="bg1"/>
                </a:solidFill>
                <a:latin typeface="Segoe WP SemiLight"/>
                <a:cs typeface="Segoe WP SemiLight"/>
              </a:rPr>
              <a:t> se produce el </a:t>
            </a:r>
            <a:r>
              <a:rPr lang="en-US" dirty="0" err="1" smtClean="0">
                <a:solidFill>
                  <a:schemeClr val="bg1"/>
                </a:solidFill>
                <a:latin typeface="Segoe WP SemiLight"/>
                <a:cs typeface="Segoe WP SemiLight"/>
              </a:rPr>
              <a:t>cambio</a:t>
            </a:r>
            <a:r>
              <a:rPr lang="en-US" dirty="0" smtClean="0">
                <a:solidFill>
                  <a:schemeClr val="bg1"/>
                </a:solidFill>
                <a:latin typeface="Segoe WP SemiLight"/>
                <a:cs typeface="Segoe WP SemiLight"/>
              </a:rPr>
              <a:t> de </a:t>
            </a:r>
            <a:r>
              <a:rPr lang="en-US" dirty="0" err="1" smtClean="0">
                <a:solidFill>
                  <a:schemeClr val="bg1"/>
                </a:solidFill>
                <a:latin typeface="Segoe WP SemiLight"/>
                <a:cs typeface="Segoe WP SemiLight"/>
              </a:rPr>
              <a:t>orientación</a:t>
            </a:r>
            <a:r>
              <a:rPr lang="en-US" dirty="0" smtClean="0">
                <a:solidFill>
                  <a:schemeClr val="bg1"/>
                </a:solidFill>
                <a:latin typeface="Segoe WP SemiLight"/>
                <a:cs typeface="Segoe WP SemiLight"/>
              </a:rPr>
              <a:t>.</a:t>
            </a:r>
            <a:endParaRPr lang="en-US" dirty="0">
              <a:solidFill>
                <a:schemeClr val="bg1"/>
              </a:solidFill>
              <a:latin typeface="Segoe WP SemiLight"/>
              <a:cs typeface="Segoe WP SemiLight"/>
            </a:endParaRPr>
          </a:p>
        </p:txBody>
      </p:sp>
    </p:spTree>
    <p:extLst>
      <p:ext uri="{BB962C8B-B14F-4D97-AF65-F5344CB8AC3E}">
        <p14:creationId xmlns:p14="http://schemas.microsoft.com/office/powerpoint/2010/main" val="1311076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par>
                          <p:cTn id="17" fill="hold">
                            <p:stCondLst>
                              <p:cond delay="0"/>
                            </p:stCondLst>
                            <p:childTnLst>
                              <p:par>
                                <p:cTn id="18" presetID="63" presetClass="path" presetSubtype="0" accel="50000" decel="50000" fill="hold" nodeType="afterEffect">
                                  <p:stCondLst>
                                    <p:cond delay="0"/>
                                  </p:stCondLst>
                                  <p:childTnLst>
                                    <p:animMotion origin="layout" path="M 5E-6 -6.17284E-7 L 0.14237 -0.00123 " pathEditMode="relative" rAng="0" ptsTypes="AA">
                                      <p:cBhvr>
                                        <p:cTn id="19" dur="500" fill="hold"/>
                                        <p:tgtEl>
                                          <p:spTgt spid="2"/>
                                        </p:tgtEl>
                                        <p:attrNameLst>
                                          <p:attrName>ppt_x</p:attrName>
                                          <p:attrName>ppt_y</p:attrName>
                                        </p:attrNameLst>
                                      </p:cBhvr>
                                      <p:rCtr x="7118"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spect="1"/>
          </p:cNvSpPr>
          <p:nvPr/>
        </p:nvSpPr>
        <p:spPr bwMode="auto">
          <a:xfrm>
            <a:off x="382092" y="1629082"/>
            <a:ext cx="6041672" cy="1458861"/>
          </a:xfrm>
          <a:prstGeom prst="rect">
            <a:avLst/>
          </a:prstGeom>
          <a:solidFill>
            <a:schemeClr val="accent2">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42900" tIns="137160" rIns="411480" bIns="68580" numCol="1" rtlCol="0" anchor="ctr" anchorCtr="0" compatLnSpc="1">
            <a:prstTxWarp prst="textNoShape">
              <a:avLst/>
            </a:prstTxWarp>
            <a:spAutoFit/>
          </a:bodyPr>
          <a:lstStyle/>
          <a:p>
            <a:pPr defTabSz="514361" fontAlgn="base">
              <a:lnSpc>
                <a:spcPct val="90000"/>
              </a:lnSpc>
              <a:spcBef>
                <a:spcPct val="0"/>
              </a:spcBef>
              <a:spcAft>
                <a:spcPct val="0"/>
              </a:spcAft>
            </a:pPr>
            <a:r>
              <a:rPr lang="es-ES_tradnl" b="1" dirty="0" err="1" smtClean="0">
                <a:latin typeface="Segoe WP SemiLight"/>
                <a:cs typeface="Segoe WP SemiLight"/>
              </a:rPr>
              <a:t>Opacity</a:t>
            </a:r>
            <a:r>
              <a:rPr lang="es-ES_tradnl" dirty="0">
                <a:latin typeface="Segoe WP SemiLight"/>
                <a:cs typeface="Segoe WP SemiLight"/>
              </a:rPr>
              <a:t>. Se espera un valor entre 0.0 y </a:t>
            </a:r>
            <a:r>
              <a:rPr lang="es-ES_tradnl" dirty="0" smtClean="0">
                <a:latin typeface="Segoe WP SemiLight"/>
                <a:cs typeface="Segoe WP SemiLight"/>
              </a:rPr>
              <a:t>1.0. El valor </a:t>
            </a:r>
            <a:r>
              <a:rPr lang="es-ES_tradnl" dirty="0">
                <a:latin typeface="Segoe WP SemiLight"/>
                <a:cs typeface="Segoe WP SemiLight"/>
              </a:rPr>
              <a:t>de esta propiedad afecta al aspecto de la página. Si el valor de la opacidad es 1, el contenido de la página se redimensiona para no ocupar el tamaño del </a:t>
            </a:r>
            <a:r>
              <a:rPr lang="es-ES_tradnl" dirty="0" err="1" smtClean="0">
                <a:latin typeface="Segoe WP SemiLight"/>
                <a:cs typeface="Segoe WP SemiLight"/>
              </a:rPr>
              <a:t>ApplicationBar</a:t>
            </a:r>
            <a:r>
              <a:rPr lang="es-ES_tradnl" dirty="0" smtClean="0">
                <a:latin typeface="Segoe WP SemiLight"/>
                <a:cs typeface="Segoe WP SemiLight"/>
              </a:rPr>
              <a:t>.</a:t>
            </a:r>
            <a:endParaRPr lang="en-US" dirty="0">
              <a:solidFill>
                <a:schemeClr val="bg1"/>
              </a:solidFill>
              <a:latin typeface="Segoe WP SemiLight"/>
              <a:cs typeface="Segoe WP SemiLight"/>
            </a:endParaRPr>
          </a:p>
        </p:txBody>
      </p:sp>
      <p:sp>
        <p:nvSpPr>
          <p:cNvPr id="11" name="Rectangle 10"/>
          <p:cNvSpPr>
            <a:spLocks noChangeAspect="1"/>
          </p:cNvSpPr>
          <p:nvPr/>
        </p:nvSpPr>
        <p:spPr bwMode="auto">
          <a:xfrm>
            <a:off x="382092" y="3191162"/>
            <a:ext cx="6041672" cy="960263"/>
          </a:xfrm>
          <a:prstGeom prst="rect">
            <a:avLst/>
          </a:prstGeom>
          <a:solidFill>
            <a:schemeClr val="accent2">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42900" tIns="137160" rIns="411480" bIns="68580" numCol="1" rtlCol="0" anchor="ctr" anchorCtr="0" compatLnSpc="1">
            <a:prstTxWarp prst="textNoShape">
              <a:avLst/>
            </a:prstTxWarp>
            <a:spAutoFit/>
          </a:bodyPr>
          <a:lstStyle/>
          <a:p>
            <a:pPr defTabSz="514361" fontAlgn="base">
              <a:lnSpc>
                <a:spcPct val="90000"/>
              </a:lnSpc>
              <a:spcBef>
                <a:spcPct val="0"/>
              </a:spcBef>
              <a:spcAft>
                <a:spcPct val="0"/>
              </a:spcAft>
            </a:pPr>
            <a:r>
              <a:rPr lang="es-ES_tradnl" dirty="0" smtClean="0">
                <a:latin typeface="Segoe WP SemiLight"/>
                <a:cs typeface="Segoe WP SemiLight"/>
              </a:rPr>
              <a:t>Si </a:t>
            </a:r>
            <a:r>
              <a:rPr lang="es-ES_tradnl" dirty="0">
                <a:latin typeface="Segoe WP SemiLight"/>
                <a:cs typeface="Segoe WP SemiLight"/>
              </a:rPr>
              <a:t>el valor de la opacidad es inferior a 1, la barra del </a:t>
            </a:r>
            <a:r>
              <a:rPr lang="es-ES_tradnl" dirty="0" err="1">
                <a:latin typeface="Segoe WP SemiLight"/>
                <a:cs typeface="Segoe WP SemiLight"/>
              </a:rPr>
              <a:t>ApplicationBar</a:t>
            </a:r>
            <a:r>
              <a:rPr lang="es-ES_tradnl" dirty="0">
                <a:latin typeface="Segoe WP SemiLight"/>
                <a:cs typeface="Segoe WP SemiLight"/>
              </a:rPr>
              <a:t> se superpone a los elementos de la </a:t>
            </a:r>
            <a:r>
              <a:rPr lang="es-ES_tradnl" dirty="0" smtClean="0">
                <a:latin typeface="Segoe WP SemiLight"/>
                <a:cs typeface="Segoe WP SemiLight"/>
              </a:rPr>
              <a:t>página.</a:t>
            </a:r>
            <a:endParaRPr lang="en-US" dirty="0">
              <a:solidFill>
                <a:schemeClr val="bg1"/>
              </a:solidFill>
              <a:latin typeface="Segoe WP SemiLight"/>
              <a:cs typeface="Segoe WP SemiLight"/>
            </a:endParaRPr>
          </a:p>
        </p:txBody>
      </p:sp>
      <p:sp>
        <p:nvSpPr>
          <p:cNvPr id="12" name="Title 1"/>
          <p:cNvSpPr>
            <a:spLocks noGrp="1" noChangeAspect="1"/>
          </p:cNvSpPr>
          <p:nvPr>
            <p:ph type="title"/>
          </p:nvPr>
        </p:nvSpPr>
        <p:spPr/>
        <p:txBody>
          <a:bodyPr/>
          <a:lstStyle/>
          <a:p>
            <a:r>
              <a:rPr lang="en-GB" dirty="0" err="1" smtClean="0"/>
              <a:t>ApplicationBar</a:t>
            </a:r>
            <a:r>
              <a:rPr lang="en-GB" dirty="0" smtClean="0"/>
              <a:t>. La </a:t>
            </a:r>
            <a:r>
              <a:rPr lang="en-GB" b="1" dirty="0" err="1" smtClean="0"/>
              <a:t>opacidad</a:t>
            </a:r>
            <a:r>
              <a:rPr lang="en-GB" dirty="0" smtClean="0"/>
              <a:t>.</a:t>
            </a:r>
            <a:endParaRPr lang="en-GB" dirty="0"/>
          </a:p>
        </p:txBody>
      </p:sp>
      <p:sp>
        <p:nvSpPr>
          <p:cNvPr id="13" name="Slide Number Placeholder 2"/>
          <p:cNvSpPr txBox="1">
            <a:spLocks noChangeAspect="1"/>
          </p:cNvSpPr>
          <p:nvPr/>
        </p:nvSpPr>
        <p:spPr>
          <a:xfrm>
            <a:off x="1143048" y="4823223"/>
            <a:ext cx="823913" cy="182165"/>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19</a:t>
            </a:fld>
            <a:endParaRPr lang="en-US" sz="750"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191" y="1394124"/>
            <a:ext cx="1532763" cy="280835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16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GB" dirty="0" smtClean="0"/>
              <a:t>Agenda</a:t>
            </a:r>
            <a:endParaRPr lang="en-GB" dirty="0"/>
          </a:p>
        </p:txBody>
      </p:sp>
      <p:sp>
        <p:nvSpPr>
          <p:cNvPr id="14" name="Content Placeholder 13"/>
          <p:cNvSpPr>
            <a:spLocks noGrp="1"/>
          </p:cNvSpPr>
          <p:nvPr>
            <p:ph type="body" sz="quarter" idx="17"/>
          </p:nvPr>
        </p:nvSpPr>
        <p:spPr/>
        <p:txBody>
          <a:bodyPr>
            <a:normAutofit/>
          </a:bodyPr>
          <a:lstStyle/>
          <a:p>
            <a:r>
              <a:rPr lang="en-GB" dirty="0" err="1" smtClean="0"/>
              <a:t>Creando</a:t>
            </a:r>
            <a:r>
              <a:rPr lang="en-GB" dirty="0" smtClean="0"/>
              <a:t> </a:t>
            </a:r>
            <a:r>
              <a:rPr lang="en-GB" dirty="0" err="1" smtClean="0"/>
              <a:t>Aplicaciones</a:t>
            </a:r>
            <a:r>
              <a:rPr lang="en-GB" dirty="0" smtClean="0"/>
              <a:t> Windows Phone</a:t>
            </a:r>
          </a:p>
        </p:txBody>
      </p:sp>
      <p:sp>
        <p:nvSpPr>
          <p:cNvPr id="3" name="Text Placeholder 2"/>
          <p:cNvSpPr>
            <a:spLocks noGrp="1"/>
          </p:cNvSpPr>
          <p:nvPr>
            <p:ph type="body" sz="quarter" idx="23"/>
          </p:nvPr>
        </p:nvSpPr>
        <p:spPr>
          <a:xfrm>
            <a:off x="359553" y="1768475"/>
            <a:ext cx="4632325" cy="386469"/>
          </a:xfrm>
        </p:spPr>
        <p:txBody>
          <a:bodyPr/>
          <a:lstStyle/>
          <a:p>
            <a:r>
              <a:rPr lang="en-GB" dirty="0" smtClean="0"/>
              <a:t>En </a:t>
            </a:r>
            <a:r>
              <a:rPr lang="en-GB" dirty="0" err="1" smtClean="0"/>
              <a:t>este</a:t>
            </a:r>
            <a:r>
              <a:rPr lang="en-GB" dirty="0" smtClean="0"/>
              <a:t> </a:t>
            </a:r>
            <a:r>
              <a:rPr lang="en-GB" dirty="0" err="1" smtClean="0"/>
              <a:t>módulo</a:t>
            </a:r>
            <a:r>
              <a:rPr lang="en-GB" dirty="0" smtClean="0"/>
              <a:t>:</a:t>
            </a:r>
            <a:endParaRPr lang="en-GB" dirty="0"/>
          </a:p>
        </p:txBody>
      </p:sp>
      <p:sp>
        <p:nvSpPr>
          <p:cNvPr id="4" name="Text Placeholder 3"/>
          <p:cNvSpPr>
            <a:spLocks noGrp="1"/>
          </p:cNvSpPr>
          <p:nvPr>
            <p:ph type="body" sz="quarter" idx="24"/>
          </p:nvPr>
        </p:nvSpPr>
        <p:spPr>
          <a:xfrm>
            <a:off x="359553" y="2154944"/>
            <a:ext cx="4632325" cy="2345619"/>
          </a:xfrm>
        </p:spPr>
        <p:txBody>
          <a:bodyPr/>
          <a:lstStyle/>
          <a:p>
            <a:pPr marL="171450" indent="-171450">
              <a:buFont typeface="Arial" panose="020B0604020202020204" pitchFamily="34" charset="0"/>
              <a:buChar char="•"/>
            </a:pPr>
            <a:r>
              <a:rPr lang="en-GB" dirty="0" err="1" smtClean="0"/>
              <a:t>Navegación</a:t>
            </a:r>
            <a:r>
              <a:rPr lang="en-GB" dirty="0" smtClean="0"/>
              <a:t> entre </a:t>
            </a:r>
            <a:r>
              <a:rPr lang="en-GB" dirty="0" err="1" smtClean="0"/>
              <a:t>páginas</a:t>
            </a:r>
            <a:endParaRPr lang="en-GB" dirty="0"/>
          </a:p>
          <a:p>
            <a:pPr marL="171450" indent="-171450">
              <a:buFont typeface="Arial" panose="020B0604020202020204" pitchFamily="34" charset="0"/>
              <a:buChar char="•"/>
            </a:pPr>
            <a:r>
              <a:rPr lang="en-GB" dirty="0" smtClean="0"/>
              <a:t>Application Bar</a:t>
            </a:r>
          </a:p>
          <a:p>
            <a:pPr marL="171450" indent="-171450">
              <a:buFont typeface="Arial" panose="020B0604020202020204" pitchFamily="34" charset="0"/>
              <a:buChar char="•"/>
            </a:pPr>
            <a:r>
              <a:rPr lang="en-GB" dirty="0" err="1" smtClean="0"/>
              <a:t>Cambios</a:t>
            </a:r>
            <a:r>
              <a:rPr lang="en-GB" dirty="0" smtClean="0"/>
              <a:t> de </a:t>
            </a:r>
            <a:r>
              <a:rPr lang="en-GB" dirty="0" err="1" smtClean="0"/>
              <a:t>Orientaci</a:t>
            </a:r>
            <a:r>
              <a:rPr lang="en-GB" dirty="0" err="1" smtClean="0"/>
              <a:t>ón</a:t>
            </a:r>
            <a:endParaRPr lang="en-GB" dirty="0"/>
          </a:p>
          <a:p>
            <a:pPr marL="171450" indent="-171450">
              <a:buFont typeface="Arial" panose="020B0604020202020204" pitchFamily="34" charset="0"/>
              <a:buChar char="•"/>
            </a:pPr>
            <a:r>
              <a:rPr lang="en-GB" dirty="0" err="1" smtClean="0"/>
              <a:t>Diferentes</a:t>
            </a:r>
            <a:r>
              <a:rPr lang="en-GB" dirty="0" smtClean="0"/>
              <a:t> </a:t>
            </a:r>
            <a:r>
              <a:rPr lang="en-GB" dirty="0" err="1" smtClean="0"/>
              <a:t>resoluciones</a:t>
            </a:r>
            <a:endParaRPr lang="en-GB" dirty="0" smtClean="0"/>
          </a:p>
          <a:p>
            <a:pPr marL="171450" indent="-171450">
              <a:buFont typeface="Arial" panose="020B0604020202020204" pitchFamily="34" charset="0"/>
              <a:buChar char="•"/>
            </a:pPr>
            <a:r>
              <a:rPr lang="en-GB" dirty="0" err="1" smtClean="0"/>
              <a:t>Localizaci</a:t>
            </a:r>
            <a:r>
              <a:rPr lang="en-GB" dirty="0" err="1" smtClean="0"/>
              <a:t>ó</a:t>
            </a:r>
            <a:r>
              <a:rPr lang="en-GB" dirty="0" err="1" smtClean="0"/>
              <a:t>n</a:t>
            </a:r>
            <a:r>
              <a:rPr lang="en-GB" dirty="0" smtClean="0"/>
              <a:t> </a:t>
            </a:r>
            <a:endParaRPr lang="en-GB" dirty="0"/>
          </a:p>
          <a:p>
            <a:pPr marL="171450" indent="-171450">
              <a:buFont typeface="Arial" panose="020B0604020202020204" pitchFamily="34" charset="0"/>
              <a:buChar char="•"/>
            </a:pPr>
            <a:r>
              <a:rPr lang="en-GB" dirty="0" smtClean="0"/>
              <a:t>Windows Phone Toolkit</a:t>
            </a:r>
          </a:p>
          <a:p>
            <a:pPr marL="171450" indent="-171450">
              <a:buFont typeface="Arial" panose="020B0604020202020204" pitchFamily="34" charset="0"/>
              <a:buChar char="•"/>
            </a:pPr>
            <a:r>
              <a:rPr lang="en-GB" dirty="0" err="1" smtClean="0"/>
              <a:t>Transiciones</a:t>
            </a:r>
            <a:r>
              <a:rPr lang="en-GB" dirty="0" smtClean="0"/>
              <a:t> entre </a:t>
            </a:r>
            <a:r>
              <a:rPr lang="en-GB" dirty="0" err="1" smtClean="0"/>
              <a:t>p</a:t>
            </a:r>
            <a:r>
              <a:rPr lang="en-GB" dirty="0" err="1" smtClean="0"/>
              <a:t>áginas</a:t>
            </a:r>
            <a:endParaRPr lang="en-GB" dirty="0"/>
          </a:p>
        </p:txBody>
      </p:sp>
    </p:spTree>
    <p:extLst>
      <p:ext uri="{BB962C8B-B14F-4D97-AF65-F5344CB8AC3E}">
        <p14:creationId xmlns:p14="http://schemas.microsoft.com/office/powerpoint/2010/main" val="40644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457200" y="401955"/>
            <a:ext cx="8229600" cy="256480"/>
          </a:xfrm>
        </p:spPr>
        <p:txBody>
          <a:bodyPr/>
          <a:lstStyle/>
          <a:p>
            <a:r>
              <a:rPr lang="en-GB" sz="1600" dirty="0" smtClean="0"/>
              <a:t>El </a:t>
            </a:r>
            <a:r>
              <a:rPr lang="en-GB" sz="1600" dirty="0" err="1" smtClean="0"/>
              <a:t>ApplicationBar</a:t>
            </a:r>
            <a:r>
              <a:rPr lang="en-GB" sz="1600" dirty="0" smtClean="0"/>
              <a:t> se </a:t>
            </a:r>
            <a:r>
              <a:rPr lang="en-GB" sz="1600" dirty="0" err="1" smtClean="0"/>
              <a:t>puede</a:t>
            </a:r>
            <a:r>
              <a:rPr lang="en-GB" sz="1600" dirty="0" smtClean="0"/>
              <a:t> </a:t>
            </a:r>
            <a:r>
              <a:rPr lang="en-GB" sz="1600" dirty="0" err="1" smtClean="0"/>
              <a:t>diseñar</a:t>
            </a:r>
            <a:r>
              <a:rPr lang="en-GB" sz="1600" dirty="0" smtClean="0"/>
              <a:t> en Blend – y </a:t>
            </a:r>
            <a:r>
              <a:rPr lang="en-GB" sz="1600" dirty="0" err="1" smtClean="0"/>
              <a:t>ahora</a:t>
            </a:r>
            <a:r>
              <a:rPr lang="en-GB" sz="1600" dirty="0" smtClean="0"/>
              <a:t> </a:t>
            </a:r>
            <a:r>
              <a:rPr lang="en-GB" sz="1600" dirty="0" err="1" smtClean="0"/>
              <a:t>también</a:t>
            </a:r>
            <a:r>
              <a:rPr lang="en-GB" sz="1600" dirty="0" smtClean="0"/>
              <a:t> </a:t>
            </a:r>
            <a:r>
              <a:rPr lang="en-GB" sz="1600" dirty="0" err="1" smtClean="0"/>
              <a:t>desde</a:t>
            </a:r>
            <a:r>
              <a:rPr lang="en-GB" sz="1600" dirty="0" smtClean="0"/>
              <a:t> Visual Studio!</a:t>
            </a:r>
            <a:endParaRPr lang="en-GB" sz="1600"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2095" y="899338"/>
            <a:ext cx="6703006" cy="4061672"/>
          </a:xfrm>
          <a:prstGeom prst="rect">
            <a:avLst/>
          </a:prstGeom>
        </p:spPr>
      </p:pic>
    </p:spTree>
    <p:extLst>
      <p:ext uri="{BB962C8B-B14F-4D97-AF65-F5344CB8AC3E}">
        <p14:creationId xmlns:p14="http://schemas.microsoft.com/office/powerpoint/2010/main" val="3694177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noChangeAspect="1"/>
          </p:cNvSpPr>
          <p:nvPr>
            <p:ph type="title"/>
          </p:nvPr>
        </p:nvSpPr>
        <p:spPr/>
        <p:txBody>
          <a:bodyPr/>
          <a:lstStyle/>
          <a:p>
            <a:r>
              <a:rPr lang="en-GB" dirty="0" smtClean="0">
                <a:latin typeface="Segoe WP Semibold"/>
                <a:cs typeface="Segoe WP Semibold"/>
              </a:rPr>
              <a:t>Demo 2: </a:t>
            </a:r>
            <a:r>
              <a:rPr lang="en-GB" dirty="0" err="1" smtClean="0">
                <a:latin typeface="Segoe WP SemiLight"/>
                <a:cs typeface="Segoe WP SemiLight"/>
              </a:rPr>
              <a:t>Diseñando</a:t>
            </a:r>
            <a:r>
              <a:rPr lang="en-GB" dirty="0" smtClean="0">
                <a:latin typeface="Segoe WP SemiLight"/>
                <a:cs typeface="Segoe WP SemiLight"/>
              </a:rPr>
              <a:t> el </a:t>
            </a:r>
            <a:r>
              <a:rPr lang="en-GB" dirty="0" err="1" smtClean="0">
                <a:latin typeface="Segoe WP SemiLight"/>
                <a:cs typeface="Segoe WP SemiLight"/>
              </a:rPr>
              <a:t>ApplicationBar</a:t>
            </a:r>
            <a:endParaRPr lang="en-US" dirty="0">
              <a:latin typeface="Segoe WP SemiLight"/>
              <a:cs typeface="Segoe WP SemiLight"/>
            </a:endParaRPr>
          </a:p>
        </p:txBody>
      </p:sp>
      <p:sp>
        <p:nvSpPr>
          <p:cNvPr id="10" name="Slide Number Placeholder 5"/>
          <p:cNvSpPr txBox="1">
            <a:spLocks noChangeAspect="1"/>
          </p:cNvSpPr>
          <p:nvPr/>
        </p:nvSpPr>
        <p:spPr>
          <a:xfrm>
            <a:off x="6580633" y="4823222"/>
            <a:ext cx="1420415" cy="180975"/>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21</a:t>
            </a:fld>
            <a:endParaRPr lang="en-US" sz="750" dirty="0"/>
          </a:p>
        </p:txBody>
      </p:sp>
    </p:spTree>
    <p:extLst>
      <p:ext uri="{BB962C8B-B14F-4D97-AF65-F5344CB8AC3E}">
        <p14:creationId xmlns:p14="http://schemas.microsoft.com/office/powerpoint/2010/main" val="3457369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noChangeAspect="1"/>
          </p:cNvSpPr>
          <p:nvPr>
            <p:ph type="title"/>
          </p:nvPr>
        </p:nvSpPr>
        <p:spPr/>
        <p:txBody>
          <a:bodyPr/>
          <a:lstStyle/>
          <a:p>
            <a:r>
              <a:rPr lang="en-GB" dirty="0" err="1" smtClean="0">
                <a:latin typeface="Segoe WP SemiLight"/>
                <a:cs typeface="Segoe WP SemiLight"/>
              </a:rPr>
              <a:t>Gestión</a:t>
            </a:r>
            <a:r>
              <a:rPr lang="en-GB" dirty="0" smtClean="0">
                <a:latin typeface="Segoe WP SemiLight"/>
                <a:cs typeface="Segoe WP SemiLight"/>
              </a:rPr>
              <a:t> de </a:t>
            </a:r>
            <a:r>
              <a:rPr lang="en-GB" dirty="0" err="1" smtClean="0">
                <a:latin typeface="Segoe WP SemiLight"/>
                <a:cs typeface="Segoe WP SemiLight"/>
              </a:rPr>
              <a:t>cambios</a:t>
            </a:r>
            <a:r>
              <a:rPr lang="en-GB" dirty="0" smtClean="0">
                <a:latin typeface="Segoe WP SemiLight"/>
                <a:cs typeface="Segoe WP SemiLight"/>
              </a:rPr>
              <a:t> de </a:t>
            </a:r>
            <a:r>
              <a:rPr lang="en-GB" dirty="0" err="1" smtClean="0">
                <a:latin typeface="Segoe WP SemiLight"/>
                <a:cs typeface="Segoe WP SemiLight"/>
              </a:rPr>
              <a:t>Orientación</a:t>
            </a:r>
            <a:r>
              <a:rPr lang="en-GB" dirty="0" smtClean="0">
                <a:latin typeface="Segoe WP SemiLight"/>
                <a:cs typeface="Segoe WP SemiLight"/>
              </a:rPr>
              <a:t> de la </a:t>
            </a:r>
            <a:r>
              <a:rPr lang="en-GB" dirty="0" err="1" smtClean="0">
                <a:latin typeface="Segoe WP SemiLight"/>
                <a:cs typeface="Segoe WP SemiLight"/>
              </a:rPr>
              <a:t>pantalla</a:t>
            </a:r>
            <a:endParaRPr lang="en-GB" dirty="0">
              <a:latin typeface="Segoe WP SemiLight"/>
              <a:cs typeface="Segoe WP SemiLight"/>
            </a:endParaRPr>
          </a:p>
        </p:txBody>
      </p:sp>
    </p:spTree>
    <p:extLst>
      <p:ext uri="{BB962C8B-B14F-4D97-AF65-F5344CB8AC3E}">
        <p14:creationId xmlns:p14="http://schemas.microsoft.com/office/powerpoint/2010/main" val="3625503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Diseño</a:t>
            </a:r>
            <a:r>
              <a:rPr lang="en-GB" dirty="0" smtClean="0"/>
              <a:t> – </a:t>
            </a:r>
            <a:r>
              <a:rPr lang="en-GB" dirty="0" err="1" smtClean="0"/>
              <a:t>Orientación</a:t>
            </a:r>
            <a:endParaRPr lang="en-GB" dirty="0"/>
          </a:p>
        </p:txBody>
      </p:sp>
      <p:sp>
        <p:nvSpPr>
          <p:cNvPr id="3" name="Content Placeholder 2"/>
          <p:cNvSpPr>
            <a:spLocks noGrp="1"/>
          </p:cNvSpPr>
          <p:nvPr>
            <p:ph idx="1"/>
          </p:nvPr>
        </p:nvSpPr>
        <p:spPr>
          <a:xfrm>
            <a:off x="379413" y="3209692"/>
            <a:ext cx="8382000" cy="1381131"/>
          </a:xfrm>
        </p:spPr>
        <p:txBody>
          <a:bodyPr>
            <a:noAutofit/>
          </a:bodyPr>
          <a:lstStyle/>
          <a:p>
            <a:r>
              <a:rPr lang="en-GB" dirty="0" err="1" smtClean="0">
                <a:latin typeface="Segoe WP SemiLight"/>
                <a:cs typeface="Segoe WP SemiLight"/>
              </a:rPr>
              <a:t>Esta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no se </a:t>
            </a:r>
            <a:r>
              <a:rPr lang="en-GB" dirty="0" err="1" smtClean="0">
                <a:latin typeface="Segoe WP SemiLight"/>
                <a:cs typeface="Segoe WP SemiLight"/>
              </a:rPr>
              <a:t>adapta</a:t>
            </a:r>
            <a:r>
              <a:rPr lang="en-GB" dirty="0" smtClean="0">
                <a:latin typeface="Segoe WP SemiLight"/>
                <a:cs typeface="Segoe WP SemiLight"/>
              </a:rPr>
              <a:t> al </a:t>
            </a:r>
            <a:r>
              <a:rPr lang="en-GB" dirty="0" err="1" smtClean="0">
                <a:latin typeface="Segoe WP SemiLight"/>
                <a:cs typeface="Segoe WP SemiLight"/>
              </a:rPr>
              <a:t>modo</a:t>
            </a:r>
            <a:r>
              <a:rPr lang="en-GB" dirty="0" smtClean="0">
                <a:latin typeface="Segoe WP SemiLight"/>
                <a:cs typeface="Segoe WP SemiLight"/>
              </a:rPr>
              <a:t> Landscape en </a:t>
            </a:r>
            <a:r>
              <a:rPr lang="en-GB" dirty="0" err="1" smtClean="0">
                <a:latin typeface="Segoe WP SemiLight"/>
                <a:cs typeface="Segoe WP SemiLight"/>
              </a:rPr>
              <a:t>estos</a:t>
            </a:r>
            <a:r>
              <a:rPr lang="en-GB" dirty="0" smtClean="0">
                <a:latin typeface="Segoe WP SemiLight"/>
                <a:cs typeface="Segoe WP SemiLight"/>
              </a:rPr>
              <a:t> </a:t>
            </a:r>
            <a:r>
              <a:rPr lang="en-GB" dirty="0" err="1" smtClean="0">
                <a:latin typeface="Segoe WP SemiLight"/>
                <a:cs typeface="Segoe WP SemiLight"/>
              </a:rPr>
              <a:t>momentos</a:t>
            </a:r>
            <a:r>
              <a:rPr lang="en-GB" dirty="0" smtClean="0">
                <a:latin typeface="Segoe WP SemiLight"/>
                <a:cs typeface="Segoe WP SemiLight"/>
              </a:rPr>
              <a:t>.</a:t>
            </a:r>
          </a:p>
          <a:p>
            <a:r>
              <a:rPr lang="en-GB" dirty="0" smtClean="0">
                <a:latin typeface="Segoe WP SemiLight"/>
                <a:cs typeface="Segoe WP SemiLight"/>
              </a:rPr>
              <a:t>No </a:t>
            </a:r>
            <a:r>
              <a:rPr lang="en-GB" dirty="0" err="1" smtClean="0">
                <a:latin typeface="Segoe WP SemiLight"/>
                <a:cs typeface="Segoe WP SemiLight"/>
              </a:rPr>
              <a:t>todas</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se </a:t>
            </a:r>
            <a:r>
              <a:rPr lang="en-GB" dirty="0" err="1" smtClean="0">
                <a:latin typeface="Segoe WP SemiLight"/>
                <a:cs typeface="Segoe WP SemiLight"/>
              </a:rPr>
              <a:t>adaptan</a:t>
            </a:r>
            <a:r>
              <a:rPr lang="en-GB" dirty="0" smtClean="0">
                <a:latin typeface="Segoe WP SemiLight"/>
                <a:cs typeface="Segoe WP SemiLight"/>
              </a:rPr>
              <a:t> al </a:t>
            </a:r>
            <a:r>
              <a:rPr lang="en-GB" dirty="0" err="1" smtClean="0">
                <a:latin typeface="Segoe WP SemiLight"/>
                <a:cs typeface="Segoe WP SemiLight"/>
              </a:rPr>
              <a:t>modo</a:t>
            </a:r>
            <a:r>
              <a:rPr lang="en-GB" dirty="0" smtClean="0">
                <a:latin typeface="Segoe WP SemiLight"/>
                <a:cs typeface="Segoe WP SemiLight"/>
              </a:rPr>
              <a:t> Landscape. </a:t>
            </a:r>
            <a:r>
              <a:rPr lang="en-GB" dirty="0" err="1" smtClean="0">
                <a:latin typeface="Segoe WP SemiLight"/>
                <a:cs typeface="Segoe WP SemiLight"/>
              </a:rPr>
              <a:t>Tampoco</a:t>
            </a:r>
            <a:r>
              <a:rPr lang="en-GB" dirty="0" smtClean="0">
                <a:latin typeface="Segoe WP SemiLight"/>
                <a:cs typeface="Segoe WP SemiLight"/>
              </a:rPr>
              <a:t> </a:t>
            </a:r>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obligatorio</a:t>
            </a:r>
            <a:r>
              <a:rPr lang="en-GB" dirty="0" smtClean="0">
                <a:latin typeface="Segoe WP SemiLight"/>
                <a:cs typeface="Segoe WP SemiLight"/>
              </a:rPr>
              <a:t> </a:t>
            </a:r>
            <a:r>
              <a:rPr lang="en-GB" dirty="0" err="1" smtClean="0">
                <a:latin typeface="Segoe WP SemiLight"/>
                <a:cs typeface="Segoe WP SemiLight"/>
              </a:rPr>
              <a:t>cubrir</a:t>
            </a:r>
            <a:r>
              <a:rPr lang="en-GB" dirty="0" smtClean="0">
                <a:latin typeface="Segoe WP SemiLight"/>
                <a:cs typeface="Segoe WP SemiLight"/>
              </a:rPr>
              <a:t> </a:t>
            </a:r>
            <a:r>
              <a:rPr lang="en-GB" dirty="0" err="1" smtClean="0">
                <a:latin typeface="Segoe WP SemiLight"/>
                <a:cs typeface="Segoe WP SemiLight"/>
              </a:rPr>
              <a:t>este</a:t>
            </a:r>
            <a:r>
              <a:rPr lang="en-GB" dirty="0" smtClean="0">
                <a:latin typeface="Segoe WP SemiLight"/>
                <a:cs typeface="Segoe WP SemiLight"/>
              </a:rPr>
              <a:t> </a:t>
            </a:r>
            <a:r>
              <a:rPr lang="en-GB" dirty="0" err="1" smtClean="0">
                <a:latin typeface="Segoe WP SemiLight"/>
                <a:cs typeface="Segoe WP SemiLight"/>
              </a:rPr>
              <a:t>punto</a:t>
            </a:r>
            <a:r>
              <a:rPr lang="en-GB" dirty="0" smtClean="0">
                <a:latin typeface="Segoe WP SemiLight"/>
                <a:cs typeface="Segoe WP SemiLight"/>
              </a:rPr>
              <a:t>.</a:t>
            </a:r>
          </a:p>
          <a:p>
            <a:r>
              <a:rPr lang="en-GB" dirty="0" err="1" smtClean="0">
                <a:latin typeface="Segoe WP SemiLight"/>
                <a:cs typeface="Segoe WP SemiLight"/>
              </a:rPr>
              <a:t>Puedes</a:t>
            </a:r>
            <a:r>
              <a:rPr lang="en-GB" dirty="0" smtClean="0">
                <a:latin typeface="Segoe WP SemiLight"/>
                <a:cs typeface="Segoe WP SemiLight"/>
              </a:rPr>
              <a:t> </a:t>
            </a:r>
            <a:r>
              <a:rPr lang="en-GB" dirty="0" err="1" smtClean="0">
                <a:latin typeface="Segoe WP SemiLight"/>
                <a:cs typeface="Segoe WP SemiLight"/>
              </a:rPr>
              <a:t>configurar</a:t>
            </a:r>
            <a:r>
              <a:rPr lang="en-GB" dirty="0" smtClean="0">
                <a:latin typeface="Segoe WP SemiLight"/>
                <a:cs typeface="Segoe WP SemiLight"/>
              </a:rPr>
              <a:t> </a:t>
            </a:r>
            <a:r>
              <a:rPr lang="en-GB" dirty="0" err="1" smtClean="0">
                <a:latin typeface="Segoe WP SemiLight"/>
                <a:cs typeface="Segoe WP SemiLight"/>
              </a:rPr>
              <a:t>tus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soporten</a:t>
            </a:r>
            <a:r>
              <a:rPr lang="en-GB" dirty="0" smtClean="0">
                <a:latin typeface="Segoe WP SemiLight"/>
                <a:cs typeface="Segoe WP SemiLight"/>
              </a:rPr>
              <a:t> los </a:t>
            </a:r>
            <a:r>
              <a:rPr lang="en-GB" dirty="0" err="1" smtClean="0">
                <a:latin typeface="Segoe WP SemiLight"/>
                <a:cs typeface="Segoe WP SemiLight"/>
              </a:rPr>
              <a:t>modo</a:t>
            </a:r>
            <a:r>
              <a:rPr lang="en-GB" dirty="0" smtClean="0">
                <a:latin typeface="Segoe WP SemiLight"/>
                <a:cs typeface="Segoe WP SemiLight"/>
              </a:rPr>
              <a:t> portrait, landscape o ambos.</a:t>
            </a:r>
          </a:p>
        </p:txBody>
      </p:sp>
      <p:sp>
        <p:nvSpPr>
          <p:cNvPr id="4" name="Slide Number Placeholder 3"/>
          <p:cNvSpPr>
            <a:spLocks noGrp="1"/>
          </p:cNvSpPr>
          <p:nvPr>
            <p:ph type="sldNum" sz="quarter" idx="12"/>
          </p:nvPr>
        </p:nvSpPr>
        <p:spPr/>
        <p:txBody>
          <a:bodyPr/>
          <a:lstStyle/>
          <a:p>
            <a:fld id="{271031BA-9959-4FE2-909F-37D65262A7B4}" type="slidenum">
              <a:rPr lang="en-US" smtClean="0"/>
              <a:pPr/>
              <a:t>23</a:t>
            </a:fld>
            <a:endParaRPr lang="en-US" dirty="0"/>
          </a:p>
        </p:txBody>
      </p:sp>
      <p:pic>
        <p:nvPicPr>
          <p:cNvPr id="5" name="Picture 4"/>
          <p:cNvPicPr>
            <a:picLocks noChangeAspect="1"/>
          </p:cNvPicPr>
          <p:nvPr/>
        </p:nvPicPr>
        <p:blipFill>
          <a:blip r:embed="rId3"/>
          <a:stretch>
            <a:fillRect/>
          </a:stretch>
        </p:blipFill>
        <p:spPr>
          <a:xfrm>
            <a:off x="2370967" y="917729"/>
            <a:ext cx="3822854" cy="2190765"/>
          </a:xfrm>
          <a:prstGeom prst="rect">
            <a:avLst/>
          </a:prstGeom>
        </p:spPr>
      </p:pic>
    </p:spTree>
    <p:extLst>
      <p:ext uri="{BB962C8B-B14F-4D97-AF65-F5344CB8AC3E}">
        <p14:creationId xmlns:p14="http://schemas.microsoft.com/office/powerpoint/2010/main" val="3238788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4721"/>
          </a:xfrm>
        </p:spPr>
        <p:txBody>
          <a:bodyPr/>
          <a:lstStyle/>
          <a:p>
            <a:r>
              <a:rPr lang="en-GB" dirty="0" smtClean="0"/>
              <a:t>Nueva </a:t>
            </a:r>
            <a:r>
              <a:rPr lang="en-GB" dirty="0" err="1" smtClean="0"/>
              <a:t>pestaña</a:t>
            </a:r>
            <a:r>
              <a:rPr lang="en-GB" dirty="0" smtClean="0"/>
              <a:t> Device en Visual Studio 2012</a:t>
            </a:r>
            <a:endParaRPr lang="en-GB" dirty="0"/>
          </a:p>
        </p:txBody>
      </p:sp>
      <p:sp>
        <p:nvSpPr>
          <p:cNvPr id="3" name="Content Placeholder 2"/>
          <p:cNvSpPr>
            <a:spLocks noGrp="1"/>
          </p:cNvSpPr>
          <p:nvPr>
            <p:ph idx="1"/>
          </p:nvPr>
        </p:nvSpPr>
        <p:spPr/>
        <p:txBody>
          <a:bodyPr/>
          <a:lstStyle/>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ver</a:t>
            </a:r>
            <a:r>
              <a:rPr lang="en-GB" dirty="0" smtClean="0">
                <a:latin typeface="Segoe WP SemiLight"/>
                <a:cs typeface="Segoe WP SemiLight"/>
              </a:rPr>
              <a:t> la vista de </a:t>
            </a:r>
            <a:r>
              <a:rPr lang="en-GB" dirty="0" err="1" smtClean="0">
                <a:latin typeface="Segoe WP SemiLight"/>
                <a:cs typeface="Segoe WP SemiLight"/>
              </a:rPr>
              <a:t>Diseño</a:t>
            </a:r>
            <a:r>
              <a:rPr lang="en-GB" dirty="0" smtClean="0">
                <a:latin typeface="Segoe WP SemiLight"/>
                <a:cs typeface="Segoe WP SemiLight"/>
              </a:rPr>
              <a:t> en Portrait o Landscape</a:t>
            </a:r>
            <a:endParaRPr lang="en-GB" dirty="0">
              <a:latin typeface="Segoe WP SemiLight"/>
              <a:cs typeface="Segoe WP SemiLight"/>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24</a:t>
            </a:fld>
            <a:endParaRPr lang="en-US">
              <a:solidFill>
                <a:srgbClr val="787878">
                  <a:lumMod val="60000"/>
                  <a:lumOff val="40000"/>
                </a:srgbClr>
              </a:solidFill>
            </a:endParaRPr>
          </a:p>
        </p:txBody>
      </p:sp>
      <p:pic>
        <p:nvPicPr>
          <p:cNvPr id="7" name="Picture 6"/>
          <p:cNvPicPr>
            <a:picLocks noChangeAspect="1"/>
          </p:cNvPicPr>
          <p:nvPr/>
        </p:nvPicPr>
        <p:blipFill>
          <a:blip r:embed="rId3"/>
          <a:stretch>
            <a:fillRect/>
          </a:stretch>
        </p:blipFill>
        <p:spPr>
          <a:xfrm>
            <a:off x="1368114" y="1551902"/>
            <a:ext cx="6407772" cy="2948661"/>
          </a:xfrm>
          <a:prstGeom prst="rect">
            <a:avLst/>
          </a:prstGeom>
        </p:spPr>
      </p:pic>
    </p:spTree>
    <p:extLst>
      <p:ext uri="{BB962C8B-B14F-4D97-AF65-F5344CB8AC3E}">
        <p14:creationId xmlns:p14="http://schemas.microsoft.com/office/powerpoint/2010/main" val="7054375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wn Arrow 6"/>
          <p:cNvSpPr/>
          <p:nvPr/>
        </p:nvSpPr>
        <p:spPr bwMode="auto">
          <a:xfrm>
            <a:off x="4101704" y="1953952"/>
            <a:ext cx="826265" cy="392578"/>
          </a:xfrm>
          <a:prstGeom prst="downArrow">
            <a:avLst/>
          </a:prstGeom>
          <a:solidFill>
            <a:schemeClr val="accent1"/>
          </a:solidFill>
          <a:ln>
            <a:solidFill>
              <a:srgbClr val="22BDEF"/>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1" tIns="45716" rIns="91431" bIns="45716" numCol="1" rtlCol="0" anchor="ctr" anchorCtr="0" compatLnSpc="1">
            <a:prstTxWarp prst="textNoShape">
              <a:avLst/>
            </a:prstTxWarp>
          </a:bodyPr>
          <a:lstStyle/>
          <a:p>
            <a:pPr algn="ctr" defTabSz="914053" fontAlgn="base">
              <a:spcBef>
                <a:spcPct val="0"/>
              </a:spcBef>
              <a:spcAft>
                <a:spcPct val="0"/>
              </a:spcAft>
            </a:pPr>
            <a:endParaRPr lang="en-GB" sz="2200" spc="-150" dirty="0">
              <a:gradFill>
                <a:gsLst>
                  <a:gs pos="0">
                    <a:srgbClr val="FFFFFF"/>
                  </a:gs>
                  <a:gs pos="100000">
                    <a:srgbClr val="FFFFFF"/>
                  </a:gs>
                </a:gsLst>
                <a:lin ang="5400000" scaled="0"/>
              </a:gradFill>
              <a:latin typeface="Segoe Light" pitchFamily="34" charset="0"/>
            </a:endParaRPr>
          </a:p>
        </p:txBody>
      </p:sp>
      <p:sp>
        <p:nvSpPr>
          <p:cNvPr id="2" name="Title 1"/>
          <p:cNvSpPr>
            <a:spLocks noGrp="1"/>
          </p:cNvSpPr>
          <p:nvPr>
            <p:ph type="title"/>
          </p:nvPr>
        </p:nvSpPr>
        <p:spPr/>
        <p:txBody>
          <a:bodyPr/>
          <a:lstStyle/>
          <a:p>
            <a:r>
              <a:rPr lang="en-GB" dirty="0" err="1" smtClean="0"/>
              <a:t>Seleccionar</a:t>
            </a:r>
            <a:r>
              <a:rPr lang="en-GB" dirty="0" smtClean="0"/>
              <a:t> </a:t>
            </a:r>
            <a:r>
              <a:rPr lang="en-GB" dirty="0" err="1" smtClean="0"/>
              <a:t>Orientaciones</a:t>
            </a:r>
            <a:endParaRPr lang="en-GB" dirty="0"/>
          </a:p>
        </p:txBody>
      </p:sp>
      <p:sp>
        <p:nvSpPr>
          <p:cNvPr id="3" name="Content Placeholder 2"/>
          <p:cNvSpPr>
            <a:spLocks noGrp="1"/>
          </p:cNvSpPr>
          <p:nvPr>
            <p:ph idx="1"/>
          </p:nvPr>
        </p:nvSpPr>
        <p:spPr>
          <a:xfrm>
            <a:off x="379413" y="2947596"/>
            <a:ext cx="8382000" cy="1133475"/>
          </a:xfrm>
        </p:spPr>
        <p:txBody>
          <a:bodyPr>
            <a:normAutofit fontScale="92500" lnSpcReduction="10000"/>
          </a:bodyPr>
          <a:lstStyle/>
          <a:p>
            <a:r>
              <a:rPr lang="en-GB" dirty="0" smtClean="0">
                <a:latin typeface="Segoe WP SemiLight"/>
                <a:cs typeface="Segoe WP SemiLight"/>
              </a:rPr>
              <a:t>En XAML,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propiedad</a:t>
            </a:r>
            <a:r>
              <a:rPr lang="en-GB" dirty="0" smtClean="0">
                <a:latin typeface="Segoe WP SemiLight"/>
                <a:cs typeface="Segoe WP SemiLight"/>
              </a:rPr>
              <a:t> de la </a:t>
            </a:r>
            <a:r>
              <a:rPr lang="en-GB" dirty="0" err="1" smtClean="0">
                <a:latin typeface="Segoe WP SemiLight"/>
                <a:cs typeface="Segoe WP SemiLight"/>
              </a:rPr>
              <a:t>página</a:t>
            </a:r>
            <a:r>
              <a:rPr lang="en-GB" dirty="0" smtClean="0">
                <a:latin typeface="Segoe WP SemiLight"/>
                <a:cs typeface="Segoe WP SemiLight"/>
              </a:rPr>
              <a:t> </a:t>
            </a:r>
            <a:r>
              <a:rPr lang="en-GB" dirty="0" err="1" smtClean="0">
                <a:latin typeface="Segoe WP SemiLight"/>
                <a:cs typeface="Segoe WP SemiLight"/>
              </a:rPr>
              <a:t>nos</a:t>
            </a:r>
            <a:r>
              <a:rPr lang="en-GB" dirty="0" smtClean="0">
                <a:latin typeface="Segoe WP SemiLight"/>
                <a:cs typeface="Segoe WP SemiLight"/>
              </a:rPr>
              <a:t> </a:t>
            </a:r>
            <a:r>
              <a:rPr lang="en-GB" dirty="0" err="1" smtClean="0">
                <a:latin typeface="Segoe WP SemiLight"/>
                <a:cs typeface="Segoe WP SemiLight"/>
              </a:rPr>
              <a:t>permite</a:t>
            </a:r>
            <a:r>
              <a:rPr lang="en-GB" dirty="0" smtClean="0">
                <a:latin typeface="Segoe WP SemiLight"/>
                <a:cs typeface="Segoe WP SemiLight"/>
              </a:rPr>
              <a:t> </a:t>
            </a:r>
            <a:r>
              <a:rPr lang="en-GB" dirty="0" err="1" smtClean="0">
                <a:latin typeface="Segoe WP SemiLight"/>
                <a:cs typeface="Segoe WP SemiLight"/>
              </a:rPr>
              <a:t>elegir</a:t>
            </a:r>
            <a:r>
              <a:rPr lang="en-GB" dirty="0" smtClean="0">
                <a:latin typeface="Segoe WP SemiLight"/>
                <a:cs typeface="Segoe WP SemiLight"/>
              </a:rPr>
              <a:t> entre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opciones</a:t>
            </a:r>
            <a:r>
              <a:rPr lang="en-GB" dirty="0" smtClean="0">
                <a:latin typeface="Segoe WP SemiLight"/>
                <a:cs typeface="Segoe WP SemiLight"/>
              </a:rPr>
              <a:t> de </a:t>
            </a:r>
            <a:r>
              <a:rPr lang="en-GB" dirty="0" err="1" smtClean="0">
                <a:latin typeface="Segoe WP SemiLight"/>
                <a:cs typeface="Segoe WP SemiLight"/>
              </a:rPr>
              <a:t>orientación</a:t>
            </a:r>
            <a:r>
              <a:rPr lang="en-GB" dirty="0" smtClean="0">
                <a:latin typeface="Segoe WP SemiLight"/>
                <a:cs typeface="Segoe WP SemiLight"/>
              </a:rPr>
              <a:t> </a:t>
            </a:r>
            <a:r>
              <a:rPr lang="en-GB" dirty="0" err="1" smtClean="0">
                <a:latin typeface="Segoe WP SemiLight"/>
                <a:cs typeface="Segoe WP SemiLight"/>
              </a:rPr>
              <a:t>disponibles</a:t>
            </a:r>
            <a:r>
              <a:rPr lang="en-GB" dirty="0" smtClean="0">
                <a:latin typeface="Segoe WP SemiLight"/>
                <a:cs typeface="Segoe WP SemiLight"/>
              </a:rPr>
              <a:t>.</a:t>
            </a:r>
            <a:endParaRPr lang="en-GB" dirty="0">
              <a:latin typeface="Segoe WP SemiLight"/>
              <a:cs typeface="Segoe WP SemiLight"/>
            </a:endParaRPr>
          </a:p>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enlazar</a:t>
            </a:r>
            <a:r>
              <a:rPr lang="en-GB" dirty="0" smtClean="0">
                <a:latin typeface="Segoe WP SemiLight"/>
                <a:cs typeface="Segoe WP SemiLight"/>
              </a:rPr>
              <a:t> </a:t>
            </a:r>
            <a:r>
              <a:rPr lang="en-GB" dirty="0" err="1" smtClean="0">
                <a:latin typeface="Segoe WP SemiLight"/>
                <a:cs typeface="Segoe WP SemiLight"/>
              </a:rPr>
              <a:t>nuestra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a un </a:t>
            </a:r>
            <a:r>
              <a:rPr lang="en-GB" dirty="0" err="1" smtClean="0">
                <a:latin typeface="Segoe WP SemiLight"/>
                <a:cs typeface="Segoe WP SemiLight"/>
              </a:rPr>
              <a:t>evento</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se </a:t>
            </a:r>
            <a:r>
              <a:rPr lang="en-GB" dirty="0" err="1" smtClean="0">
                <a:latin typeface="Segoe WP SemiLight"/>
                <a:cs typeface="Segoe WP SemiLight"/>
              </a:rPr>
              <a:t>disparará</a:t>
            </a:r>
            <a:r>
              <a:rPr lang="en-GB" dirty="0" smtClean="0">
                <a:latin typeface="Segoe WP SemiLight"/>
                <a:cs typeface="Segoe WP SemiLight"/>
              </a:rPr>
              <a:t> </a:t>
            </a:r>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vez</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se </a:t>
            </a:r>
            <a:r>
              <a:rPr lang="en-GB" dirty="0" err="1" smtClean="0">
                <a:latin typeface="Segoe WP SemiLight"/>
                <a:cs typeface="Segoe WP SemiLight"/>
              </a:rPr>
              <a:t>produzca</a:t>
            </a:r>
            <a:r>
              <a:rPr lang="en-GB" dirty="0" smtClean="0">
                <a:latin typeface="Segoe WP SemiLight"/>
                <a:cs typeface="Segoe WP SemiLight"/>
              </a:rPr>
              <a:t> un </a:t>
            </a:r>
            <a:r>
              <a:rPr lang="en-GB" dirty="0" err="1" smtClean="0">
                <a:latin typeface="Segoe WP SemiLight"/>
                <a:cs typeface="Segoe WP SemiLight"/>
              </a:rPr>
              <a:t>cambio</a:t>
            </a:r>
            <a:r>
              <a:rPr lang="en-GB" dirty="0" smtClean="0">
                <a:latin typeface="Segoe WP SemiLight"/>
                <a:cs typeface="Segoe WP SemiLight"/>
              </a:rPr>
              <a:t> de </a:t>
            </a:r>
            <a:r>
              <a:rPr lang="en-GB" dirty="0" err="1" smtClean="0">
                <a:latin typeface="Segoe WP SemiLight"/>
                <a:cs typeface="Segoe WP SemiLight"/>
              </a:rPr>
              <a:t>orientación</a:t>
            </a:r>
            <a:r>
              <a:rPr lang="en-GB" dirty="0" smtClean="0">
                <a:latin typeface="Segoe WP SemiLight"/>
                <a:cs typeface="Segoe WP SemiLight"/>
              </a:rPr>
              <a:t>.</a:t>
            </a:r>
          </a:p>
        </p:txBody>
      </p:sp>
      <p:sp>
        <p:nvSpPr>
          <p:cNvPr id="4" name="Slide Number Placeholder 3"/>
          <p:cNvSpPr>
            <a:spLocks noGrp="1"/>
          </p:cNvSpPr>
          <p:nvPr>
            <p:ph type="sldNum" sz="quarter" idx="12"/>
          </p:nvPr>
        </p:nvSpPr>
        <p:spPr/>
        <p:txBody>
          <a:bodyPr/>
          <a:lstStyle/>
          <a:p>
            <a:fld id="{271031BA-9959-4FE2-909F-37D65262A7B4}" type="slidenum">
              <a:rPr lang="en-US" smtClean="0"/>
              <a:pPr/>
              <a:t>25</a:t>
            </a:fld>
            <a:endParaRPr lang="en-US" dirty="0"/>
          </a:p>
        </p:txBody>
      </p:sp>
      <p:sp>
        <p:nvSpPr>
          <p:cNvPr id="5" name="Text Box 4"/>
          <p:cNvSpPr txBox="1">
            <a:spLocks noChangeArrowheads="1"/>
          </p:cNvSpPr>
          <p:nvPr/>
        </p:nvSpPr>
        <p:spPr bwMode="auto">
          <a:xfrm>
            <a:off x="381000" y="1405964"/>
            <a:ext cx="8380413" cy="547988"/>
          </a:xfrm>
          <a:prstGeom prst="rect">
            <a:avLst/>
          </a:prstGeom>
          <a:solidFill>
            <a:schemeClr val="bg1">
              <a:alpha val="79999"/>
            </a:schemeClr>
          </a:solidFill>
          <a:ln w="12700" algn="ctr">
            <a:solidFill>
              <a:schemeClr val="accent5"/>
            </a:solidFill>
            <a:miter lim="800000"/>
            <a:headEnd/>
            <a:tailEnd/>
          </a:ln>
        </p:spPr>
        <p:txBody>
          <a:bodyPr wrap="none" lIns="182871" tIns="182871" rIns="182871" bIns="45718"/>
          <a:lstStyle/>
          <a:p>
            <a:r>
              <a:rPr lang="en-GB" dirty="0" err="1">
                <a:solidFill>
                  <a:srgbClr val="FF0000"/>
                </a:solidFill>
                <a:latin typeface="Consolas"/>
              </a:rPr>
              <a:t>SupportedOrientations</a:t>
            </a:r>
            <a:r>
              <a:rPr lang="en-GB" dirty="0">
                <a:solidFill>
                  <a:srgbClr val="0000FF"/>
                </a:solidFill>
                <a:latin typeface="Consolas"/>
              </a:rPr>
              <a:t>="Portrait</a:t>
            </a:r>
            <a:r>
              <a:rPr lang="en-GB" dirty="0" smtClean="0">
                <a:solidFill>
                  <a:srgbClr val="0000FF"/>
                </a:solidFill>
                <a:latin typeface="Consolas"/>
              </a:rPr>
              <a:t>"</a:t>
            </a:r>
            <a:endParaRPr lang="en-GB" dirty="0">
              <a:solidFill>
                <a:prstClr val="black"/>
              </a:solidFill>
              <a:latin typeface="Consolas"/>
            </a:endParaRPr>
          </a:p>
        </p:txBody>
      </p:sp>
      <p:sp>
        <p:nvSpPr>
          <p:cNvPr id="6" name="Text Box 4"/>
          <p:cNvSpPr txBox="1">
            <a:spLocks noChangeArrowheads="1"/>
          </p:cNvSpPr>
          <p:nvPr/>
        </p:nvSpPr>
        <p:spPr bwMode="auto">
          <a:xfrm>
            <a:off x="381000" y="2346530"/>
            <a:ext cx="8380413" cy="590308"/>
          </a:xfrm>
          <a:prstGeom prst="rect">
            <a:avLst/>
          </a:prstGeom>
          <a:solidFill>
            <a:schemeClr val="bg1">
              <a:alpha val="79999"/>
            </a:schemeClr>
          </a:solidFill>
          <a:ln w="12700" algn="ctr">
            <a:solidFill>
              <a:schemeClr val="accent5"/>
            </a:solidFill>
            <a:miter lim="800000"/>
            <a:headEnd/>
            <a:tailEnd/>
          </a:ln>
        </p:spPr>
        <p:txBody>
          <a:bodyPr wrap="none" lIns="182871" tIns="182871" rIns="182871" bIns="45718"/>
          <a:lstStyle/>
          <a:p>
            <a:r>
              <a:rPr lang="en-GB" dirty="0" err="1" smtClean="0">
                <a:solidFill>
                  <a:srgbClr val="FF0000"/>
                </a:solidFill>
                <a:latin typeface="Consolas"/>
              </a:rPr>
              <a:t>SupportedOrientations</a:t>
            </a:r>
            <a:r>
              <a:rPr lang="en-GB" dirty="0">
                <a:solidFill>
                  <a:srgbClr val="0000FF"/>
                </a:solidFill>
                <a:latin typeface="Consolas"/>
              </a:rPr>
              <a:t>="</a:t>
            </a:r>
            <a:r>
              <a:rPr lang="en-GB" dirty="0" err="1" smtClean="0">
                <a:solidFill>
                  <a:srgbClr val="0000FF"/>
                </a:solidFill>
                <a:latin typeface="Consolas"/>
              </a:rPr>
              <a:t>PortraitOrLandscape</a:t>
            </a:r>
            <a:r>
              <a:rPr lang="en-GB" dirty="0" smtClean="0">
                <a:solidFill>
                  <a:srgbClr val="0000FF"/>
                </a:solidFill>
                <a:latin typeface="Consolas"/>
              </a:rPr>
              <a:t>"</a:t>
            </a:r>
            <a:endParaRPr lang="en-GB" dirty="0">
              <a:solidFill>
                <a:prstClr val="black"/>
              </a:solidFill>
              <a:latin typeface="Consolas"/>
            </a:endParaRPr>
          </a:p>
        </p:txBody>
      </p:sp>
    </p:spTree>
    <p:extLst>
      <p:ext uri="{BB962C8B-B14F-4D97-AF65-F5344CB8AC3E}">
        <p14:creationId xmlns:p14="http://schemas.microsoft.com/office/powerpoint/2010/main" val="950936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4721"/>
          </a:xfrm>
        </p:spPr>
        <p:txBody>
          <a:bodyPr/>
          <a:lstStyle/>
          <a:p>
            <a:r>
              <a:rPr lang="en-GB" dirty="0" smtClean="0"/>
              <a:t>El </a:t>
            </a:r>
            <a:r>
              <a:rPr lang="en-GB" b="1" dirty="0" smtClean="0"/>
              <a:t>Layout</a:t>
            </a:r>
            <a:r>
              <a:rPr lang="en-GB" dirty="0" smtClean="0"/>
              <a:t> </a:t>
            </a:r>
            <a:r>
              <a:rPr lang="en-GB" dirty="0" err="1" smtClean="0"/>
              <a:t>puede</a:t>
            </a:r>
            <a:r>
              <a:rPr lang="en-GB" dirty="0" smtClean="0"/>
              <a:t> </a:t>
            </a:r>
            <a:r>
              <a:rPr lang="en-GB" dirty="0" err="1" smtClean="0"/>
              <a:t>necesitar</a:t>
            </a:r>
            <a:r>
              <a:rPr lang="en-GB" dirty="0" smtClean="0"/>
              <a:t> </a:t>
            </a:r>
            <a:r>
              <a:rPr lang="en-GB" dirty="0" err="1" smtClean="0"/>
              <a:t>cambios</a:t>
            </a:r>
            <a:endParaRPr lang="en-GB"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26</a:t>
            </a:fld>
            <a:endParaRPr lang="en-US">
              <a:solidFill>
                <a:srgbClr val="787878">
                  <a:lumMod val="60000"/>
                  <a:lumOff val="40000"/>
                </a:srgbClr>
              </a:solidFill>
            </a:endParaRPr>
          </a:p>
        </p:txBody>
      </p:sp>
      <p:pic>
        <p:nvPicPr>
          <p:cNvPr id="7" name="Picture 6"/>
          <p:cNvPicPr>
            <a:picLocks noChangeAspect="1"/>
          </p:cNvPicPr>
          <p:nvPr/>
        </p:nvPicPr>
        <p:blipFill>
          <a:blip r:embed="rId3"/>
          <a:stretch>
            <a:fillRect/>
          </a:stretch>
        </p:blipFill>
        <p:spPr>
          <a:xfrm>
            <a:off x="3801197" y="2877210"/>
            <a:ext cx="3115950" cy="1760743"/>
          </a:xfrm>
          <a:prstGeom prst="rect">
            <a:avLst/>
          </a:prstGeom>
        </p:spPr>
      </p:pic>
      <p:pic>
        <p:nvPicPr>
          <p:cNvPr id="8" name="Picture 7"/>
          <p:cNvPicPr>
            <a:picLocks noChangeAspect="1"/>
          </p:cNvPicPr>
          <p:nvPr/>
        </p:nvPicPr>
        <p:blipFill>
          <a:blip r:embed="rId4"/>
          <a:stretch>
            <a:fillRect/>
          </a:stretch>
        </p:blipFill>
        <p:spPr>
          <a:xfrm>
            <a:off x="698909" y="1071678"/>
            <a:ext cx="1642880" cy="296296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1197" y="939485"/>
            <a:ext cx="3115950" cy="1760743"/>
          </a:xfrm>
          <a:prstGeom prst="rect">
            <a:avLst/>
          </a:prstGeom>
        </p:spPr>
      </p:pic>
      <p:sp>
        <p:nvSpPr>
          <p:cNvPr id="11" name="TextBox 10"/>
          <p:cNvSpPr txBox="1"/>
          <p:nvPr/>
        </p:nvSpPr>
        <p:spPr>
          <a:xfrm>
            <a:off x="7012858" y="1460090"/>
            <a:ext cx="1961536" cy="246221"/>
          </a:xfrm>
          <a:prstGeom prst="rect">
            <a:avLst/>
          </a:prstGeom>
          <a:noFill/>
        </p:spPr>
        <p:txBody>
          <a:bodyPr wrap="square" lIns="0" tIns="0" rIns="0" bIns="0" rtlCol="0">
            <a:spAutoFit/>
          </a:bodyPr>
          <a:lstStyle/>
          <a:p>
            <a:r>
              <a:rPr lang="en-GB" sz="1600" dirty="0" smtClean="0">
                <a:latin typeface="Segoe WP SemiLight"/>
                <a:cs typeface="Segoe WP SemiLight"/>
              </a:rPr>
              <a:t>Layout sin </a:t>
            </a:r>
            <a:r>
              <a:rPr lang="en-GB" sz="1600" dirty="0" err="1" smtClean="0">
                <a:latin typeface="Segoe WP SemiLight"/>
                <a:cs typeface="Segoe WP SemiLight"/>
              </a:rPr>
              <a:t>cambios</a:t>
            </a:r>
            <a:endParaRPr lang="en-GB" sz="1600" dirty="0" smtClean="0">
              <a:latin typeface="Segoe WP SemiLight"/>
              <a:cs typeface="Segoe WP SemiLight"/>
            </a:endParaRPr>
          </a:p>
        </p:txBody>
      </p:sp>
      <p:sp>
        <p:nvSpPr>
          <p:cNvPr id="12" name="TextBox 11"/>
          <p:cNvSpPr txBox="1"/>
          <p:nvPr/>
        </p:nvSpPr>
        <p:spPr>
          <a:xfrm>
            <a:off x="7012858" y="3338051"/>
            <a:ext cx="1961536" cy="492443"/>
          </a:xfrm>
          <a:prstGeom prst="rect">
            <a:avLst/>
          </a:prstGeom>
          <a:noFill/>
        </p:spPr>
        <p:txBody>
          <a:bodyPr wrap="square" lIns="0" tIns="0" rIns="0" bIns="0" rtlCol="0">
            <a:spAutoFit/>
          </a:bodyPr>
          <a:lstStyle/>
          <a:p>
            <a:r>
              <a:rPr lang="en-GB" sz="1600" dirty="0" smtClean="0">
                <a:latin typeface="Segoe WP SemiLight"/>
                <a:cs typeface="Segoe WP SemiLight"/>
              </a:rPr>
              <a:t>Layout </a:t>
            </a:r>
            <a:r>
              <a:rPr lang="en-GB" sz="1600" dirty="0" err="1" smtClean="0">
                <a:latin typeface="Segoe WP SemiLight"/>
                <a:cs typeface="Segoe WP SemiLight"/>
              </a:rPr>
              <a:t>optimizado</a:t>
            </a:r>
            <a:r>
              <a:rPr lang="en-GB" sz="1600" dirty="0" smtClean="0">
                <a:latin typeface="Segoe WP SemiLight"/>
                <a:cs typeface="Segoe WP SemiLight"/>
              </a:rPr>
              <a:t> </a:t>
            </a:r>
            <a:r>
              <a:rPr lang="en-GB" sz="1600" dirty="0" err="1" smtClean="0">
                <a:latin typeface="Segoe WP SemiLight"/>
                <a:cs typeface="Segoe WP SemiLight"/>
              </a:rPr>
              <a:t>para</a:t>
            </a:r>
            <a:r>
              <a:rPr lang="en-GB" sz="1600" dirty="0" smtClean="0">
                <a:latin typeface="Segoe WP SemiLight"/>
                <a:cs typeface="Segoe WP SemiLight"/>
              </a:rPr>
              <a:t> la vista landscape</a:t>
            </a:r>
          </a:p>
        </p:txBody>
      </p:sp>
    </p:spTree>
    <p:extLst>
      <p:ext uri="{BB962C8B-B14F-4D97-AF65-F5344CB8AC3E}">
        <p14:creationId xmlns:p14="http://schemas.microsoft.com/office/powerpoint/2010/main" val="269748793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4721"/>
          </a:xfrm>
        </p:spPr>
        <p:txBody>
          <a:bodyPr/>
          <a:lstStyle/>
          <a:p>
            <a:r>
              <a:rPr lang="en-GB" dirty="0" err="1" smtClean="0"/>
              <a:t>Usando</a:t>
            </a:r>
            <a:r>
              <a:rPr lang="en-GB" dirty="0" smtClean="0"/>
              <a:t> un Grid </a:t>
            </a:r>
            <a:r>
              <a:rPr lang="en-GB" dirty="0" err="1" smtClean="0"/>
              <a:t>para</a:t>
            </a:r>
            <a:r>
              <a:rPr lang="en-GB" dirty="0" smtClean="0"/>
              <a:t> </a:t>
            </a:r>
            <a:r>
              <a:rPr lang="en-GB" dirty="0" err="1" smtClean="0"/>
              <a:t>facilitar</a:t>
            </a:r>
            <a:r>
              <a:rPr lang="en-GB" dirty="0" smtClean="0"/>
              <a:t> el Layout en </a:t>
            </a:r>
            <a:r>
              <a:rPr lang="en-GB" dirty="0" err="1" smtClean="0"/>
              <a:t>modo</a:t>
            </a:r>
            <a:r>
              <a:rPr lang="en-GB" dirty="0" smtClean="0"/>
              <a:t> Landscape </a:t>
            </a:r>
            <a:endParaRPr lang="en-GB" dirty="0"/>
          </a:p>
        </p:txBody>
      </p:sp>
      <p:sp>
        <p:nvSpPr>
          <p:cNvPr id="3" name="Content Placeholder 2"/>
          <p:cNvSpPr>
            <a:spLocks noGrp="1"/>
          </p:cNvSpPr>
          <p:nvPr>
            <p:ph idx="1"/>
          </p:nvPr>
        </p:nvSpPr>
        <p:spPr>
          <a:xfrm>
            <a:off x="381000" y="3924733"/>
            <a:ext cx="8382000" cy="733537"/>
          </a:xfrm>
        </p:spPr>
        <p:txBody>
          <a:bodyPr>
            <a:normAutofit/>
          </a:bodyPr>
          <a:lstStyle/>
          <a:p>
            <a:r>
              <a:rPr lang="en-GB" dirty="0" smtClean="0">
                <a:latin typeface="Segoe WP SemiLight"/>
                <a:cs typeface="Segoe WP SemiLight"/>
              </a:rPr>
              <a:t>En el Grid, la </a:t>
            </a:r>
            <a:r>
              <a:rPr lang="en-GB" dirty="0" err="1" smtClean="0">
                <a:latin typeface="Segoe WP SemiLight"/>
                <a:cs typeface="Segoe WP SemiLight"/>
              </a:rPr>
              <a:t>segunda</a:t>
            </a:r>
            <a:r>
              <a:rPr lang="en-GB" dirty="0" smtClean="0">
                <a:latin typeface="Segoe WP SemiLight"/>
                <a:cs typeface="Segoe WP SemiLight"/>
              </a:rPr>
              <a:t> </a:t>
            </a:r>
            <a:r>
              <a:rPr lang="en-GB" dirty="0" err="1" smtClean="0">
                <a:latin typeface="Segoe WP SemiLight"/>
                <a:cs typeface="Segoe WP SemiLight"/>
              </a:rPr>
              <a:t>columna</a:t>
            </a:r>
            <a:r>
              <a:rPr lang="en-GB" dirty="0" smtClean="0">
                <a:latin typeface="Segoe WP SemiLight"/>
                <a:cs typeface="Segoe WP SemiLight"/>
              </a:rPr>
              <a:t> no se </a:t>
            </a:r>
            <a:r>
              <a:rPr lang="en-GB" dirty="0" err="1" smtClean="0">
                <a:latin typeface="Segoe WP SemiLight"/>
                <a:cs typeface="Segoe WP SemiLight"/>
              </a:rPr>
              <a:t>utilizará</a:t>
            </a:r>
            <a:r>
              <a:rPr lang="en-GB" dirty="0" smtClean="0">
                <a:latin typeface="Segoe WP SemiLight"/>
                <a:cs typeface="Segoe WP SemiLight"/>
              </a:rPr>
              <a:t> en </a:t>
            </a:r>
            <a:r>
              <a:rPr lang="en-GB" dirty="0" err="1" smtClean="0">
                <a:latin typeface="Segoe WP SemiLight"/>
                <a:cs typeface="Segoe WP SemiLight"/>
              </a:rPr>
              <a:t>modo</a:t>
            </a:r>
            <a:r>
              <a:rPr lang="en-GB" dirty="0" smtClean="0">
                <a:latin typeface="Segoe WP SemiLight"/>
                <a:cs typeface="Segoe WP SemiLight"/>
              </a:rPr>
              <a:t> Portrait</a:t>
            </a:r>
          </a:p>
        </p:txBody>
      </p:sp>
      <p:sp>
        <p:nvSpPr>
          <p:cNvPr id="4" name="Slide Number Placeholder 3"/>
          <p:cNvSpPr>
            <a:spLocks noGrp="1"/>
          </p:cNvSpPr>
          <p:nvPr>
            <p:ph type="sldNum" sz="quarter" idx="12"/>
          </p:nvPr>
        </p:nvSpPr>
        <p:spPr/>
        <p:txBody>
          <a:bodyPr/>
          <a:lstStyle/>
          <a:p>
            <a:fld id="{271031BA-9959-4FE2-909F-37D65262A7B4}" type="slidenum">
              <a:rPr lang="en-US" smtClean="0"/>
              <a:pPr/>
              <a:t>27</a:t>
            </a:fld>
            <a:endParaRPr lang="en-US" dirty="0"/>
          </a:p>
        </p:txBody>
      </p:sp>
      <p:sp>
        <p:nvSpPr>
          <p:cNvPr id="5" name="Text Box 4"/>
          <p:cNvSpPr txBox="1">
            <a:spLocks noChangeArrowheads="1"/>
          </p:cNvSpPr>
          <p:nvPr/>
        </p:nvSpPr>
        <p:spPr bwMode="auto">
          <a:xfrm>
            <a:off x="306387" y="922973"/>
            <a:ext cx="4346729" cy="2899226"/>
          </a:xfrm>
          <a:prstGeom prst="rect">
            <a:avLst/>
          </a:prstGeom>
          <a:solidFill>
            <a:schemeClr val="bg1">
              <a:alpha val="79999"/>
            </a:schemeClr>
          </a:solidFill>
          <a:ln w="12700" algn="ctr">
            <a:solidFill>
              <a:schemeClr val="accent5"/>
            </a:solidFill>
            <a:miter lim="800000"/>
            <a:headEnd/>
            <a:tailEnd/>
          </a:ln>
        </p:spPr>
        <p:txBody>
          <a:bodyPr wrap="none" lIns="182871" tIns="182871" rIns="182871" bIns="45718"/>
          <a:lstStyle/>
          <a:p>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phone</a:t>
            </a:r>
            <a:r>
              <a:rPr lang="en-GB" sz="1200" dirty="0" err="1">
                <a:solidFill>
                  <a:srgbClr val="0000FF"/>
                </a:solidFill>
                <a:highlight>
                  <a:srgbClr val="FFFFFF"/>
                </a:highlight>
                <a:latin typeface="Consolas" panose="020B0609020204030204" pitchFamily="49" charset="0"/>
              </a:rPr>
              <a:t>:</a:t>
            </a:r>
            <a:r>
              <a:rPr lang="en-GB" sz="1200" dirty="0" err="1">
                <a:solidFill>
                  <a:srgbClr val="A31515"/>
                </a:solidFill>
                <a:highlight>
                  <a:srgbClr val="FFFFFF"/>
                </a:highlight>
                <a:latin typeface="Consolas" panose="020B0609020204030204" pitchFamily="49" charset="0"/>
              </a:rPr>
              <a:t>PivotItem</a:t>
            </a:r>
            <a:r>
              <a:rPr lang="en-GB" sz="1200" dirty="0">
                <a:solidFill>
                  <a:srgbClr val="FF0000"/>
                </a:solidFill>
                <a:highlight>
                  <a:srgbClr val="FFFFFF"/>
                </a:highlight>
                <a:latin typeface="Consolas" panose="020B0609020204030204" pitchFamily="49" charset="0"/>
              </a:rPr>
              <a:t> Header</a:t>
            </a:r>
            <a:r>
              <a:rPr lang="en-GB" sz="1200" dirty="0">
                <a:solidFill>
                  <a:srgbClr val="0000FF"/>
                </a:solidFill>
                <a:highlight>
                  <a:srgbClr val="FFFFFF"/>
                </a:highlight>
                <a:latin typeface="Consolas" panose="020B0609020204030204" pitchFamily="49" charset="0"/>
              </a:rPr>
              <a:t>="recipe"&gt;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a:solidFill>
                  <a:srgbClr val="A31515"/>
                </a:solidFill>
                <a:highlight>
                  <a:srgbClr val="FFFFFF"/>
                </a:highlight>
                <a:latin typeface="Consolas" panose="020B0609020204030204" pitchFamily="49" charset="0"/>
              </a:rPr>
              <a:t>Grid</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Grid.ColumnDefinitions</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ColumnDefinition</a:t>
            </a:r>
            <a:r>
              <a:rPr lang="en-GB" sz="1200" dirty="0">
                <a:solidFill>
                  <a:srgbClr val="FF0000"/>
                </a:solidFill>
                <a:highlight>
                  <a:srgbClr val="FFFFFF"/>
                </a:highlight>
                <a:latin typeface="Consolas" panose="020B0609020204030204" pitchFamily="49" charset="0"/>
              </a:rPr>
              <a:t> Width</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ColumnDefinition</a:t>
            </a:r>
            <a:r>
              <a:rPr lang="en-GB" sz="1200" dirty="0">
                <a:solidFill>
                  <a:srgbClr val="FF0000"/>
                </a:solidFill>
                <a:highlight>
                  <a:srgbClr val="FFFFFF"/>
                </a:highlight>
                <a:latin typeface="Consolas" panose="020B0609020204030204" pitchFamily="49" charset="0"/>
              </a:rPr>
              <a:t> Width</a:t>
            </a:r>
            <a:r>
              <a:rPr lang="en-GB" sz="1200" dirty="0">
                <a:solidFill>
                  <a:srgbClr val="0000FF"/>
                </a:solidFill>
                <a:highlight>
                  <a:srgbClr val="FFFFFF"/>
                </a:highlight>
                <a:latin typeface="Consolas" panose="020B0609020204030204" pitchFamily="49" charset="0"/>
              </a:rPr>
              <a:t>="Auto"/&gt;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Grid.ColumnDefinitions</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Grid.RowDefinitions</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RowDefinition</a:t>
            </a:r>
            <a:r>
              <a:rPr lang="en-GB" sz="1200" dirty="0">
                <a:solidFill>
                  <a:srgbClr val="FF0000"/>
                </a:solidFill>
                <a:highlight>
                  <a:srgbClr val="FFFFFF"/>
                </a:highlight>
                <a:latin typeface="Consolas" panose="020B0609020204030204" pitchFamily="49" charset="0"/>
              </a:rPr>
              <a:t> Height</a:t>
            </a:r>
            <a:r>
              <a:rPr lang="en-GB" sz="1200" dirty="0">
                <a:solidFill>
                  <a:srgbClr val="0000FF"/>
                </a:solidFill>
                <a:highlight>
                  <a:srgbClr val="FFFFFF"/>
                </a:highlight>
                <a:latin typeface="Consolas" panose="020B0609020204030204" pitchFamily="49" charset="0"/>
              </a:rPr>
              <a:t>="Auto"/&gt;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RowDefinition</a:t>
            </a:r>
            <a:r>
              <a:rPr lang="en-GB" sz="1200" dirty="0">
                <a:solidFill>
                  <a:srgbClr val="FF0000"/>
                </a:solidFill>
                <a:highlight>
                  <a:srgbClr val="FFFFFF"/>
                </a:highlight>
                <a:latin typeface="Consolas" panose="020B0609020204030204" pitchFamily="49" charset="0"/>
              </a:rPr>
              <a:t> Height</a:t>
            </a:r>
            <a:r>
              <a:rPr lang="en-GB" sz="1200" dirty="0">
                <a:solidFill>
                  <a:srgbClr val="0000FF"/>
                </a:solidFill>
                <a:highlight>
                  <a:srgbClr val="FFFFFF"/>
                </a:highlight>
                <a:latin typeface="Consolas" panose="020B0609020204030204" pitchFamily="49" charset="0"/>
              </a:rPr>
              <a:t>="240"/&gt;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RowDefinition</a:t>
            </a:r>
            <a:r>
              <a:rPr lang="en-GB" sz="1200" dirty="0">
                <a:solidFill>
                  <a:srgbClr val="FF0000"/>
                </a:solidFill>
                <a:highlight>
                  <a:srgbClr val="FFFFFF"/>
                </a:highlight>
                <a:latin typeface="Consolas" panose="020B0609020204030204" pitchFamily="49" charset="0"/>
              </a:rPr>
              <a:t> Height</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RowDefinition</a:t>
            </a:r>
            <a:r>
              <a:rPr lang="en-GB" sz="1200" dirty="0">
                <a:solidFill>
                  <a:srgbClr val="FF0000"/>
                </a:solidFill>
                <a:highlight>
                  <a:srgbClr val="FFFFFF"/>
                </a:highlight>
                <a:latin typeface="Consolas" panose="020B0609020204030204" pitchFamily="49" charset="0"/>
              </a:rPr>
              <a:t> Height</a:t>
            </a:r>
            <a:r>
              <a:rPr lang="en-GB" sz="1200" dirty="0">
                <a:solidFill>
                  <a:srgbClr val="0000FF"/>
                </a:solidFill>
                <a:highlight>
                  <a:srgbClr val="FFFFFF"/>
                </a:highlight>
                <a:latin typeface="Consolas" panose="020B0609020204030204" pitchFamily="49" charset="0"/>
              </a:rPr>
              <a:t>="Auto"/&gt;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Grid.RowDefinitions</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00"/>
                </a:solidFill>
                <a:highlight>
                  <a:srgbClr val="FFFFFF"/>
                </a:highlight>
                <a:latin typeface="Consolas" panose="020B0609020204030204" pitchFamily="49" charset="0"/>
              </a:rPr>
              <a: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a:solidFill>
                  <a:srgbClr val="A31515"/>
                </a:solidFill>
                <a:highlight>
                  <a:srgbClr val="FFFFFF"/>
                </a:highlight>
                <a:latin typeface="Consolas" panose="020B0609020204030204" pitchFamily="49" charset="0"/>
              </a:rPr>
              <a:t>Grid</a:t>
            </a:r>
            <a:r>
              <a:rPr lang="en-GB" sz="1200" dirty="0">
                <a:solidFill>
                  <a:srgbClr val="0000FF"/>
                </a:solidFill>
                <a:highlight>
                  <a:srgbClr val="FFFFFF"/>
                </a:highlight>
                <a:latin typeface="Consolas" panose="020B0609020204030204" pitchFamily="49" charset="0"/>
              </a:rPr>
              <a:t>&gt;</a:t>
            </a:r>
            <a:endParaRPr lang="en-GB" sz="1200" dirty="0">
              <a:solidFill>
                <a:prstClr val="black"/>
              </a:solidFill>
              <a:latin typeface="Consolas"/>
            </a:endParaRPr>
          </a:p>
        </p:txBody>
      </p:sp>
      <p:pic>
        <p:nvPicPr>
          <p:cNvPr id="6" name="Picture 5"/>
          <p:cNvPicPr>
            <a:picLocks noChangeAspect="1"/>
          </p:cNvPicPr>
          <p:nvPr/>
        </p:nvPicPr>
        <p:blipFill>
          <a:blip r:embed="rId3"/>
          <a:stretch>
            <a:fillRect/>
          </a:stretch>
        </p:blipFill>
        <p:spPr>
          <a:xfrm>
            <a:off x="6126316" y="762503"/>
            <a:ext cx="1642880" cy="2962966"/>
          </a:xfrm>
          <a:prstGeom prst="rect">
            <a:avLst/>
          </a:prstGeom>
        </p:spPr>
      </p:pic>
      <p:sp>
        <p:nvSpPr>
          <p:cNvPr id="7" name="TextBox 6"/>
          <p:cNvSpPr txBox="1"/>
          <p:nvPr/>
        </p:nvSpPr>
        <p:spPr>
          <a:xfrm>
            <a:off x="7853516" y="1541206"/>
            <a:ext cx="619432" cy="184666"/>
          </a:xfrm>
          <a:prstGeom prst="rect">
            <a:avLst/>
          </a:prstGeom>
          <a:noFill/>
        </p:spPr>
        <p:txBody>
          <a:bodyPr wrap="square" lIns="0" tIns="0" rIns="0" bIns="0" rtlCol="0">
            <a:spAutoFit/>
          </a:bodyPr>
          <a:lstStyle/>
          <a:p>
            <a:r>
              <a:rPr lang="en-GB" sz="1200" dirty="0" smtClean="0"/>
              <a:t>Row 0</a:t>
            </a:r>
          </a:p>
        </p:txBody>
      </p:sp>
      <p:sp>
        <p:nvSpPr>
          <p:cNvPr id="8" name="TextBox 7"/>
          <p:cNvSpPr txBox="1"/>
          <p:nvPr/>
        </p:nvSpPr>
        <p:spPr>
          <a:xfrm>
            <a:off x="7853516" y="1925136"/>
            <a:ext cx="619432" cy="184666"/>
          </a:xfrm>
          <a:prstGeom prst="rect">
            <a:avLst/>
          </a:prstGeom>
          <a:noFill/>
        </p:spPr>
        <p:txBody>
          <a:bodyPr wrap="square" lIns="0" tIns="0" rIns="0" bIns="0" rtlCol="0">
            <a:spAutoFit/>
          </a:bodyPr>
          <a:lstStyle/>
          <a:p>
            <a:r>
              <a:rPr lang="en-GB" sz="1200" dirty="0" smtClean="0"/>
              <a:t>Row 1</a:t>
            </a:r>
          </a:p>
        </p:txBody>
      </p:sp>
      <p:sp>
        <p:nvSpPr>
          <p:cNvPr id="9" name="TextBox 8"/>
          <p:cNvSpPr txBox="1"/>
          <p:nvPr/>
        </p:nvSpPr>
        <p:spPr>
          <a:xfrm>
            <a:off x="7853516" y="2640637"/>
            <a:ext cx="619432" cy="184666"/>
          </a:xfrm>
          <a:prstGeom prst="rect">
            <a:avLst/>
          </a:prstGeom>
          <a:noFill/>
        </p:spPr>
        <p:txBody>
          <a:bodyPr wrap="square" lIns="0" tIns="0" rIns="0" bIns="0" rtlCol="0">
            <a:spAutoFit/>
          </a:bodyPr>
          <a:lstStyle/>
          <a:p>
            <a:r>
              <a:rPr lang="en-GB" sz="1200" dirty="0" smtClean="0"/>
              <a:t>Row 2</a:t>
            </a:r>
          </a:p>
        </p:txBody>
      </p:sp>
      <p:sp>
        <p:nvSpPr>
          <p:cNvPr id="10" name="TextBox 9"/>
          <p:cNvSpPr txBox="1"/>
          <p:nvPr/>
        </p:nvSpPr>
        <p:spPr>
          <a:xfrm>
            <a:off x="7853516" y="3167588"/>
            <a:ext cx="619432" cy="184666"/>
          </a:xfrm>
          <a:prstGeom prst="rect">
            <a:avLst/>
          </a:prstGeom>
          <a:noFill/>
        </p:spPr>
        <p:txBody>
          <a:bodyPr wrap="square" lIns="0" tIns="0" rIns="0" bIns="0" rtlCol="0">
            <a:spAutoFit/>
          </a:bodyPr>
          <a:lstStyle/>
          <a:p>
            <a:r>
              <a:rPr lang="en-GB" sz="1200" dirty="0" smtClean="0"/>
              <a:t>Row 3</a:t>
            </a:r>
          </a:p>
        </p:txBody>
      </p:sp>
      <p:sp>
        <p:nvSpPr>
          <p:cNvPr id="11" name="TextBox 10"/>
          <p:cNvSpPr txBox="1"/>
          <p:nvPr/>
        </p:nvSpPr>
        <p:spPr>
          <a:xfrm>
            <a:off x="6678560" y="3781133"/>
            <a:ext cx="865239" cy="184666"/>
          </a:xfrm>
          <a:prstGeom prst="rect">
            <a:avLst/>
          </a:prstGeom>
          <a:noFill/>
        </p:spPr>
        <p:txBody>
          <a:bodyPr wrap="square" lIns="0" tIns="0" rIns="0" bIns="0" rtlCol="0">
            <a:spAutoFit/>
          </a:bodyPr>
          <a:lstStyle/>
          <a:p>
            <a:r>
              <a:rPr lang="en-GB" sz="1200" dirty="0" smtClean="0"/>
              <a:t>Column 0</a:t>
            </a:r>
          </a:p>
        </p:txBody>
      </p:sp>
      <p:cxnSp>
        <p:nvCxnSpPr>
          <p:cNvPr id="13" name="Straight Connector 12"/>
          <p:cNvCxnSpPr/>
          <p:nvPr/>
        </p:nvCxnSpPr>
        <p:spPr>
          <a:xfrm>
            <a:off x="5810866" y="1541206"/>
            <a:ext cx="2381865"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0866" y="1730788"/>
            <a:ext cx="2381865"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93659" y="2384876"/>
            <a:ext cx="2381865"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810866" y="3194626"/>
            <a:ext cx="2381865"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810866" y="3379292"/>
            <a:ext cx="2381865"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312310" y="582229"/>
            <a:ext cx="0" cy="3383570"/>
          </a:xfrm>
          <a:prstGeom prst="line">
            <a:avLst/>
          </a:prstGeom>
          <a:ln>
            <a:solidFill>
              <a:srgbClr val="E81123"/>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615085" y="582229"/>
            <a:ext cx="0" cy="3383570"/>
          </a:xfrm>
          <a:prstGeom prst="line">
            <a:avLst/>
          </a:prstGeom>
          <a:ln>
            <a:solidFill>
              <a:srgbClr val="E81123"/>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887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343" y="1229131"/>
            <a:ext cx="3593847" cy="2030790"/>
          </a:xfrm>
          <a:prstGeom prst="rect">
            <a:avLst/>
          </a:prstGeom>
        </p:spPr>
      </p:pic>
      <p:sp>
        <p:nvSpPr>
          <p:cNvPr id="2" name="Title 1"/>
          <p:cNvSpPr>
            <a:spLocks noGrp="1"/>
          </p:cNvSpPr>
          <p:nvPr>
            <p:ph type="title"/>
          </p:nvPr>
        </p:nvSpPr>
        <p:spPr>
          <a:xfrm>
            <a:off x="457200" y="401955"/>
            <a:ext cx="8229600" cy="387798"/>
          </a:xfrm>
        </p:spPr>
        <p:txBody>
          <a:bodyPr/>
          <a:lstStyle/>
          <a:p>
            <a:r>
              <a:rPr lang="en-GB" dirty="0" smtClean="0"/>
              <a:t>Layout. </a:t>
            </a:r>
            <a:r>
              <a:rPr lang="en-GB" dirty="0" err="1" smtClean="0"/>
              <a:t>Adaptar</a:t>
            </a:r>
            <a:r>
              <a:rPr lang="en-GB" dirty="0" smtClean="0"/>
              <a:t> la </a:t>
            </a:r>
            <a:r>
              <a:rPr lang="en-GB" dirty="0" err="1" smtClean="0"/>
              <a:t>interfaz</a:t>
            </a:r>
            <a:r>
              <a:rPr lang="en-GB" dirty="0" smtClean="0"/>
              <a:t> a </a:t>
            </a:r>
            <a:r>
              <a:rPr lang="en-GB" dirty="0" err="1" smtClean="0"/>
              <a:t>modo</a:t>
            </a:r>
            <a:r>
              <a:rPr lang="en-GB" dirty="0" smtClean="0"/>
              <a:t> </a:t>
            </a:r>
            <a:r>
              <a:rPr lang="en-GB" b="1" dirty="0" smtClean="0"/>
              <a:t>Landscape</a:t>
            </a:r>
            <a:endParaRPr lang="en-GB" b="1" dirty="0"/>
          </a:p>
        </p:txBody>
      </p:sp>
      <p:sp>
        <p:nvSpPr>
          <p:cNvPr id="3" name="Content Placeholder 2"/>
          <p:cNvSpPr>
            <a:spLocks noGrp="1"/>
          </p:cNvSpPr>
          <p:nvPr>
            <p:ph idx="1"/>
          </p:nvPr>
        </p:nvSpPr>
        <p:spPr>
          <a:xfrm>
            <a:off x="381000" y="3924733"/>
            <a:ext cx="8382000" cy="733537"/>
          </a:xfrm>
        </p:spPr>
        <p:txBody>
          <a:bodyPr>
            <a:normAutofit fontScale="92500"/>
          </a:bodyPr>
          <a:lstStyle/>
          <a:p>
            <a:r>
              <a:rPr lang="en-GB" dirty="0">
                <a:latin typeface="Segoe WP SemiLight"/>
                <a:cs typeface="Segoe WP SemiLight"/>
              </a:rPr>
              <a:t>E</a:t>
            </a:r>
            <a:r>
              <a:rPr lang="en-GB" dirty="0" smtClean="0">
                <a:latin typeface="Segoe WP SemiLight"/>
                <a:cs typeface="Segoe WP SemiLight"/>
              </a:rPr>
              <a:t>n Landscape, la </a:t>
            </a:r>
            <a:r>
              <a:rPr lang="en-GB" dirty="0" err="1" smtClean="0">
                <a:latin typeface="Segoe WP SemiLight"/>
                <a:cs typeface="Segoe WP SemiLight"/>
              </a:rPr>
              <a:t>descripción</a:t>
            </a:r>
            <a:r>
              <a:rPr lang="en-GB" dirty="0" smtClean="0">
                <a:latin typeface="Segoe WP SemiLight"/>
                <a:cs typeface="Segoe WP SemiLight"/>
              </a:rPr>
              <a:t> de la </a:t>
            </a:r>
            <a:r>
              <a:rPr lang="en-GB" dirty="0" err="1" smtClean="0">
                <a:latin typeface="Segoe WP SemiLight"/>
                <a:cs typeface="Segoe WP SemiLight"/>
              </a:rPr>
              <a:t>receta</a:t>
            </a:r>
            <a:r>
              <a:rPr lang="en-GB" dirty="0" smtClean="0">
                <a:latin typeface="Segoe WP SemiLight"/>
                <a:cs typeface="Segoe WP SemiLight"/>
              </a:rPr>
              <a:t> </a:t>
            </a:r>
            <a:r>
              <a:rPr lang="en-GB" dirty="0" err="1" smtClean="0">
                <a:latin typeface="Segoe WP SemiLight"/>
                <a:cs typeface="Segoe WP SemiLight"/>
              </a:rPr>
              <a:t>pasa</a:t>
            </a:r>
            <a:r>
              <a:rPr lang="en-GB" dirty="0" smtClean="0">
                <a:latin typeface="Segoe WP SemiLight"/>
                <a:cs typeface="Segoe WP SemiLight"/>
              </a:rPr>
              <a:t> a la </a:t>
            </a:r>
            <a:r>
              <a:rPr lang="en-GB" dirty="0" err="1" smtClean="0">
                <a:latin typeface="Segoe WP SemiLight"/>
                <a:cs typeface="Segoe WP SemiLight"/>
              </a:rPr>
              <a:t>segunda</a:t>
            </a:r>
            <a:r>
              <a:rPr lang="en-GB" dirty="0" smtClean="0">
                <a:latin typeface="Segoe WP SemiLight"/>
                <a:cs typeface="Segoe WP SemiLight"/>
              </a:rPr>
              <a:t> </a:t>
            </a:r>
            <a:r>
              <a:rPr lang="en-GB" dirty="0" err="1" smtClean="0">
                <a:latin typeface="Segoe WP SemiLight"/>
                <a:cs typeface="Segoe WP SemiLight"/>
              </a:rPr>
              <a:t>fila</a:t>
            </a:r>
            <a:r>
              <a:rPr lang="en-GB" dirty="0" smtClean="0">
                <a:latin typeface="Segoe WP SemiLight"/>
                <a:cs typeface="Segoe WP SemiLight"/>
              </a:rPr>
              <a:t> y la </a:t>
            </a:r>
            <a:r>
              <a:rPr lang="en-GB" dirty="0" err="1" smtClean="0">
                <a:latin typeface="Segoe WP SemiLight"/>
                <a:cs typeface="Segoe WP SemiLight"/>
              </a:rPr>
              <a:t>segunda</a:t>
            </a:r>
            <a:r>
              <a:rPr lang="en-GB" dirty="0" smtClean="0">
                <a:latin typeface="Segoe WP SemiLight"/>
                <a:cs typeface="Segoe WP SemiLight"/>
              </a:rPr>
              <a:t> </a:t>
            </a:r>
            <a:r>
              <a:rPr lang="en-GB" dirty="0" err="1" smtClean="0">
                <a:latin typeface="Segoe WP SemiLight"/>
                <a:cs typeface="Segoe WP SemiLight"/>
              </a:rPr>
              <a:t>columna</a:t>
            </a:r>
            <a:r>
              <a:rPr lang="en-GB" dirty="0" smtClean="0">
                <a:latin typeface="Segoe WP SemiLight"/>
                <a:cs typeface="Segoe WP SemiLight"/>
              </a:rPr>
              <a:t>. De </a:t>
            </a:r>
            <a:r>
              <a:rPr lang="en-GB" dirty="0" err="1" smtClean="0">
                <a:latin typeface="Segoe WP SemiLight"/>
                <a:cs typeface="Segoe WP SemiLight"/>
              </a:rPr>
              <a:t>este</a:t>
            </a:r>
            <a:r>
              <a:rPr lang="en-GB" dirty="0" smtClean="0">
                <a:latin typeface="Segoe WP SemiLight"/>
                <a:cs typeface="Segoe WP SemiLight"/>
              </a:rPr>
              <a:t> </a:t>
            </a:r>
            <a:r>
              <a:rPr lang="en-GB" dirty="0" err="1" smtClean="0">
                <a:latin typeface="Segoe WP SemiLight"/>
                <a:cs typeface="Segoe WP SemiLight"/>
              </a:rPr>
              <a:t>modo</a:t>
            </a:r>
            <a:r>
              <a:rPr lang="en-GB" dirty="0" smtClean="0">
                <a:latin typeface="Segoe WP SemiLight"/>
                <a:cs typeface="Segoe WP SemiLight"/>
              </a:rPr>
              <a:t>, la </a:t>
            </a:r>
            <a:r>
              <a:rPr lang="en-GB" dirty="0" err="1" smtClean="0">
                <a:latin typeface="Segoe WP SemiLight"/>
                <a:cs typeface="Segoe WP SemiLight"/>
              </a:rPr>
              <a:t>tercera</a:t>
            </a:r>
            <a:r>
              <a:rPr lang="en-GB" dirty="0" smtClean="0">
                <a:latin typeface="Segoe WP SemiLight"/>
                <a:cs typeface="Segoe WP SemiLight"/>
              </a:rPr>
              <a:t> </a:t>
            </a:r>
            <a:r>
              <a:rPr lang="en-GB" dirty="0" err="1" smtClean="0">
                <a:latin typeface="Segoe WP SemiLight"/>
                <a:cs typeface="Segoe WP SemiLight"/>
              </a:rPr>
              <a:t>fila</a:t>
            </a:r>
            <a:r>
              <a:rPr lang="en-GB" dirty="0" smtClean="0">
                <a:latin typeface="Segoe WP SemiLight"/>
                <a:cs typeface="Segoe WP SemiLight"/>
              </a:rPr>
              <a:t> del Grid </a:t>
            </a:r>
            <a:r>
              <a:rPr lang="en-GB" dirty="0" err="1" smtClean="0">
                <a:latin typeface="Segoe WP SemiLight"/>
                <a:cs typeface="Segoe WP SemiLight"/>
              </a:rPr>
              <a:t>pasa</a:t>
            </a:r>
            <a:r>
              <a:rPr lang="en-GB" dirty="0" smtClean="0">
                <a:latin typeface="Segoe WP SemiLight"/>
                <a:cs typeface="Segoe WP SemiLight"/>
              </a:rPr>
              <a:t> a no </a:t>
            </a:r>
            <a:r>
              <a:rPr lang="en-GB" dirty="0" err="1" smtClean="0">
                <a:latin typeface="Segoe WP SemiLight"/>
                <a:cs typeface="Segoe WP SemiLight"/>
              </a:rPr>
              <a:t>ser</a:t>
            </a:r>
            <a:r>
              <a:rPr lang="en-GB" dirty="0" smtClean="0">
                <a:latin typeface="Segoe WP SemiLight"/>
                <a:cs typeface="Segoe WP SemiLight"/>
              </a:rPr>
              <a:t> </a:t>
            </a:r>
            <a:r>
              <a:rPr lang="en-GB" dirty="0" err="1" smtClean="0">
                <a:latin typeface="Segoe WP SemiLight"/>
                <a:cs typeface="Segoe WP SemiLight"/>
              </a:rPr>
              <a:t>utilizada</a:t>
            </a:r>
            <a:r>
              <a:rPr lang="en-GB" dirty="0" smtClean="0">
                <a:latin typeface="Segoe WP SemiLight"/>
                <a:cs typeface="Segoe WP SemiLight"/>
              </a:rPr>
              <a:t>. Como la </a:t>
            </a:r>
            <a:r>
              <a:rPr lang="en-GB" dirty="0" err="1" smtClean="0">
                <a:latin typeface="Segoe WP SemiLight"/>
                <a:cs typeface="Segoe WP SemiLight"/>
              </a:rPr>
              <a:t>altura</a:t>
            </a:r>
            <a:r>
              <a:rPr lang="en-GB" dirty="0" smtClean="0">
                <a:latin typeface="Segoe WP SemiLight"/>
                <a:cs typeface="Segoe WP SemiLight"/>
              </a:rPr>
              <a:t> de la </a:t>
            </a:r>
            <a:r>
              <a:rPr lang="en-GB" dirty="0" err="1" smtClean="0">
                <a:latin typeface="Segoe WP SemiLight"/>
                <a:cs typeface="Segoe WP SemiLight"/>
              </a:rPr>
              <a:t>fila</a:t>
            </a:r>
            <a:r>
              <a:rPr lang="en-GB" dirty="0" smtClean="0">
                <a:latin typeface="Segoe WP SemiLight"/>
                <a:cs typeface="Segoe WP SemiLight"/>
              </a:rPr>
              <a:t> </a:t>
            </a:r>
            <a:r>
              <a:rPr lang="en-GB" dirty="0" err="1" smtClean="0">
                <a:latin typeface="Segoe WP SemiLight"/>
                <a:cs typeface="Segoe WP SemiLight"/>
              </a:rPr>
              <a:t>es</a:t>
            </a:r>
            <a:r>
              <a:rPr lang="en-GB" dirty="0" smtClean="0">
                <a:latin typeface="Segoe WP SemiLight"/>
                <a:cs typeface="Segoe WP SemiLight"/>
              </a:rPr>
              <a:t> “*”, </a:t>
            </a:r>
            <a:r>
              <a:rPr lang="en-GB" dirty="0" err="1" smtClean="0">
                <a:latin typeface="Segoe WP SemiLight"/>
                <a:cs typeface="Segoe WP SemiLight"/>
              </a:rPr>
              <a:t>esta</a:t>
            </a:r>
            <a:r>
              <a:rPr lang="en-GB" dirty="0" smtClean="0">
                <a:latin typeface="Segoe WP SemiLight"/>
                <a:cs typeface="Segoe WP SemiLight"/>
              </a:rPr>
              <a:t> se </a:t>
            </a:r>
            <a:r>
              <a:rPr lang="en-GB" dirty="0" err="1" smtClean="0">
                <a:latin typeface="Segoe WP SemiLight"/>
                <a:cs typeface="Segoe WP SemiLight"/>
              </a:rPr>
              <a:t>contrae</a:t>
            </a:r>
            <a:r>
              <a:rPr lang="en-GB" dirty="0" smtClean="0">
                <a:latin typeface="Segoe WP SemiLight"/>
                <a:cs typeface="Segoe WP SemiLight"/>
              </a:rPr>
              <a:t> a cero.</a:t>
            </a:r>
          </a:p>
        </p:txBody>
      </p:sp>
      <p:sp>
        <p:nvSpPr>
          <p:cNvPr id="4" name="Slide Number Placeholder 3"/>
          <p:cNvSpPr>
            <a:spLocks noGrp="1"/>
          </p:cNvSpPr>
          <p:nvPr>
            <p:ph type="sldNum" sz="quarter" idx="12"/>
          </p:nvPr>
        </p:nvSpPr>
        <p:spPr/>
        <p:txBody>
          <a:bodyPr/>
          <a:lstStyle/>
          <a:p>
            <a:fld id="{271031BA-9959-4FE2-909F-37D65262A7B4}" type="slidenum">
              <a:rPr lang="en-US" smtClean="0"/>
              <a:pPr/>
              <a:t>28</a:t>
            </a:fld>
            <a:endParaRPr lang="en-US" dirty="0"/>
          </a:p>
        </p:txBody>
      </p:sp>
      <p:sp>
        <p:nvSpPr>
          <p:cNvPr id="5" name="Text Box 4"/>
          <p:cNvSpPr txBox="1">
            <a:spLocks noChangeArrowheads="1"/>
          </p:cNvSpPr>
          <p:nvPr/>
        </p:nvSpPr>
        <p:spPr bwMode="auto">
          <a:xfrm>
            <a:off x="306387" y="922973"/>
            <a:ext cx="4346729" cy="2899226"/>
          </a:xfrm>
          <a:prstGeom prst="rect">
            <a:avLst/>
          </a:prstGeom>
          <a:solidFill>
            <a:schemeClr val="bg1">
              <a:alpha val="79999"/>
            </a:schemeClr>
          </a:solidFill>
          <a:ln w="12700" algn="ctr">
            <a:solidFill>
              <a:schemeClr val="accent5"/>
            </a:solidFill>
            <a:miter lim="800000"/>
            <a:headEnd/>
            <a:tailEnd/>
          </a:ln>
        </p:spPr>
        <p:txBody>
          <a:bodyPr wrap="none" lIns="182871" tIns="182871" rIns="182871" bIns="45718"/>
          <a:lstStyle/>
          <a:p>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phone</a:t>
            </a:r>
            <a:r>
              <a:rPr lang="en-GB" sz="1200" dirty="0" err="1">
                <a:solidFill>
                  <a:srgbClr val="0000FF"/>
                </a:solidFill>
                <a:highlight>
                  <a:srgbClr val="FFFFFF"/>
                </a:highlight>
                <a:latin typeface="Consolas" panose="020B0609020204030204" pitchFamily="49" charset="0"/>
              </a:rPr>
              <a:t>:</a:t>
            </a:r>
            <a:r>
              <a:rPr lang="en-GB" sz="1200" dirty="0" err="1">
                <a:solidFill>
                  <a:srgbClr val="A31515"/>
                </a:solidFill>
                <a:highlight>
                  <a:srgbClr val="FFFFFF"/>
                </a:highlight>
                <a:latin typeface="Consolas" panose="020B0609020204030204" pitchFamily="49" charset="0"/>
              </a:rPr>
              <a:t>PivotItem</a:t>
            </a:r>
            <a:r>
              <a:rPr lang="en-GB" sz="1200" dirty="0">
                <a:solidFill>
                  <a:srgbClr val="FF0000"/>
                </a:solidFill>
                <a:highlight>
                  <a:srgbClr val="FFFFFF"/>
                </a:highlight>
                <a:latin typeface="Consolas" panose="020B0609020204030204" pitchFamily="49" charset="0"/>
              </a:rPr>
              <a:t> Header</a:t>
            </a:r>
            <a:r>
              <a:rPr lang="en-GB" sz="1200" dirty="0">
                <a:solidFill>
                  <a:srgbClr val="0000FF"/>
                </a:solidFill>
                <a:highlight>
                  <a:srgbClr val="FFFFFF"/>
                </a:highlight>
                <a:latin typeface="Consolas" panose="020B0609020204030204" pitchFamily="49" charset="0"/>
              </a:rPr>
              <a:t>="recipe"&gt;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a:solidFill>
                  <a:srgbClr val="A31515"/>
                </a:solidFill>
                <a:highlight>
                  <a:srgbClr val="FFFFFF"/>
                </a:highlight>
                <a:latin typeface="Consolas" panose="020B0609020204030204" pitchFamily="49" charset="0"/>
              </a:rPr>
              <a:t>Grid</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Grid.ColumnDefinitions</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ColumnDefinition</a:t>
            </a:r>
            <a:r>
              <a:rPr lang="en-GB" sz="1200" dirty="0">
                <a:solidFill>
                  <a:srgbClr val="FF0000"/>
                </a:solidFill>
                <a:highlight>
                  <a:srgbClr val="FFFFFF"/>
                </a:highlight>
                <a:latin typeface="Consolas" panose="020B0609020204030204" pitchFamily="49" charset="0"/>
              </a:rPr>
              <a:t> Width</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ColumnDefinition</a:t>
            </a:r>
            <a:r>
              <a:rPr lang="en-GB" sz="1200" dirty="0">
                <a:solidFill>
                  <a:srgbClr val="FF0000"/>
                </a:solidFill>
                <a:highlight>
                  <a:srgbClr val="FFFFFF"/>
                </a:highlight>
                <a:latin typeface="Consolas" panose="020B0609020204030204" pitchFamily="49" charset="0"/>
              </a:rPr>
              <a:t> Width</a:t>
            </a:r>
            <a:r>
              <a:rPr lang="en-GB" sz="1200" dirty="0">
                <a:solidFill>
                  <a:srgbClr val="0000FF"/>
                </a:solidFill>
                <a:highlight>
                  <a:srgbClr val="FFFFFF"/>
                </a:highlight>
                <a:latin typeface="Consolas" panose="020B0609020204030204" pitchFamily="49" charset="0"/>
              </a:rPr>
              <a:t>="Auto"/&gt;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Grid.ColumnDefinitions</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Grid.RowDefinitions</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RowDefinition</a:t>
            </a:r>
            <a:r>
              <a:rPr lang="en-GB" sz="1200" dirty="0">
                <a:solidFill>
                  <a:srgbClr val="FF0000"/>
                </a:solidFill>
                <a:highlight>
                  <a:srgbClr val="FFFFFF"/>
                </a:highlight>
                <a:latin typeface="Consolas" panose="020B0609020204030204" pitchFamily="49" charset="0"/>
              </a:rPr>
              <a:t> Height</a:t>
            </a:r>
            <a:r>
              <a:rPr lang="en-GB" sz="1200" dirty="0">
                <a:solidFill>
                  <a:srgbClr val="0000FF"/>
                </a:solidFill>
                <a:highlight>
                  <a:srgbClr val="FFFFFF"/>
                </a:highlight>
                <a:latin typeface="Consolas" panose="020B0609020204030204" pitchFamily="49" charset="0"/>
              </a:rPr>
              <a:t>="Auto"/&gt;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RowDefinition</a:t>
            </a:r>
            <a:r>
              <a:rPr lang="en-GB" sz="1200" dirty="0">
                <a:solidFill>
                  <a:srgbClr val="FF0000"/>
                </a:solidFill>
                <a:highlight>
                  <a:srgbClr val="FFFFFF"/>
                </a:highlight>
                <a:latin typeface="Consolas" panose="020B0609020204030204" pitchFamily="49" charset="0"/>
              </a:rPr>
              <a:t> Height</a:t>
            </a:r>
            <a:r>
              <a:rPr lang="en-GB" sz="1200" dirty="0">
                <a:solidFill>
                  <a:srgbClr val="0000FF"/>
                </a:solidFill>
                <a:highlight>
                  <a:srgbClr val="FFFFFF"/>
                </a:highlight>
                <a:latin typeface="Consolas" panose="020B0609020204030204" pitchFamily="49" charset="0"/>
              </a:rPr>
              <a:t>="240"/&gt;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RowDefinition</a:t>
            </a:r>
            <a:r>
              <a:rPr lang="en-GB" sz="1200" dirty="0">
                <a:solidFill>
                  <a:srgbClr val="FF0000"/>
                </a:solidFill>
                <a:highlight>
                  <a:srgbClr val="FFFFFF"/>
                </a:highlight>
                <a:latin typeface="Consolas" panose="020B0609020204030204" pitchFamily="49" charset="0"/>
              </a:rPr>
              <a:t> Height</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err="1">
                <a:solidFill>
                  <a:srgbClr val="A31515"/>
                </a:solidFill>
                <a:highlight>
                  <a:srgbClr val="FFFFFF"/>
                </a:highlight>
                <a:latin typeface="Consolas" panose="020B0609020204030204" pitchFamily="49" charset="0"/>
              </a:rPr>
              <a:t>RowDefinition</a:t>
            </a:r>
            <a:r>
              <a:rPr lang="en-GB" sz="1200" dirty="0">
                <a:solidFill>
                  <a:srgbClr val="FF0000"/>
                </a:solidFill>
                <a:highlight>
                  <a:srgbClr val="FFFFFF"/>
                </a:highlight>
                <a:latin typeface="Consolas" panose="020B0609020204030204" pitchFamily="49" charset="0"/>
              </a:rPr>
              <a:t> Height</a:t>
            </a:r>
            <a:r>
              <a:rPr lang="en-GB" sz="1200" dirty="0">
                <a:solidFill>
                  <a:srgbClr val="0000FF"/>
                </a:solidFill>
                <a:highlight>
                  <a:srgbClr val="FFFFFF"/>
                </a:highlight>
                <a:latin typeface="Consolas" panose="020B0609020204030204" pitchFamily="49" charset="0"/>
              </a:rPr>
              <a:t>="Auto"/&gt;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Grid.RowDefinitions</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00"/>
                </a:solidFill>
                <a:highlight>
                  <a:srgbClr val="FFFFFF"/>
                </a:highlight>
                <a:latin typeface="Consolas" panose="020B0609020204030204" pitchFamily="49" charset="0"/>
              </a:rPr>
              <a: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a:solidFill>
                  <a:srgbClr val="A31515"/>
                </a:solidFill>
                <a:highlight>
                  <a:srgbClr val="FFFFFF"/>
                </a:highlight>
                <a:latin typeface="Consolas" panose="020B0609020204030204" pitchFamily="49" charset="0"/>
              </a:rPr>
              <a:t>Grid</a:t>
            </a:r>
            <a:r>
              <a:rPr lang="en-GB" sz="1200" dirty="0">
                <a:solidFill>
                  <a:srgbClr val="0000FF"/>
                </a:solidFill>
                <a:highlight>
                  <a:srgbClr val="FFFFFF"/>
                </a:highlight>
                <a:latin typeface="Consolas" panose="020B0609020204030204" pitchFamily="49" charset="0"/>
              </a:rPr>
              <a:t>&gt;</a:t>
            </a:r>
            <a:endParaRPr lang="en-GB" sz="1200" dirty="0">
              <a:solidFill>
                <a:prstClr val="black"/>
              </a:solidFill>
              <a:latin typeface="Consolas"/>
            </a:endParaRPr>
          </a:p>
        </p:txBody>
      </p:sp>
      <p:sp>
        <p:nvSpPr>
          <p:cNvPr id="7" name="TextBox 6"/>
          <p:cNvSpPr txBox="1"/>
          <p:nvPr/>
        </p:nvSpPr>
        <p:spPr>
          <a:xfrm>
            <a:off x="8555372" y="1976705"/>
            <a:ext cx="619432" cy="184666"/>
          </a:xfrm>
          <a:prstGeom prst="rect">
            <a:avLst/>
          </a:prstGeom>
          <a:noFill/>
        </p:spPr>
        <p:txBody>
          <a:bodyPr wrap="square" lIns="0" tIns="0" rIns="0" bIns="0" rtlCol="0">
            <a:spAutoFit/>
          </a:bodyPr>
          <a:lstStyle/>
          <a:p>
            <a:r>
              <a:rPr lang="en-GB" sz="1200" dirty="0" smtClean="0"/>
              <a:t>Row 0</a:t>
            </a:r>
          </a:p>
        </p:txBody>
      </p:sp>
      <p:sp>
        <p:nvSpPr>
          <p:cNvPr id="8" name="TextBox 7"/>
          <p:cNvSpPr txBox="1"/>
          <p:nvPr/>
        </p:nvSpPr>
        <p:spPr>
          <a:xfrm>
            <a:off x="8555372" y="2391141"/>
            <a:ext cx="619432" cy="184666"/>
          </a:xfrm>
          <a:prstGeom prst="rect">
            <a:avLst/>
          </a:prstGeom>
          <a:noFill/>
        </p:spPr>
        <p:txBody>
          <a:bodyPr wrap="square" lIns="0" tIns="0" rIns="0" bIns="0" rtlCol="0">
            <a:spAutoFit/>
          </a:bodyPr>
          <a:lstStyle/>
          <a:p>
            <a:r>
              <a:rPr lang="en-GB" sz="1200" dirty="0" smtClean="0"/>
              <a:t>Row 1</a:t>
            </a:r>
          </a:p>
        </p:txBody>
      </p:sp>
      <p:sp>
        <p:nvSpPr>
          <p:cNvPr id="9" name="TextBox 8"/>
          <p:cNvSpPr txBox="1"/>
          <p:nvPr/>
        </p:nvSpPr>
        <p:spPr>
          <a:xfrm>
            <a:off x="8555372" y="2862390"/>
            <a:ext cx="619432" cy="123111"/>
          </a:xfrm>
          <a:prstGeom prst="rect">
            <a:avLst/>
          </a:prstGeom>
          <a:noFill/>
        </p:spPr>
        <p:txBody>
          <a:bodyPr wrap="square" lIns="0" tIns="0" rIns="0" bIns="0" rtlCol="0">
            <a:spAutoFit/>
          </a:bodyPr>
          <a:lstStyle/>
          <a:p>
            <a:r>
              <a:rPr lang="en-GB" sz="800" dirty="0" smtClean="0"/>
              <a:t>Row 2</a:t>
            </a:r>
          </a:p>
        </p:txBody>
      </p:sp>
      <p:sp>
        <p:nvSpPr>
          <p:cNvPr id="10" name="TextBox 9"/>
          <p:cNvSpPr txBox="1"/>
          <p:nvPr/>
        </p:nvSpPr>
        <p:spPr>
          <a:xfrm>
            <a:off x="8555372" y="2982234"/>
            <a:ext cx="619432" cy="184666"/>
          </a:xfrm>
          <a:prstGeom prst="rect">
            <a:avLst/>
          </a:prstGeom>
          <a:noFill/>
        </p:spPr>
        <p:txBody>
          <a:bodyPr wrap="square" lIns="0" tIns="0" rIns="0" bIns="0" rtlCol="0">
            <a:spAutoFit/>
          </a:bodyPr>
          <a:lstStyle/>
          <a:p>
            <a:r>
              <a:rPr lang="en-GB" sz="1200" dirty="0" smtClean="0"/>
              <a:t>Row 3</a:t>
            </a:r>
          </a:p>
        </p:txBody>
      </p:sp>
      <p:sp>
        <p:nvSpPr>
          <p:cNvPr id="11" name="TextBox 10"/>
          <p:cNvSpPr txBox="1"/>
          <p:nvPr/>
        </p:nvSpPr>
        <p:spPr>
          <a:xfrm>
            <a:off x="5586606" y="3288306"/>
            <a:ext cx="865239" cy="184666"/>
          </a:xfrm>
          <a:prstGeom prst="rect">
            <a:avLst/>
          </a:prstGeom>
          <a:noFill/>
        </p:spPr>
        <p:txBody>
          <a:bodyPr wrap="square" lIns="0" tIns="0" rIns="0" bIns="0" rtlCol="0">
            <a:spAutoFit/>
          </a:bodyPr>
          <a:lstStyle/>
          <a:p>
            <a:r>
              <a:rPr lang="en-GB" sz="1200" dirty="0" smtClean="0"/>
              <a:t>Column 0</a:t>
            </a:r>
          </a:p>
        </p:txBody>
      </p:sp>
      <p:cxnSp>
        <p:nvCxnSpPr>
          <p:cNvPr id="13" name="Straight Connector 12"/>
          <p:cNvCxnSpPr/>
          <p:nvPr/>
        </p:nvCxnSpPr>
        <p:spPr>
          <a:xfrm>
            <a:off x="5115312" y="2013155"/>
            <a:ext cx="3408105"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21377" y="2151117"/>
            <a:ext cx="340204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115312" y="2928514"/>
            <a:ext cx="3408105" cy="1791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21377" y="2982840"/>
            <a:ext cx="3402040" cy="114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21377" y="3127114"/>
            <a:ext cx="3403191"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05284" y="1229131"/>
            <a:ext cx="0" cy="2234381"/>
          </a:xfrm>
          <a:prstGeom prst="line">
            <a:avLst/>
          </a:prstGeom>
          <a:ln>
            <a:solidFill>
              <a:srgbClr val="E81123"/>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35213" y="1229130"/>
            <a:ext cx="0" cy="2234381"/>
          </a:xfrm>
          <a:prstGeom prst="line">
            <a:avLst/>
          </a:prstGeom>
          <a:ln>
            <a:solidFill>
              <a:srgbClr val="E81123"/>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4800" y="1229129"/>
            <a:ext cx="0" cy="2234381"/>
          </a:xfrm>
          <a:prstGeom prst="line">
            <a:avLst/>
          </a:prstGeom>
          <a:ln>
            <a:solidFill>
              <a:srgbClr val="E81123"/>
            </a:solidFill>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644883" y="3291212"/>
            <a:ext cx="865239" cy="184666"/>
          </a:xfrm>
          <a:prstGeom prst="rect">
            <a:avLst/>
          </a:prstGeom>
          <a:noFill/>
        </p:spPr>
        <p:txBody>
          <a:bodyPr wrap="square" lIns="0" tIns="0" rIns="0" bIns="0" rtlCol="0">
            <a:spAutoFit/>
          </a:bodyPr>
          <a:lstStyle/>
          <a:p>
            <a:r>
              <a:rPr lang="en-GB" sz="1200" dirty="0" smtClean="0"/>
              <a:t>Column 1</a:t>
            </a:r>
          </a:p>
        </p:txBody>
      </p:sp>
    </p:spTree>
    <p:extLst>
      <p:ext uri="{BB962C8B-B14F-4D97-AF65-F5344CB8AC3E}">
        <p14:creationId xmlns:p14="http://schemas.microsoft.com/office/powerpoint/2010/main" val="2709716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4721"/>
          </a:xfrm>
        </p:spPr>
        <p:txBody>
          <a:bodyPr/>
          <a:lstStyle/>
          <a:p>
            <a:r>
              <a:rPr lang="en-GB" dirty="0" err="1" smtClean="0"/>
              <a:t>Adaptando</a:t>
            </a:r>
            <a:r>
              <a:rPr lang="en-GB" dirty="0" smtClean="0"/>
              <a:t> el Layout. </a:t>
            </a:r>
            <a:r>
              <a:rPr lang="en-GB" dirty="0" err="1" smtClean="0"/>
              <a:t>Moviendo</a:t>
            </a:r>
            <a:r>
              <a:rPr lang="en-GB" dirty="0" smtClean="0"/>
              <a:t> </a:t>
            </a:r>
            <a:r>
              <a:rPr lang="en-GB" dirty="0" err="1" smtClean="0"/>
              <a:t>elementos</a:t>
            </a:r>
            <a:r>
              <a:rPr lang="en-GB" dirty="0" smtClean="0"/>
              <a:t>.</a:t>
            </a:r>
            <a:endParaRPr lang="en-GB" dirty="0"/>
          </a:p>
        </p:txBody>
      </p:sp>
      <p:sp>
        <p:nvSpPr>
          <p:cNvPr id="3" name="Content Placeholder 2"/>
          <p:cNvSpPr>
            <a:spLocks noGrp="1"/>
          </p:cNvSpPr>
          <p:nvPr>
            <p:ph idx="1"/>
          </p:nvPr>
        </p:nvSpPr>
        <p:spPr>
          <a:xfrm>
            <a:off x="457199" y="1135380"/>
            <a:ext cx="8428703" cy="3365183"/>
          </a:xfrm>
        </p:spPr>
        <p:txBody>
          <a:bodyPr/>
          <a:lstStyle/>
          <a:p>
            <a:pPr marL="0" indent="0">
              <a:buNone/>
            </a:pPr>
            <a:r>
              <a:rPr lang="en-GB" sz="1200" dirty="0" smtClean="0">
                <a:solidFill>
                  <a:srgbClr val="0000FF"/>
                </a:solidFill>
                <a:highlight>
                  <a:srgbClr val="FFFFFF"/>
                </a:highlight>
                <a:latin typeface="Consolas" panose="020B0609020204030204" pitchFamily="49" charset="0"/>
              </a:rPr>
              <a:t>private</a:t>
            </a:r>
            <a:r>
              <a:rPr lang="en-GB" sz="1200" dirty="0" smtClean="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void</a:t>
            </a:r>
            <a:r>
              <a:rPr lang="en-GB" sz="1200" dirty="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PhoneApplicationPage_OrientationChanged</a:t>
            </a:r>
            <a:r>
              <a:rPr lang="en-GB" sz="1200" dirty="0">
                <a:solidFill>
                  <a:srgbClr val="000000"/>
                </a:solidFill>
                <a:highlight>
                  <a:srgbClr val="FFFFFF"/>
                </a:highlight>
                <a:latin typeface="Consolas" panose="020B0609020204030204" pitchFamily="49" charset="0"/>
              </a:rPr>
              <a:t>(</a:t>
            </a:r>
            <a:r>
              <a:rPr lang="en-GB" sz="1200" dirty="0">
                <a:solidFill>
                  <a:srgbClr val="0000FF"/>
                </a:solidFill>
                <a:highlight>
                  <a:srgbClr val="FFFFFF"/>
                </a:highlight>
                <a:latin typeface="Consolas" panose="020B0609020204030204" pitchFamily="49" charset="0"/>
              </a:rPr>
              <a:t>object</a:t>
            </a:r>
            <a:r>
              <a:rPr lang="en-GB" sz="1200" dirty="0">
                <a:solidFill>
                  <a:srgbClr val="000000"/>
                </a:solidFill>
                <a:highlight>
                  <a:srgbClr val="FFFFFF"/>
                </a:highlight>
                <a:latin typeface="Consolas" panose="020B0609020204030204" pitchFamily="49" charset="0"/>
              </a:rPr>
              <a:t> sender, </a:t>
            </a:r>
            <a:r>
              <a:rPr lang="en-GB" sz="1200" dirty="0" err="1">
                <a:solidFill>
                  <a:srgbClr val="2B91AF"/>
                </a:solidFill>
                <a:highlight>
                  <a:srgbClr val="FFFFFF"/>
                </a:highlight>
                <a:latin typeface="Consolas" panose="020B0609020204030204" pitchFamily="49" charset="0"/>
              </a:rPr>
              <a:t>OrientationChangedEventArgs</a:t>
            </a:r>
            <a:r>
              <a:rPr lang="en-GB" sz="1200" dirty="0">
                <a:solidFill>
                  <a:srgbClr val="000000"/>
                </a:solidFill>
                <a:highlight>
                  <a:srgbClr val="FFFFFF"/>
                </a:highlight>
                <a:latin typeface="Consolas" panose="020B0609020204030204" pitchFamily="49" charset="0"/>
              </a:rPr>
              <a:t> e</a:t>
            </a:r>
            <a:r>
              <a:rPr lang="en-GB" sz="1200" dirty="0" smtClean="0">
                <a:solidFill>
                  <a:srgbClr val="000000"/>
                </a:solidFill>
                <a:highlight>
                  <a:srgbClr val="FFFFFF"/>
                </a:highlight>
                <a:latin typeface="Consolas" panose="020B0609020204030204" pitchFamily="49" charset="0"/>
              </a:rPr>
              <a:t>)        {</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if</a:t>
            </a:r>
            <a:r>
              <a:rPr lang="en-GB" sz="1200" dirty="0">
                <a:solidFill>
                  <a:srgbClr val="000000"/>
                </a:solidFill>
                <a:highlight>
                  <a:srgbClr val="FFFFFF"/>
                </a:highlight>
                <a:latin typeface="Consolas" panose="020B0609020204030204" pitchFamily="49" charset="0"/>
              </a:rPr>
              <a:t> (</a:t>
            </a:r>
            <a:r>
              <a:rPr lang="en-GB" sz="1200" dirty="0" err="1">
                <a:solidFill>
                  <a:srgbClr val="0000FF"/>
                </a:solidFill>
                <a:highlight>
                  <a:srgbClr val="FFFFFF"/>
                </a:highlight>
                <a:latin typeface="Consolas" panose="020B0609020204030204" pitchFamily="49" charset="0"/>
              </a:rPr>
              <a:t>this</a:t>
            </a:r>
            <a:r>
              <a:rPr lang="en-GB" sz="1200" dirty="0" err="1">
                <a:solidFill>
                  <a:srgbClr val="000000"/>
                </a:solidFill>
                <a:highlight>
                  <a:srgbClr val="FFFFFF"/>
                </a:highlight>
                <a:latin typeface="Consolas" panose="020B0609020204030204" pitchFamily="49" charset="0"/>
              </a:rPr>
              <a:t>.Orientation</a:t>
            </a:r>
            <a:r>
              <a:rPr lang="en-GB" sz="1200" dirty="0">
                <a:solidFill>
                  <a:srgbClr val="000000"/>
                </a:solidFill>
                <a:highlight>
                  <a:srgbClr val="FFFFFF"/>
                </a:highlight>
                <a:latin typeface="Consolas" panose="020B0609020204030204" pitchFamily="49" charset="0"/>
              </a:rPr>
              <a:t> == </a:t>
            </a:r>
            <a:r>
              <a:rPr lang="en-GB" sz="1200" dirty="0" err="1">
                <a:solidFill>
                  <a:srgbClr val="2B91AF"/>
                </a:solidFill>
                <a:highlight>
                  <a:srgbClr val="FFFFFF"/>
                </a:highlight>
                <a:latin typeface="Consolas" panose="020B0609020204030204" pitchFamily="49" charset="0"/>
              </a:rPr>
              <a:t>PageOrientation</a:t>
            </a:r>
            <a:r>
              <a:rPr lang="en-GB" sz="1200" dirty="0" err="1">
                <a:solidFill>
                  <a:srgbClr val="000000"/>
                </a:solidFill>
                <a:highlight>
                  <a:srgbClr val="FFFFFF"/>
                </a:highlight>
                <a:latin typeface="Consolas" panose="020B0609020204030204" pitchFamily="49" charset="0"/>
              </a:rPr>
              <a:t>.LandscapeLeft</a:t>
            </a:r>
            <a:r>
              <a:rPr lang="en-GB" sz="1200" dirty="0">
                <a:solidFill>
                  <a:srgbClr val="000000"/>
                </a:solidFill>
                <a:highlight>
                  <a:srgbClr val="FFFFFF"/>
                </a:highlight>
                <a:latin typeface="Consolas" panose="020B0609020204030204" pitchFamily="49" charset="0"/>
              </a:rPr>
              <a:t> || </a:t>
            </a:r>
            <a:r>
              <a:rPr lang="en-GB" sz="1200" dirty="0" err="1">
                <a:solidFill>
                  <a:srgbClr val="0000FF"/>
                </a:solidFill>
                <a:highlight>
                  <a:srgbClr val="FFFFFF"/>
                </a:highlight>
                <a:latin typeface="Consolas" panose="020B0609020204030204" pitchFamily="49" charset="0"/>
              </a:rPr>
              <a:t>this</a:t>
            </a:r>
            <a:r>
              <a:rPr lang="en-GB" sz="1200" dirty="0" err="1">
                <a:solidFill>
                  <a:srgbClr val="000000"/>
                </a:solidFill>
                <a:highlight>
                  <a:srgbClr val="FFFFFF"/>
                </a:highlight>
                <a:latin typeface="Consolas" panose="020B0609020204030204" pitchFamily="49" charset="0"/>
              </a:rPr>
              <a:t>.Orientation</a:t>
            </a:r>
            <a:r>
              <a:rPr lang="en-GB" sz="1200" dirty="0">
                <a:solidFill>
                  <a:srgbClr val="000000"/>
                </a:solidFill>
                <a:highlight>
                  <a:srgbClr val="FFFFFF"/>
                </a:highlight>
                <a:latin typeface="Consolas" panose="020B0609020204030204" pitchFamily="49" charset="0"/>
              </a:rPr>
              <a:t> == </a:t>
            </a:r>
            <a:r>
              <a:rPr lang="en-GB" sz="1200" dirty="0" smtClean="0">
                <a:solidFill>
                  <a:srgbClr val="000000"/>
                </a:solidFill>
                <a:highlight>
                  <a:srgbClr val="FFFFFF"/>
                </a:highlight>
                <a:latin typeface="Consolas" panose="020B0609020204030204" pitchFamily="49" charset="0"/>
              </a:rPr>
              <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r>
              <a:rPr lang="en-GB" sz="1200" dirty="0" err="1" smtClean="0">
                <a:solidFill>
                  <a:srgbClr val="2B91AF"/>
                </a:solidFill>
                <a:highlight>
                  <a:srgbClr val="FFFFFF"/>
                </a:highlight>
                <a:latin typeface="Consolas" panose="020B0609020204030204" pitchFamily="49" charset="0"/>
              </a:rPr>
              <a:t>PageOrientation</a:t>
            </a:r>
            <a:r>
              <a:rPr lang="en-GB" sz="1200" dirty="0" err="1" smtClean="0">
                <a:solidFill>
                  <a:srgbClr val="000000"/>
                </a:solidFill>
                <a:highlight>
                  <a:srgbClr val="FFFFFF"/>
                </a:highlight>
                <a:latin typeface="Consolas" panose="020B0609020204030204" pitchFamily="49" charset="0"/>
              </a:rPr>
              <a:t>.LandscapeRight</a:t>
            </a:r>
            <a:r>
              <a:rPr lang="en-GB" sz="1200" dirty="0" smtClean="0">
                <a:solidFill>
                  <a:srgbClr val="000000"/>
                </a:solidFill>
                <a:highlight>
                  <a:srgbClr val="FFFFFF"/>
                </a:highlight>
                <a:latin typeface="Consolas" panose="020B0609020204030204" pitchFamily="49" charset="0"/>
              </a:rPr>
              <a:t>)</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DirectionsScrollViewer.SetValue</a:t>
            </a:r>
            <a:r>
              <a:rPr lang="en-GB" sz="1200" dirty="0">
                <a:solidFill>
                  <a:srgbClr val="000000"/>
                </a:solidFill>
                <a:highlight>
                  <a:srgbClr val="FFFFFF"/>
                </a:highlight>
                <a:latin typeface="Consolas" panose="020B0609020204030204" pitchFamily="49" charset="0"/>
              </a:rPr>
              <a:t>(</a:t>
            </a:r>
            <a:r>
              <a:rPr lang="en-GB" sz="1200" dirty="0" err="1">
                <a:solidFill>
                  <a:srgbClr val="2B91AF"/>
                </a:solidFill>
                <a:highlight>
                  <a:srgbClr val="FFFFFF"/>
                </a:highlight>
                <a:latin typeface="Consolas" panose="020B0609020204030204" pitchFamily="49" charset="0"/>
              </a:rPr>
              <a:t>Grid</a:t>
            </a:r>
            <a:r>
              <a:rPr lang="en-GB" sz="1200" dirty="0" err="1">
                <a:solidFill>
                  <a:srgbClr val="000000"/>
                </a:solidFill>
                <a:highlight>
                  <a:srgbClr val="FFFFFF"/>
                </a:highlight>
                <a:latin typeface="Consolas" panose="020B0609020204030204" pitchFamily="49" charset="0"/>
              </a:rPr>
              <a:t>.RowProperty</a:t>
            </a:r>
            <a:r>
              <a:rPr lang="en-GB" sz="1200" dirty="0">
                <a:solidFill>
                  <a:srgbClr val="000000"/>
                </a:solidFill>
                <a:highlight>
                  <a:srgbClr val="FFFFFF"/>
                </a:highlight>
                <a:latin typeface="Consolas" panose="020B0609020204030204" pitchFamily="49" charset="0"/>
              </a:rPr>
              <a:t>, 1</a:t>
            </a:r>
            <a:r>
              <a:rPr lang="en-GB" sz="1200" dirty="0" smtClean="0">
                <a:solidFill>
                  <a:srgbClr val="000000"/>
                </a:solidFill>
                <a:highlight>
                  <a:srgbClr val="FFFFFF"/>
                </a:highlight>
                <a:latin typeface="Consolas" panose="020B0609020204030204" pitchFamily="49" charset="0"/>
              </a:rPr>
              <a:t>);</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DirectionsScrollViewer.SetValue</a:t>
            </a:r>
            <a:r>
              <a:rPr lang="en-GB" sz="1200" dirty="0">
                <a:solidFill>
                  <a:srgbClr val="000000"/>
                </a:solidFill>
                <a:highlight>
                  <a:srgbClr val="FFFFFF"/>
                </a:highlight>
                <a:latin typeface="Consolas" panose="020B0609020204030204" pitchFamily="49" charset="0"/>
              </a:rPr>
              <a:t>(</a:t>
            </a:r>
            <a:r>
              <a:rPr lang="en-GB" sz="1200" dirty="0" err="1">
                <a:solidFill>
                  <a:srgbClr val="2B91AF"/>
                </a:solidFill>
                <a:highlight>
                  <a:srgbClr val="FFFFFF"/>
                </a:highlight>
                <a:latin typeface="Consolas" panose="020B0609020204030204" pitchFamily="49" charset="0"/>
              </a:rPr>
              <a:t>Grid</a:t>
            </a:r>
            <a:r>
              <a:rPr lang="en-GB" sz="1200" dirty="0" err="1">
                <a:solidFill>
                  <a:srgbClr val="000000"/>
                </a:solidFill>
                <a:highlight>
                  <a:srgbClr val="FFFFFF"/>
                </a:highlight>
                <a:latin typeface="Consolas" panose="020B0609020204030204" pitchFamily="49" charset="0"/>
              </a:rPr>
              <a:t>.ColumnProperty</a:t>
            </a:r>
            <a:r>
              <a:rPr lang="en-GB" sz="1200" dirty="0">
                <a:solidFill>
                  <a:srgbClr val="000000"/>
                </a:solidFill>
                <a:highlight>
                  <a:srgbClr val="FFFFFF"/>
                </a:highlight>
                <a:latin typeface="Consolas" panose="020B0609020204030204" pitchFamily="49" charset="0"/>
              </a:rPr>
              <a:t>, 1</a:t>
            </a:r>
            <a:r>
              <a:rPr lang="en-GB" sz="1200" dirty="0" smtClean="0">
                <a:solidFill>
                  <a:srgbClr val="000000"/>
                </a:solidFill>
                <a:highlight>
                  <a:srgbClr val="FFFFFF"/>
                </a:highlight>
                <a:latin typeface="Consolas" panose="020B0609020204030204" pitchFamily="49" charset="0"/>
              </a:rPr>
              <a:t>);</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else</a:t>
            </a:r>
            <a:br>
              <a:rPr lang="en-GB" sz="1200" dirty="0" smtClean="0">
                <a:solidFill>
                  <a:srgbClr val="0000FF"/>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DirectionsScrollViewer.SetValue</a:t>
            </a:r>
            <a:r>
              <a:rPr lang="en-GB" sz="1200" dirty="0">
                <a:solidFill>
                  <a:srgbClr val="000000"/>
                </a:solidFill>
                <a:highlight>
                  <a:srgbClr val="FFFFFF"/>
                </a:highlight>
                <a:latin typeface="Consolas" panose="020B0609020204030204" pitchFamily="49" charset="0"/>
              </a:rPr>
              <a:t>(</a:t>
            </a:r>
            <a:r>
              <a:rPr lang="en-GB" sz="1200" dirty="0" err="1">
                <a:solidFill>
                  <a:srgbClr val="2B91AF"/>
                </a:solidFill>
                <a:highlight>
                  <a:srgbClr val="FFFFFF"/>
                </a:highlight>
                <a:latin typeface="Consolas" panose="020B0609020204030204" pitchFamily="49" charset="0"/>
              </a:rPr>
              <a:t>Grid</a:t>
            </a:r>
            <a:r>
              <a:rPr lang="en-GB" sz="1200" dirty="0" err="1">
                <a:solidFill>
                  <a:srgbClr val="000000"/>
                </a:solidFill>
                <a:highlight>
                  <a:srgbClr val="FFFFFF"/>
                </a:highlight>
                <a:latin typeface="Consolas" panose="020B0609020204030204" pitchFamily="49" charset="0"/>
              </a:rPr>
              <a:t>.RowProperty</a:t>
            </a:r>
            <a:r>
              <a:rPr lang="en-GB" sz="1200" dirty="0">
                <a:solidFill>
                  <a:srgbClr val="000000"/>
                </a:solidFill>
                <a:highlight>
                  <a:srgbClr val="FFFFFF"/>
                </a:highlight>
                <a:latin typeface="Consolas" panose="020B0609020204030204" pitchFamily="49" charset="0"/>
              </a:rPr>
              <a:t>, 2</a:t>
            </a:r>
            <a:r>
              <a:rPr lang="en-GB" sz="1200" dirty="0" smtClean="0">
                <a:solidFill>
                  <a:srgbClr val="000000"/>
                </a:solidFill>
                <a:highlight>
                  <a:srgbClr val="FFFFFF"/>
                </a:highlight>
                <a:latin typeface="Consolas" panose="020B0609020204030204" pitchFamily="49" charset="0"/>
              </a:rPr>
              <a:t>);</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DirectionsScrollViewer.SetValue</a:t>
            </a:r>
            <a:r>
              <a:rPr lang="en-GB" sz="1200" dirty="0">
                <a:solidFill>
                  <a:srgbClr val="000000"/>
                </a:solidFill>
                <a:highlight>
                  <a:srgbClr val="FFFFFF"/>
                </a:highlight>
                <a:latin typeface="Consolas" panose="020B0609020204030204" pitchFamily="49" charset="0"/>
              </a:rPr>
              <a:t>(</a:t>
            </a:r>
            <a:r>
              <a:rPr lang="en-GB" sz="1200" dirty="0" err="1">
                <a:solidFill>
                  <a:srgbClr val="2B91AF"/>
                </a:solidFill>
                <a:highlight>
                  <a:srgbClr val="FFFFFF"/>
                </a:highlight>
                <a:latin typeface="Consolas" panose="020B0609020204030204" pitchFamily="49" charset="0"/>
              </a:rPr>
              <a:t>Grid</a:t>
            </a:r>
            <a:r>
              <a:rPr lang="en-GB" sz="1200" dirty="0" err="1">
                <a:solidFill>
                  <a:srgbClr val="000000"/>
                </a:solidFill>
                <a:highlight>
                  <a:srgbClr val="FFFFFF"/>
                </a:highlight>
                <a:latin typeface="Consolas" panose="020B0609020204030204" pitchFamily="49" charset="0"/>
              </a:rPr>
              <a:t>.ColumnProperty</a:t>
            </a:r>
            <a:r>
              <a:rPr lang="en-GB" sz="1200" dirty="0">
                <a:solidFill>
                  <a:srgbClr val="000000"/>
                </a:solidFill>
                <a:highlight>
                  <a:srgbClr val="FFFFFF"/>
                </a:highlight>
                <a:latin typeface="Consolas" panose="020B0609020204030204" pitchFamily="49" charset="0"/>
              </a:rPr>
              <a:t>, 0</a:t>
            </a:r>
            <a:r>
              <a:rPr lang="en-GB" sz="1200" dirty="0" smtClean="0">
                <a:solidFill>
                  <a:srgbClr val="000000"/>
                </a:solidFill>
                <a:highlight>
                  <a:srgbClr val="FFFFFF"/>
                </a:highlight>
                <a:latin typeface="Consolas" panose="020B0609020204030204" pitchFamily="49" charset="0"/>
              </a:rPr>
              <a:t>);</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a:t>
            </a:r>
            <a:endParaRPr lang="en-GB" sz="12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29</a:t>
            </a:fld>
            <a:endParaRPr lang="en-US">
              <a:solidFill>
                <a:srgbClr val="787878">
                  <a:lumMod val="60000"/>
                  <a:lumOff val="40000"/>
                </a:srgbClr>
              </a:solidFill>
            </a:endParaRPr>
          </a:p>
        </p:txBody>
      </p:sp>
    </p:spTree>
    <p:extLst>
      <p:ext uri="{BB962C8B-B14F-4D97-AF65-F5344CB8AC3E}">
        <p14:creationId xmlns:p14="http://schemas.microsoft.com/office/powerpoint/2010/main" val="40852520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noChangeAspect="1"/>
          </p:cNvSpPr>
          <p:nvPr>
            <p:ph type="title"/>
          </p:nvPr>
        </p:nvSpPr>
        <p:spPr/>
        <p:txBody>
          <a:bodyPr/>
          <a:lstStyle/>
          <a:p>
            <a:r>
              <a:rPr lang="en-GB" dirty="0" err="1" smtClean="0">
                <a:latin typeface="Segoe WP SemiLight"/>
                <a:cs typeface="Segoe WP SemiLight"/>
              </a:rPr>
              <a:t>Navegación</a:t>
            </a:r>
            <a:r>
              <a:rPr lang="en-GB" dirty="0" smtClean="0">
                <a:latin typeface="Segoe WP SemiLight"/>
                <a:cs typeface="Segoe WP SemiLight"/>
              </a:rPr>
              <a:t> entre </a:t>
            </a:r>
            <a:r>
              <a:rPr lang="en-GB" dirty="0" err="1" smtClean="0">
                <a:latin typeface="Segoe WP SemiLight"/>
                <a:cs typeface="Segoe WP SemiLight"/>
              </a:rPr>
              <a:t>páginas</a:t>
            </a:r>
            <a:endParaRPr lang="en-GB" dirty="0">
              <a:latin typeface="Segoe WP SemiLight"/>
              <a:cs typeface="Segoe WP SemiLight"/>
            </a:endParaRPr>
          </a:p>
        </p:txBody>
      </p:sp>
    </p:spTree>
    <p:extLst>
      <p:ext uri="{BB962C8B-B14F-4D97-AF65-F5344CB8AC3E}">
        <p14:creationId xmlns:p14="http://schemas.microsoft.com/office/powerpoint/2010/main" val="3285367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latin typeface="Segoe WP Semibold"/>
                <a:cs typeface="Segoe WP Semibold"/>
              </a:rPr>
              <a:t>Demo </a:t>
            </a:r>
            <a:r>
              <a:rPr lang="en-GB" dirty="0" smtClean="0">
                <a:latin typeface="Segoe WP Semibold"/>
                <a:cs typeface="Segoe WP Semibold"/>
              </a:rPr>
              <a:t>4: </a:t>
            </a:r>
            <a:r>
              <a:rPr lang="en-GB" dirty="0" smtClean="0"/>
              <a:t/>
            </a:r>
            <a:br>
              <a:rPr lang="en-GB" dirty="0" smtClean="0"/>
            </a:br>
            <a:r>
              <a:rPr lang="en-GB" dirty="0" err="1" smtClean="0">
                <a:latin typeface="Segoe WP SemiLight"/>
                <a:cs typeface="Segoe WP SemiLight"/>
              </a:rPr>
              <a:t>Orientación</a:t>
            </a:r>
            <a:endParaRPr lang="en-US" dirty="0">
              <a:latin typeface="Segoe WP SemiLight"/>
              <a:cs typeface="Segoe WP SemiLigh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349" y="296657"/>
            <a:ext cx="3318540" cy="1875221"/>
          </a:xfrm>
          <a:prstGeom prst="rect">
            <a:avLst/>
          </a:prstGeom>
        </p:spPr>
      </p:pic>
    </p:spTree>
    <p:extLst>
      <p:ext uri="{BB962C8B-B14F-4D97-AF65-F5344CB8AC3E}">
        <p14:creationId xmlns:p14="http://schemas.microsoft.com/office/powerpoint/2010/main" val="2957358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noChangeAspect="1"/>
          </p:cNvSpPr>
          <p:nvPr>
            <p:ph type="title"/>
          </p:nvPr>
        </p:nvSpPr>
        <p:spPr/>
        <p:txBody>
          <a:bodyPr/>
          <a:lstStyle/>
          <a:p>
            <a:r>
              <a:rPr lang="en-GB" dirty="0" err="1" smtClean="0">
                <a:latin typeface="Segoe WP SemiLight"/>
                <a:cs typeface="Segoe WP SemiLight"/>
              </a:rPr>
              <a:t>Soporte</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a:latin typeface="Segoe WP SemiLight"/>
                <a:cs typeface="Segoe WP SemiLight"/>
              </a:rPr>
              <a:t>m</a:t>
            </a:r>
            <a:r>
              <a:rPr lang="en-GB" dirty="0" err="1" smtClean="0">
                <a:latin typeface="Segoe WP SemiLight"/>
                <a:cs typeface="Segoe WP SemiLight"/>
              </a:rPr>
              <a:t>últiples</a:t>
            </a:r>
            <a:r>
              <a:rPr lang="en-GB" dirty="0" smtClean="0">
                <a:latin typeface="Segoe WP SemiLight"/>
                <a:cs typeface="Segoe WP SemiLight"/>
              </a:rPr>
              <a:t> </a:t>
            </a:r>
            <a:r>
              <a:rPr lang="en-GB" dirty="0" err="1" smtClean="0">
                <a:latin typeface="Segoe WP SemiLight"/>
                <a:cs typeface="Segoe WP SemiLight"/>
              </a:rPr>
              <a:t>tipos</a:t>
            </a:r>
            <a:r>
              <a:rPr lang="en-GB" dirty="0" smtClean="0">
                <a:latin typeface="Segoe WP SemiLight"/>
                <a:cs typeface="Segoe WP SemiLight"/>
              </a:rPr>
              <a:t> de </a:t>
            </a:r>
            <a:r>
              <a:rPr lang="en-GB" dirty="0" err="1" smtClean="0">
                <a:latin typeface="Segoe WP SemiLight"/>
                <a:cs typeface="Segoe WP SemiLight"/>
              </a:rPr>
              <a:t>resoluciones</a:t>
            </a:r>
            <a:endParaRPr lang="en-GB" dirty="0">
              <a:latin typeface="Segoe WP SemiLight"/>
              <a:cs typeface="Segoe WP SemiLight"/>
            </a:endParaRPr>
          </a:p>
        </p:txBody>
      </p:sp>
    </p:spTree>
    <p:extLst>
      <p:ext uri="{BB962C8B-B14F-4D97-AF65-F5344CB8AC3E}">
        <p14:creationId xmlns:p14="http://schemas.microsoft.com/office/powerpoint/2010/main" val="3336483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01955"/>
            <a:ext cx="8229600" cy="384721"/>
          </a:xfrm>
        </p:spPr>
        <p:txBody>
          <a:bodyPr/>
          <a:lstStyle/>
          <a:p>
            <a:r>
              <a:rPr lang="en-GB" dirty="0" smtClean="0"/>
              <a:t>3 </a:t>
            </a:r>
            <a:r>
              <a:rPr lang="en-GB" dirty="0" err="1" smtClean="0"/>
              <a:t>tipos</a:t>
            </a:r>
            <a:r>
              <a:rPr lang="en-GB" dirty="0" smtClean="0"/>
              <a:t> de </a:t>
            </a:r>
            <a:r>
              <a:rPr lang="en-GB" b="1" dirty="0" err="1" smtClean="0"/>
              <a:t>resolución</a:t>
            </a:r>
            <a:endParaRPr lang="en-GB" b="1" dirty="0"/>
          </a:p>
        </p:txBody>
      </p:sp>
      <p:pic>
        <p:nvPicPr>
          <p:cNvPr id="8" name="Picture 7"/>
          <p:cNvPicPr>
            <a:picLocks noChangeAspect="1"/>
          </p:cNvPicPr>
          <p:nvPr/>
        </p:nvPicPr>
        <p:blipFill>
          <a:blip r:embed="rId3"/>
          <a:stretch>
            <a:fillRect/>
          </a:stretch>
        </p:blipFill>
        <p:spPr>
          <a:xfrm>
            <a:off x="1719975" y="1744662"/>
            <a:ext cx="1306312" cy="2355959"/>
          </a:xfrm>
          <a:prstGeom prst="rect">
            <a:avLst/>
          </a:prstGeom>
        </p:spPr>
      </p:pic>
      <p:grpSp>
        <p:nvGrpSpPr>
          <p:cNvPr id="12" name="Group 11"/>
          <p:cNvGrpSpPr/>
          <p:nvPr/>
        </p:nvGrpSpPr>
        <p:grpSpPr>
          <a:xfrm>
            <a:off x="3672203" y="1626844"/>
            <a:ext cx="1396808" cy="2473777"/>
            <a:chOff x="3353217" y="1347948"/>
            <a:chExt cx="1526279" cy="2752674"/>
          </a:xfrm>
        </p:grpSpPr>
        <p:pic>
          <p:nvPicPr>
            <p:cNvPr id="9" name="Picture 8"/>
            <p:cNvPicPr>
              <a:picLocks noChangeAspect="1"/>
            </p:cNvPicPr>
            <p:nvPr/>
          </p:nvPicPr>
          <p:blipFill>
            <a:blip r:embed="rId3"/>
            <a:stretch>
              <a:fillRect/>
            </a:stretch>
          </p:blipFill>
          <p:spPr>
            <a:xfrm>
              <a:off x="3353217" y="1347948"/>
              <a:ext cx="1526279" cy="275267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6306" y="1587405"/>
              <a:ext cx="1296284" cy="2160472"/>
            </a:xfrm>
            <a:prstGeom prst="rect">
              <a:avLst/>
            </a:prstGeom>
          </p:spPr>
        </p:pic>
      </p:grpSp>
      <p:grpSp>
        <p:nvGrpSpPr>
          <p:cNvPr id="14" name="Group 13"/>
          <p:cNvGrpSpPr/>
          <p:nvPr/>
        </p:nvGrpSpPr>
        <p:grpSpPr>
          <a:xfrm>
            <a:off x="5714927" y="1159218"/>
            <a:ext cx="1566740" cy="2941403"/>
            <a:chOff x="5392410" y="1159218"/>
            <a:chExt cx="1566740" cy="2941403"/>
          </a:xfrm>
        </p:grpSpPr>
        <p:pic>
          <p:nvPicPr>
            <p:cNvPr id="10" name="Picture 9"/>
            <p:cNvPicPr>
              <a:picLocks noChangeAspect="1"/>
            </p:cNvPicPr>
            <p:nvPr/>
          </p:nvPicPr>
          <p:blipFill>
            <a:blip r:embed="rId3"/>
            <a:stretch>
              <a:fillRect/>
            </a:stretch>
          </p:blipFill>
          <p:spPr>
            <a:xfrm>
              <a:off x="5392410" y="1159218"/>
              <a:ext cx="1566740" cy="294140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860" y="1364132"/>
              <a:ext cx="1341413" cy="2384734"/>
            </a:xfrm>
            <a:prstGeom prst="rect">
              <a:avLst/>
            </a:prstGeom>
          </p:spPr>
        </p:pic>
      </p:grpSp>
      <p:sp>
        <p:nvSpPr>
          <p:cNvPr id="15" name="TextBox 14"/>
          <p:cNvSpPr txBox="1"/>
          <p:nvPr/>
        </p:nvSpPr>
        <p:spPr>
          <a:xfrm>
            <a:off x="1978369" y="4142430"/>
            <a:ext cx="1128974" cy="738664"/>
          </a:xfrm>
          <a:prstGeom prst="rect">
            <a:avLst/>
          </a:prstGeom>
          <a:noFill/>
        </p:spPr>
        <p:txBody>
          <a:bodyPr wrap="square" lIns="0" tIns="0" rIns="0" bIns="0" rtlCol="0">
            <a:spAutoFit/>
          </a:bodyPr>
          <a:lstStyle/>
          <a:p>
            <a:r>
              <a:rPr lang="en-GB" sz="1600" dirty="0" smtClean="0">
                <a:latin typeface="Segoe WP SemiLight"/>
                <a:cs typeface="Segoe WP SemiLight"/>
              </a:rPr>
              <a:t>WVGA</a:t>
            </a:r>
          </a:p>
          <a:p>
            <a:r>
              <a:rPr lang="en-GB" sz="1600" dirty="0" smtClean="0">
                <a:latin typeface="Segoe WP SemiLight"/>
                <a:cs typeface="Segoe WP SemiLight"/>
              </a:rPr>
              <a:t>800 x 480</a:t>
            </a:r>
          </a:p>
          <a:p>
            <a:r>
              <a:rPr lang="en-GB" sz="1600" dirty="0" smtClean="0">
                <a:latin typeface="Segoe WP SemiLight"/>
                <a:cs typeface="Segoe WP SemiLight"/>
              </a:rPr>
              <a:t>15:9</a:t>
            </a:r>
          </a:p>
        </p:txBody>
      </p:sp>
      <p:sp>
        <p:nvSpPr>
          <p:cNvPr id="16" name="TextBox 15"/>
          <p:cNvSpPr txBox="1"/>
          <p:nvPr/>
        </p:nvSpPr>
        <p:spPr>
          <a:xfrm>
            <a:off x="4064025" y="4142430"/>
            <a:ext cx="1128974" cy="738664"/>
          </a:xfrm>
          <a:prstGeom prst="rect">
            <a:avLst/>
          </a:prstGeom>
          <a:noFill/>
        </p:spPr>
        <p:txBody>
          <a:bodyPr wrap="square" lIns="0" tIns="0" rIns="0" bIns="0" rtlCol="0">
            <a:spAutoFit/>
          </a:bodyPr>
          <a:lstStyle/>
          <a:p>
            <a:r>
              <a:rPr lang="en-GB" sz="1600" dirty="0" smtClean="0">
                <a:latin typeface="Segoe WP SemiLight"/>
                <a:cs typeface="Segoe WP SemiLight"/>
              </a:rPr>
              <a:t>WXGA</a:t>
            </a:r>
          </a:p>
          <a:p>
            <a:r>
              <a:rPr lang="en-GB" sz="1600" dirty="0" smtClean="0">
                <a:latin typeface="Segoe WP SemiLight"/>
                <a:cs typeface="Segoe WP SemiLight"/>
              </a:rPr>
              <a:t>1280 x 768</a:t>
            </a:r>
          </a:p>
          <a:p>
            <a:r>
              <a:rPr lang="en-GB" sz="1600" dirty="0" smtClean="0">
                <a:latin typeface="Segoe WP SemiLight"/>
                <a:cs typeface="Segoe WP SemiLight"/>
              </a:rPr>
              <a:t>15:9</a:t>
            </a:r>
          </a:p>
        </p:txBody>
      </p:sp>
      <p:sp>
        <p:nvSpPr>
          <p:cNvPr id="17" name="TextBox 16"/>
          <p:cNvSpPr txBox="1"/>
          <p:nvPr/>
        </p:nvSpPr>
        <p:spPr>
          <a:xfrm>
            <a:off x="6149681" y="4142430"/>
            <a:ext cx="1128974" cy="738664"/>
          </a:xfrm>
          <a:prstGeom prst="rect">
            <a:avLst/>
          </a:prstGeom>
          <a:noFill/>
        </p:spPr>
        <p:txBody>
          <a:bodyPr wrap="square" lIns="0" tIns="0" rIns="0" bIns="0" rtlCol="0">
            <a:spAutoFit/>
          </a:bodyPr>
          <a:lstStyle/>
          <a:p>
            <a:r>
              <a:rPr lang="en-GB" sz="1600" dirty="0" smtClean="0">
                <a:latin typeface="Segoe WP SemiLight"/>
                <a:cs typeface="Segoe WP SemiLight"/>
              </a:rPr>
              <a:t>720p</a:t>
            </a:r>
          </a:p>
          <a:p>
            <a:r>
              <a:rPr lang="en-GB" sz="1600" dirty="0" smtClean="0">
                <a:latin typeface="Segoe WP SemiLight"/>
                <a:cs typeface="Segoe WP SemiLight"/>
              </a:rPr>
              <a:t>1280 x 720</a:t>
            </a:r>
          </a:p>
          <a:p>
            <a:r>
              <a:rPr lang="en-GB" sz="1600" dirty="0" smtClean="0">
                <a:latin typeface="Segoe WP SemiLight"/>
                <a:cs typeface="Segoe WP SemiLight"/>
              </a:rPr>
              <a:t>16:9</a:t>
            </a:r>
          </a:p>
        </p:txBody>
      </p:sp>
    </p:spTree>
    <p:extLst>
      <p:ext uri="{BB962C8B-B14F-4D97-AF65-F5344CB8AC3E}">
        <p14:creationId xmlns:p14="http://schemas.microsoft.com/office/powerpoint/2010/main" val="306618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420981"/>
            <a:ext cx="8229600" cy="2755900"/>
          </a:xfrm>
        </p:spPr>
        <p:txBody>
          <a:bodyPr/>
          <a:lstStyle/>
          <a:p>
            <a:r>
              <a:rPr lang="en-GB" dirty="0" err="1" smtClean="0">
                <a:latin typeface="Segoe WP SemiLight"/>
                <a:cs typeface="Segoe WP SemiLight"/>
              </a:rPr>
              <a:t>Bueno</a:t>
            </a:r>
            <a:r>
              <a:rPr lang="en-GB" dirty="0" smtClean="0">
                <a:latin typeface="Segoe WP SemiLight"/>
                <a:cs typeface="Segoe WP SemiLight"/>
              </a:rPr>
              <a:t>, </a:t>
            </a:r>
            <a:r>
              <a:rPr lang="en-GB" b="1" dirty="0" smtClean="0">
                <a:latin typeface="Segoe WP SemiLight"/>
                <a:cs typeface="Segoe WP SemiLight"/>
              </a:rPr>
              <a:t>No</a:t>
            </a:r>
            <a:r>
              <a:rPr lang="en-GB" dirty="0" smtClean="0">
                <a:latin typeface="Segoe WP SemiLight"/>
                <a:cs typeface="Segoe WP SemiLight"/>
              </a:rPr>
              <a:t>…</a:t>
            </a:r>
          </a:p>
          <a:p>
            <a:r>
              <a:rPr lang="en-GB" dirty="0" smtClean="0">
                <a:latin typeface="Segoe WP SemiLight"/>
                <a:cs typeface="Segoe WP SemiLight"/>
              </a:rPr>
              <a:t>Como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seguimos</a:t>
            </a:r>
            <a:r>
              <a:rPr lang="en-GB" dirty="0" smtClean="0">
                <a:latin typeface="Segoe WP SemiLight"/>
                <a:cs typeface="Segoe WP SemiLight"/>
              </a:rPr>
              <a:t> </a:t>
            </a:r>
            <a:r>
              <a:rPr lang="en-GB" dirty="0" err="1" smtClean="0">
                <a:latin typeface="Segoe WP SemiLight"/>
                <a:cs typeface="Segoe WP SemiLight"/>
              </a:rPr>
              <a:t>trabajando</a:t>
            </a:r>
            <a:r>
              <a:rPr lang="en-GB" dirty="0" smtClean="0">
                <a:latin typeface="Segoe WP SemiLight"/>
                <a:cs typeface="Segoe WP SemiLight"/>
              </a:rPr>
              <a:t> con </a:t>
            </a:r>
            <a:r>
              <a:rPr lang="en-GB" dirty="0" err="1" smtClean="0">
                <a:latin typeface="Segoe WP SemiLight"/>
                <a:cs typeface="Segoe WP SemiLight"/>
              </a:rPr>
              <a:t>píxeles</a:t>
            </a:r>
            <a:r>
              <a:rPr lang="en-GB" dirty="0" smtClean="0">
                <a:latin typeface="Segoe WP SemiLight"/>
                <a:cs typeface="Segoe WP SemiLight"/>
              </a:rPr>
              <a:t> </a:t>
            </a:r>
            <a:r>
              <a:rPr lang="en-GB" dirty="0" err="1" smtClean="0">
                <a:latin typeface="Segoe WP SemiLight"/>
                <a:cs typeface="Segoe WP SemiLight"/>
              </a:rPr>
              <a:t>independientes</a:t>
            </a:r>
            <a:r>
              <a:rPr lang="en-GB" dirty="0" smtClean="0">
                <a:latin typeface="Segoe WP SemiLight"/>
                <a:cs typeface="Segoe WP SemiLight"/>
              </a:rPr>
              <a:t> del </a:t>
            </a:r>
            <a:r>
              <a:rPr lang="en-GB" dirty="0" err="1" smtClean="0">
                <a:latin typeface="Segoe WP SemiLight"/>
                <a:cs typeface="Segoe WP SemiLight"/>
              </a:rPr>
              <a:t>dispositivo</a:t>
            </a:r>
            <a:r>
              <a:rPr lang="en-GB" dirty="0" smtClean="0">
                <a:latin typeface="Segoe WP SemiLight"/>
                <a:cs typeface="Segoe WP SemiLight"/>
              </a:rPr>
              <a:t> final:</a:t>
            </a:r>
          </a:p>
          <a:p>
            <a:pPr lvl="1"/>
            <a:r>
              <a:rPr lang="en-GB" dirty="0" smtClean="0">
                <a:latin typeface="Segoe WP SemiLight"/>
                <a:cs typeface="Segoe WP SemiLight"/>
              </a:rPr>
              <a:t>El </a:t>
            </a:r>
            <a:r>
              <a:rPr lang="en-GB" dirty="0" err="1" smtClean="0">
                <a:latin typeface="Segoe WP SemiLight"/>
                <a:cs typeface="Segoe WP SemiLight"/>
              </a:rPr>
              <a:t>sistema</a:t>
            </a:r>
            <a:r>
              <a:rPr lang="en-GB" dirty="0" smtClean="0">
                <a:latin typeface="Segoe WP SemiLight"/>
                <a:cs typeface="Segoe WP SemiLight"/>
              </a:rPr>
              <a:t> </a:t>
            </a:r>
            <a:r>
              <a:rPr lang="en-GB" dirty="0" err="1" smtClean="0">
                <a:latin typeface="Segoe WP SemiLight"/>
                <a:cs typeface="Segoe WP SemiLight"/>
              </a:rPr>
              <a:t>aplicará</a:t>
            </a:r>
            <a:r>
              <a:rPr lang="en-GB" dirty="0" smtClean="0">
                <a:latin typeface="Segoe WP SemiLight"/>
                <a:cs typeface="Segoe WP SemiLight"/>
              </a:rPr>
              <a:t> un factor de </a:t>
            </a:r>
            <a:r>
              <a:rPr lang="en-GB" dirty="0" err="1" smtClean="0">
                <a:latin typeface="Segoe WP SemiLight"/>
                <a:cs typeface="Segoe WP SemiLight"/>
              </a:rPr>
              <a:t>escala</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resolución</a:t>
            </a:r>
            <a:r>
              <a:rPr lang="en-GB" dirty="0" smtClean="0">
                <a:latin typeface="Segoe WP SemiLight"/>
                <a:cs typeface="Segoe WP SemiLight"/>
              </a:rPr>
              <a:t>.</a:t>
            </a:r>
          </a:p>
          <a:p>
            <a:pPr lvl="1"/>
            <a:endParaRPr lang="en-GB" dirty="0">
              <a:latin typeface="Segoe WP SemiLight"/>
              <a:cs typeface="Segoe WP SemiLight"/>
            </a:endParaRPr>
          </a:p>
        </p:txBody>
      </p:sp>
      <p:sp>
        <p:nvSpPr>
          <p:cNvPr id="3" name="Title 2"/>
          <p:cNvSpPr>
            <a:spLocks noGrp="1"/>
          </p:cNvSpPr>
          <p:nvPr>
            <p:ph type="title"/>
          </p:nvPr>
        </p:nvSpPr>
        <p:spPr>
          <a:xfrm>
            <a:off x="457200" y="401955"/>
            <a:ext cx="8229600" cy="387798"/>
          </a:xfrm>
        </p:spPr>
        <p:txBody>
          <a:bodyPr/>
          <a:lstStyle/>
          <a:p>
            <a:r>
              <a:rPr lang="en-GB" dirty="0" err="1" smtClean="0"/>
              <a:t>Entonces</a:t>
            </a:r>
            <a:r>
              <a:rPr lang="en-GB" dirty="0" smtClean="0"/>
              <a:t>, </a:t>
            </a:r>
            <a:r>
              <a:rPr lang="en-GB" dirty="0" err="1" smtClean="0"/>
              <a:t>debo</a:t>
            </a:r>
            <a:r>
              <a:rPr lang="en-GB" dirty="0" smtClean="0"/>
              <a:t> </a:t>
            </a:r>
            <a:r>
              <a:rPr lang="en-GB" dirty="0" err="1" smtClean="0"/>
              <a:t>realizar</a:t>
            </a:r>
            <a:r>
              <a:rPr lang="en-GB" dirty="0" smtClean="0"/>
              <a:t> </a:t>
            </a:r>
            <a:r>
              <a:rPr lang="en-GB" dirty="0" err="1" smtClean="0"/>
              <a:t>tres</a:t>
            </a:r>
            <a:r>
              <a:rPr lang="en-GB" dirty="0" smtClean="0"/>
              <a:t> </a:t>
            </a:r>
            <a:r>
              <a:rPr lang="en-GB" dirty="0" err="1" smtClean="0"/>
              <a:t>tipos</a:t>
            </a:r>
            <a:r>
              <a:rPr lang="en-GB" dirty="0" smtClean="0"/>
              <a:t> de UI?</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33</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98845904"/>
              </p:ext>
            </p:extLst>
          </p:nvPr>
        </p:nvGraphicFramePr>
        <p:xfrm>
          <a:off x="457200" y="2606644"/>
          <a:ext cx="8229600" cy="1653922"/>
        </p:xfrm>
        <a:graphic>
          <a:graphicData uri="http://schemas.openxmlformats.org/drawingml/2006/table">
            <a:tbl>
              <a:tblPr>
                <a:tableStyleId>{3C2FFA5D-87B4-456A-9821-1D502468CF0F}</a:tableStyleId>
              </a:tblPr>
              <a:tblGrid>
                <a:gridCol w="1645920"/>
                <a:gridCol w="1645920"/>
                <a:gridCol w="1645920"/>
                <a:gridCol w="1645920"/>
                <a:gridCol w="1645920"/>
              </a:tblGrid>
              <a:tr h="335017">
                <a:tc>
                  <a:txBody>
                    <a:bodyPr/>
                    <a:lstStyle/>
                    <a:p>
                      <a:endParaRPr lang="en-GB" sz="1050" dirty="0"/>
                    </a:p>
                  </a:txBody>
                  <a:tcPr marL="15025" marR="15025" marT="15025" marB="15025" anchor="ctr"/>
                </a:tc>
                <a:tc>
                  <a:txBody>
                    <a:bodyPr/>
                    <a:lstStyle/>
                    <a:p>
                      <a:r>
                        <a:rPr lang="en-GB" sz="1200" b="1" dirty="0" err="1" smtClean="0">
                          <a:solidFill>
                            <a:schemeClr val="tx2"/>
                          </a:solidFill>
                        </a:rPr>
                        <a:t>Resolución</a:t>
                      </a:r>
                      <a:endParaRPr lang="en-GB" sz="1200" b="1" dirty="0">
                        <a:solidFill>
                          <a:schemeClr val="tx2"/>
                        </a:solidFill>
                      </a:endParaRPr>
                    </a:p>
                  </a:txBody>
                  <a:tcPr marL="15025" marR="15025" marT="15025" marB="15025" anchor="ctr"/>
                </a:tc>
                <a:tc>
                  <a:txBody>
                    <a:bodyPr/>
                    <a:lstStyle/>
                    <a:p>
                      <a:r>
                        <a:rPr lang="en-GB" sz="1200" b="1" dirty="0">
                          <a:solidFill>
                            <a:schemeClr val="tx2"/>
                          </a:solidFill>
                        </a:rPr>
                        <a:t>Aspect ratio</a:t>
                      </a:r>
                    </a:p>
                  </a:txBody>
                  <a:tcPr marL="15025" marR="15025" marT="15025" marB="15025" anchor="ctr"/>
                </a:tc>
                <a:tc>
                  <a:txBody>
                    <a:bodyPr/>
                    <a:lstStyle/>
                    <a:p>
                      <a:r>
                        <a:rPr lang="en-GB" sz="1200" b="1" dirty="0" smtClean="0">
                          <a:solidFill>
                            <a:schemeClr val="tx2"/>
                          </a:solidFill>
                        </a:rPr>
                        <a:t>Factor de </a:t>
                      </a:r>
                      <a:r>
                        <a:rPr lang="en-GB" sz="1200" b="1" dirty="0" err="1" smtClean="0">
                          <a:solidFill>
                            <a:schemeClr val="tx2"/>
                          </a:solidFill>
                        </a:rPr>
                        <a:t>Escala</a:t>
                      </a:r>
                      <a:endParaRPr lang="en-GB" sz="1200" b="1" dirty="0">
                        <a:solidFill>
                          <a:schemeClr val="tx2"/>
                        </a:solidFill>
                      </a:endParaRPr>
                    </a:p>
                  </a:txBody>
                  <a:tcPr marL="15025" marR="15025" marT="15025" marB="15025" anchor="ctr"/>
                </a:tc>
                <a:tc>
                  <a:txBody>
                    <a:bodyPr/>
                    <a:lstStyle/>
                    <a:p>
                      <a:r>
                        <a:rPr lang="en-GB" sz="1200" b="1" dirty="0" err="1" smtClean="0">
                          <a:solidFill>
                            <a:schemeClr val="tx2"/>
                          </a:solidFill>
                        </a:rPr>
                        <a:t>Resolución</a:t>
                      </a:r>
                      <a:r>
                        <a:rPr lang="en-GB" sz="1200" b="1" dirty="0" smtClean="0">
                          <a:solidFill>
                            <a:schemeClr val="tx2"/>
                          </a:solidFill>
                        </a:rPr>
                        <a:t> </a:t>
                      </a:r>
                      <a:r>
                        <a:rPr lang="en-GB" sz="1200" b="1" dirty="0" err="1" smtClean="0">
                          <a:solidFill>
                            <a:schemeClr val="tx2"/>
                          </a:solidFill>
                        </a:rPr>
                        <a:t>Escalada</a:t>
                      </a:r>
                      <a:endParaRPr lang="en-GB" sz="1200" b="1" dirty="0">
                        <a:solidFill>
                          <a:schemeClr val="tx2"/>
                        </a:solidFill>
                      </a:endParaRPr>
                    </a:p>
                  </a:txBody>
                  <a:tcPr marL="15025" marR="15025" marT="15025" marB="15025" anchor="ctr"/>
                </a:tc>
              </a:tr>
              <a:tr h="359889">
                <a:tc>
                  <a:txBody>
                    <a:bodyPr/>
                    <a:lstStyle/>
                    <a:p>
                      <a:pPr algn="ctr"/>
                      <a:r>
                        <a:rPr lang="en-GB" sz="1200"/>
                        <a:t>WVGA</a:t>
                      </a:r>
                    </a:p>
                  </a:txBody>
                  <a:tcPr marL="15025" marR="15025" marT="15025" marB="15025" anchor="ctr"/>
                </a:tc>
                <a:tc>
                  <a:txBody>
                    <a:bodyPr/>
                    <a:lstStyle/>
                    <a:p>
                      <a:pPr algn="ctr"/>
                      <a:r>
                        <a:rPr lang="en-GB" sz="1200" dirty="0" smtClean="0"/>
                        <a:t>800 x 480</a:t>
                      </a:r>
                      <a:endParaRPr lang="en-GB" sz="1200" dirty="0"/>
                    </a:p>
                  </a:txBody>
                  <a:tcPr marL="15025" marR="15025" marT="15025" marB="15025" anchor="ctr"/>
                </a:tc>
                <a:tc>
                  <a:txBody>
                    <a:bodyPr/>
                    <a:lstStyle/>
                    <a:p>
                      <a:pPr algn="ctr"/>
                      <a:r>
                        <a:rPr lang="en-GB" sz="1200" dirty="0"/>
                        <a:t>15:9</a:t>
                      </a:r>
                    </a:p>
                  </a:txBody>
                  <a:tcPr marL="15025" marR="15025" marT="15025" marB="15025" anchor="ctr"/>
                </a:tc>
                <a:tc>
                  <a:txBody>
                    <a:bodyPr/>
                    <a:lstStyle/>
                    <a:p>
                      <a:pPr algn="ctr"/>
                      <a:r>
                        <a:rPr lang="en-GB" sz="1200" dirty="0" smtClean="0"/>
                        <a:t>1.0x scale</a:t>
                      </a:r>
                      <a:endParaRPr lang="en-GB" sz="1200" dirty="0"/>
                    </a:p>
                  </a:txBody>
                  <a:tcPr marL="15025" marR="15025" marT="15025" marB="15025" anchor="ctr"/>
                </a:tc>
                <a:tc>
                  <a:txBody>
                    <a:bodyPr/>
                    <a:lstStyle/>
                    <a:p>
                      <a:pPr algn="ctr"/>
                      <a:r>
                        <a:rPr lang="en-GB" sz="1200" dirty="0" smtClean="0"/>
                        <a:t>800 x 480</a:t>
                      </a:r>
                      <a:endParaRPr lang="en-GB" sz="1200" dirty="0"/>
                    </a:p>
                  </a:txBody>
                  <a:tcPr marL="15025" marR="15025" marT="15025" marB="15025" anchor="ctr"/>
                </a:tc>
              </a:tr>
              <a:tr h="380326">
                <a:tc>
                  <a:txBody>
                    <a:bodyPr/>
                    <a:lstStyle/>
                    <a:p>
                      <a:pPr algn="ctr"/>
                      <a:r>
                        <a:rPr lang="en-GB" sz="1200"/>
                        <a:t>WXGA</a:t>
                      </a:r>
                    </a:p>
                  </a:txBody>
                  <a:tcPr marL="15025" marR="15025" marT="15025" marB="15025" anchor="ctr"/>
                </a:tc>
                <a:tc>
                  <a:txBody>
                    <a:bodyPr/>
                    <a:lstStyle/>
                    <a:p>
                      <a:pPr algn="ctr"/>
                      <a:r>
                        <a:rPr lang="en-GB" sz="1200" dirty="0" smtClean="0"/>
                        <a:t>1280 x 768</a:t>
                      </a:r>
                      <a:endParaRPr lang="en-GB" sz="1200" dirty="0"/>
                    </a:p>
                  </a:txBody>
                  <a:tcPr marL="15025" marR="15025" marT="15025" marB="15025" anchor="ctr"/>
                </a:tc>
                <a:tc>
                  <a:txBody>
                    <a:bodyPr/>
                    <a:lstStyle/>
                    <a:p>
                      <a:pPr algn="ctr"/>
                      <a:r>
                        <a:rPr lang="en-GB" sz="1200" dirty="0"/>
                        <a:t>15:9</a:t>
                      </a:r>
                    </a:p>
                  </a:txBody>
                  <a:tcPr marL="15025" marR="15025" marT="15025" marB="15025" anchor="ctr"/>
                </a:tc>
                <a:tc>
                  <a:txBody>
                    <a:bodyPr/>
                    <a:lstStyle/>
                    <a:p>
                      <a:pPr algn="ctr"/>
                      <a:r>
                        <a:rPr lang="en-GB" sz="1200"/>
                        <a:t>1.6x scale</a:t>
                      </a:r>
                    </a:p>
                  </a:txBody>
                  <a:tcPr marL="15025" marR="15025" marT="15025" marB="15025" anchor="ctr"/>
                </a:tc>
                <a:tc>
                  <a:txBody>
                    <a:bodyPr/>
                    <a:lstStyle/>
                    <a:p>
                      <a:pPr algn="ctr"/>
                      <a:r>
                        <a:rPr lang="en-GB" sz="1200" dirty="0" smtClean="0"/>
                        <a:t>800 x 480</a:t>
                      </a:r>
                      <a:endParaRPr lang="en-GB" sz="1200" dirty="0"/>
                    </a:p>
                  </a:txBody>
                  <a:tcPr marL="15025" marR="15025" marT="15025" marB="15025" anchor="ctr"/>
                </a:tc>
              </a:tr>
              <a:tr h="548478">
                <a:tc>
                  <a:txBody>
                    <a:bodyPr/>
                    <a:lstStyle/>
                    <a:p>
                      <a:pPr algn="ctr"/>
                      <a:r>
                        <a:rPr lang="en-GB" sz="1200"/>
                        <a:t>720p</a:t>
                      </a:r>
                    </a:p>
                  </a:txBody>
                  <a:tcPr marL="15025" marR="15025" marT="15025" marB="15025" anchor="ctr"/>
                </a:tc>
                <a:tc>
                  <a:txBody>
                    <a:bodyPr/>
                    <a:lstStyle/>
                    <a:p>
                      <a:pPr algn="ctr"/>
                      <a:r>
                        <a:rPr lang="en-GB" sz="1200" dirty="0" smtClean="0"/>
                        <a:t>1280 x 720</a:t>
                      </a:r>
                      <a:endParaRPr lang="en-GB" sz="1200" dirty="0"/>
                    </a:p>
                  </a:txBody>
                  <a:tcPr marL="15025" marR="15025" marT="15025" marB="15025" anchor="ctr"/>
                </a:tc>
                <a:tc>
                  <a:txBody>
                    <a:bodyPr/>
                    <a:lstStyle/>
                    <a:p>
                      <a:pPr algn="ctr"/>
                      <a:r>
                        <a:rPr lang="en-GB" sz="1200" dirty="0"/>
                        <a:t>16:9</a:t>
                      </a:r>
                    </a:p>
                  </a:txBody>
                  <a:tcPr marL="15025" marR="15025" marT="15025" marB="15025" anchor="ctr"/>
                </a:tc>
                <a:tc>
                  <a:txBody>
                    <a:bodyPr/>
                    <a:lstStyle/>
                    <a:p>
                      <a:pPr algn="ctr"/>
                      <a:r>
                        <a:rPr lang="en-GB" sz="1200"/>
                        <a:t>1.5x scale, 80 pixels taller (53 pixels, before scaling)</a:t>
                      </a:r>
                    </a:p>
                  </a:txBody>
                  <a:tcPr marL="15025" marR="15025" marT="15025" marB="15025" anchor="ctr"/>
                </a:tc>
                <a:tc>
                  <a:txBody>
                    <a:bodyPr/>
                    <a:lstStyle/>
                    <a:p>
                      <a:pPr algn="ctr"/>
                      <a:r>
                        <a:rPr lang="en-GB" sz="1200" dirty="0" smtClean="0"/>
                        <a:t>853 x 480</a:t>
                      </a:r>
                      <a:endParaRPr lang="en-GB" sz="1200" dirty="0"/>
                    </a:p>
                  </a:txBody>
                  <a:tcPr marL="15025" marR="15025" marT="15025" marB="15025" anchor="ctr"/>
                </a:tc>
              </a:tr>
            </a:tbl>
          </a:graphicData>
        </a:graphic>
      </p:graphicFrame>
    </p:spTree>
    <p:extLst>
      <p:ext uri="{BB962C8B-B14F-4D97-AF65-F5344CB8AC3E}">
        <p14:creationId xmlns:p14="http://schemas.microsoft.com/office/powerpoint/2010/main" val="57646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01955"/>
            <a:ext cx="8229600" cy="384721"/>
          </a:xfrm>
        </p:spPr>
        <p:txBody>
          <a:bodyPr/>
          <a:lstStyle/>
          <a:p>
            <a:r>
              <a:rPr lang="en-GB" dirty="0" err="1" smtClean="0"/>
              <a:t>Resoluciones</a:t>
            </a:r>
            <a:r>
              <a:rPr lang="en-GB" dirty="0" smtClean="0"/>
              <a:t> </a:t>
            </a:r>
            <a:r>
              <a:rPr lang="en-GB" b="1" dirty="0" err="1" smtClean="0"/>
              <a:t>escaladas</a:t>
            </a:r>
            <a:endParaRPr lang="en-GB" b="1" dirty="0"/>
          </a:p>
        </p:txBody>
      </p:sp>
      <p:pic>
        <p:nvPicPr>
          <p:cNvPr id="8" name="Picture 7"/>
          <p:cNvPicPr>
            <a:picLocks noChangeAspect="1"/>
          </p:cNvPicPr>
          <p:nvPr/>
        </p:nvPicPr>
        <p:blipFill>
          <a:blip r:embed="rId3"/>
          <a:stretch>
            <a:fillRect/>
          </a:stretch>
        </p:blipFill>
        <p:spPr>
          <a:xfrm>
            <a:off x="1546156" y="1744662"/>
            <a:ext cx="1306312" cy="2355959"/>
          </a:xfrm>
          <a:prstGeom prst="rect">
            <a:avLst/>
          </a:prstGeom>
        </p:spPr>
      </p:pic>
      <p:grpSp>
        <p:nvGrpSpPr>
          <p:cNvPr id="12" name="Group 11"/>
          <p:cNvGrpSpPr/>
          <p:nvPr/>
        </p:nvGrpSpPr>
        <p:grpSpPr>
          <a:xfrm>
            <a:off x="3821486" y="1626844"/>
            <a:ext cx="1396808" cy="2473777"/>
            <a:chOff x="3353217" y="1347948"/>
            <a:chExt cx="1526279" cy="2752674"/>
          </a:xfrm>
        </p:grpSpPr>
        <p:pic>
          <p:nvPicPr>
            <p:cNvPr id="9" name="Picture 8"/>
            <p:cNvPicPr>
              <a:picLocks noChangeAspect="1"/>
            </p:cNvPicPr>
            <p:nvPr/>
          </p:nvPicPr>
          <p:blipFill>
            <a:blip r:embed="rId3"/>
            <a:stretch>
              <a:fillRect/>
            </a:stretch>
          </p:blipFill>
          <p:spPr>
            <a:xfrm>
              <a:off x="3353217" y="1347948"/>
              <a:ext cx="1526279" cy="275267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6306" y="1587405"/>
              <a:ext cx="1296284" cy="2160472"/>
            </a:xfrm>
            <a:prstGeom prst="rect">
              <a:avLst/>
            </a:prstGeom>
          </p:spPr>
        </p:pic>
      </p:grpSp>
      <p:grpSp>
        <p:nvGrpSpPr>
          <p:cNvPr id="14" name="Group 13"/>
          <p:cNvGrpSpPr/>
          <p:nvPr/>
        </p:nvGrpSpPr>
        <p:grpSpPr>
          <a:xfrm>
            <a:off x="6273826" y="1159218"/>
            <a:ext cx="1566740" cy="2941403"/>
            <a:chOff x="5392410" y="1159218"/>
            <a:chExt cx="1566740" cy="2941403"/>
          </a:xfrm>
        </p:grpSpPr>
        <p:pic>
          <p:nvPicPr>
            <p:cNvPr id="10" name="Picture 9"/>
            <p:cNvPicPr>
              <a:picLocks noChangeAspect="1"/>
            </p:cNvPicPr>
            <p:nvPr/>
          </p:nvPicPr>
          <p:blipFill>
            <a:blip r:embed="rId3"/>
            <a:stretch>
              <a:fillRect/>
            </a:stretch>
          </p:blipFill>
          <p:spPr>
            <a:xfrm>
              <a:off x="5392410" y="1159218"/>
              <a:ext cx="1566740" cy="294140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860" y="1364132"/>
              <a:ext cx="1341413" cy="2384734"/>
            </a:xfrm>
            <a:prstGeom prst="rect">
              <a:avLst/>
            </a:prstGeom>
          </p:spPr>
        </p:pic>
      </p:grpSp>
      <p:sp>
        <p:nvSpPr>
          <p:cNvPr id="15" name="TextBox 14"/>
          <p:cNvSpPr txBox="1"/>
          <p:nvPr/>
        </p:nvSpPr>
        <p:spPr>
          <a:xfrm>
            <a:off x="1804550" y="4142430"/>
            <a:ext cx="1128974" cy="246221"/>
          </a:xfrm>
          <a:prstGeom prst="rect">
            <a:avLst/>
          </a:prstGeom>
          <a:noFill/>
        </p:spPr>
        <p:txBody>
          <a:bodyPr wrap="square" lIns="0" tIns="0" rIns="0" bIns="0" rtlCol="0">
            <a:spAutoFit/>
          </a:bodyPr>
          <a:lstStyle/>
          <a:p>
            <a:r>
              <a:rPr lang="en-GB" sz="1600" dirty="0" smtClean="0">
                <a:latin typeface="Segoe WP SemiLight"/>
                <a:cs typeface="Segoe WP SemiLight"/>
              </a:rPr>
              <a:t>WVGA</a:t>
            </a:r>
          </a:p>
        </p:txBody>
      </p:sp>
      <p:sp>
        <p:nvSpPr>
          <p:cNvPr id="16" name="TextBox 15"/>
          <p:cNvSpPr txBox="1"/>
          <p:nvPr/>
        </p:nvSpPr>
        <p:spPr>
          <a:xfrm>
            <a:off x="4194798" y="4142430"/>
            <a:ext cx="1128974" cy="246221"/>
          </a:xfrm>
          <a:prstGeom prst="rect">
            <a:avLst/>
          </a:prstGeom>
          <a:noFill/>
        </p:spPr>
        <p:txBody>
          <a:bodyPr wrap="square" lIns="0" tIns="0" rIns="0" bIns="0" rtlCol="0">
            <a:spAutoFit/>
          </a:bodyPr>
          <a:lstStyle/>
          <a:p>
            <a:r>
              <a:rPr lang="en-GB" sz="1600" dirty="0" smtClean="0">
                <a:latin typeface="Segoe WP SemiLight"/>
                <a:cs typeface="Segoe WP SemiLight"/>
              </a:rPr>
              <a:t>WXGA</a:t>
            </a:r>
          </a:p>
        </p:txBody>
      </p:sp>
      <p:sp>
        <p:nvSpPr>
          <p:cNvPr id="17" name="TextBox 16"/>
          <p:cNvSpPr txBox="1"/>
          <p:nvPr/>
        </p:nvSpPr>
        <p:spPr>
          <a:xfrm>
            <a:off x="6708580" y="4142430"/>
            <a:ext cx="1128974" cy="246221"/>
          </a:xfrm>
          <a:prstGeom prst="rect">
            <a:avLst/>
          </a:prstGeom>
          <a:noFill/>
        </p:spPr>
        <p:txBody>
          <a:bodyPr wrap="square" lIns="0" tIns="0" rIns="0" bIns="0" rtlCol="0">
            <a:spAutoFit/>
          </a:bodyPr>
          <a:lstStyle/>
          <a:p>
            <a:r>
              <a:rPr lang="en-GB" sz="1600" dirty="0" smtClean="0">
                <a:latin typeface="Segoe WP SemiLight"/>
                <a:cs typeface="Segoe WP SemiLight"/>
              </a:rPr>
              <a:t>720p</a:t>
            </a:r>
          </a:p>
        </p:txBody>
      </p:sp>
      <p:sp>
        <p:nvSpPr>
          <p:cNvPr id="4" name="Up-Down Arrow 3"/>
          <p:cNvSpPr/>
          <p:nvPr/>
        </p:nvSpPr>
        <p:spPr>
          <a:xfrm>
            <a:off x="1155249" y="2003068"/>
            <a:ext cx="323682" cy="183914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37160" tIns="91440" rIns="137160" bIns="91440" rtlCol="0" anchor="ctr" anchorCtr="0"/>
          <a:lstStyle/>
          <a:p>
            <a:pPr algn="ctr"/>
            <a:r>
              <a:rPr lang="en-GB" dirty="0" smtClean="0">
                <a:solidFill>
                  <a:schemeClr val="tx2"/>
                </a:solidFill>
              </a:rPr>
              <a:t>800</a:t>
            </a:r>
          </a:p>
        </p:txBody>
      </p:sp>
      <p:sp>
        <p:nvSpPr>
          <p:cNvPr id="18" name="Up-Down Arrow 17"/>
          <p:cNvSpPr/>
          <p:nvPr/>
        </p:nvSpPr>
        <p:spPr>
          <a:xfrm>
            <a:off x="3447654" y="1842040"/>
            <a:ext cx="325363" cy="2000174"/>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37160" tIns="91440" rIns="137160" bIns="91440" rtlCol="0" anchor="ctr" anchorCtr="0"/>
          <a:lstStyle/>
          <a:p>
            <a:pPr algn="ctr"/>
            <a:r>
              <a:rPr lang="en-GB" dirty="0" smtClean="0">
                <a:solidFill>
                  <a:schemeClr val="tx2"/>
                </a:solidFill>
              </a:rPr>
              <a:t>800</a:t>
            </a:r>
          </a:p>
        </p:txBody>
      </p:sp>
      <p:sp>
        <p:nvSpPr>
          <p:cNvPr id="19" name="Up-Down Arrow 18"/>
          <p:cNvSpPr/>
          <p:nvPr/>
        </p:nvSpPr>
        <p:spPr>
          <a:xfrm>
            <a:off x="5979984" y="1458686"/>
            <a:ext cx="293841" cy="232493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37160" tIns="91440" rIns="137160" bIns="91440" rtlCol="0" anchor="ctr" anchorCtr="0"/>
          <a:lstStyle/>
          <a:p>
            <a:pPr algn="ctr"/>
            <a:r>
              <a:rPr lang="en-GB" dirty="0" smtClean="0">
                <a:solidFill>
                  <a:schemeClr val="tx2"/>
                </a:solidFill>
              </a:rPr>
              <a:t>853</a:t>
            </a:r>
          </a:p>
        </p:txBody>
      </p:sp>
      <p:sp>
        <p:nvSpPr>
          <p:cNvPr id="20" name="Left-Right Arrow 19"/>
          <p:cNvSpPr/>
          <p:nvPr/>
        </p:nvSpPr>
        <p:spPr>
          <a:xfrm>
            <a:off x="1644095" y="1426027"/>
            <a:ext cx="1197487" cy="372469"/>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algn="ctr"/>
            <a:r>
              <a:rPr lang="en-GB" dirty="0" smtClean="0">
                <a:solidFill>
                  <a:schemeClr val="tx2"/>
                </a:solidFill>
              </a:rPr>
              <a:t>480</a:t>
            </a:r>
          </a:p>
        </p:txBody>
      </p:sp>
      <p:sp>
        <p:nvSpPr>
          <p:cNvPr id="21" name="Left-Right Arrow 20"/>
          <p:cNvSpPr/>
          <p:nvPr/>
        </p:nvSpPr>
        <p:spPr>
          <a:xfrm>
            <a:off x="3934134" y="1233470"/>
            <a:ext cx="1197487" cy="372469"/>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algn="ctr"/>
            <a:r>
              <a:rPr lang="en-GB" dirty="0" smtClean="0">
                <a:solidFill>
                  <a:schemeClr val="tx2"/>
                </a:solidFill>
              </a:rPr>
              <a:t>480</a:t>
            </a:r>
          </a:p>
        </p:txBody>
      </p:sp>
      <p:sp>
        <p:nvSpPr>
          <p:cNvPr id="22" name="Left-Right Arrow 21"/>
          <p:cNvSpPr/>
          <p:nvPr/>
        </p:nvSpPr>
        <p:spPr>
          <a:xfrm>
            <a:off x="6397803" y="804312"/>
            <a:ext cx="1351886" cy="372469"/>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algn="ctr"/>
            <a:r>
              <a:rPr lang="en-GB" dirty="0" smtClean="0">
                <a:solidFill>
                  <a:schemeClr val="tx2"/>
                </a:solidFill>
              </a:rPr>
              <a:t>480</a:t>
            </a:r>
          </a:p>
        </p:txBody>
      </p:sp>
    </p:spTree>
    <p:extLst>
      <p:ext uri="{BB962C8B-B14F-4D97-AF65-F5344CB8AC3E}">
        <p14:creationId xmlns:p14="http://schemas.microsoft.com/office/powerpoint/2010/main" val="325508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385434"/>
            <a:ext cx="4114800" cy="2755900"/>
          </a:xfrm>
        </p:spPr>
        <p:txBody>
          <a:bodyPr/>
          <a:lstStyle/>
          <a:p>
            <a:r>
              <a:rPr lang="en-GB" dirty="0" err="1" smtClean="0">
                <a:latin typeface="Segoe WP SemiLight"/>
                <a:cs typeface="Segoe WP SemiLight"/>
              </a:rPr>
              <a:t>Establecemos</a:t>
            </a:r>
            <a:r>
              <a:rPr lang="en-GB" dirty="0" smtClean="0">
                <a:latin typeface="Segoe WP SemiLight"/>
                <a:cs typeface="Segoe WP SemiLight"/>
              </a:rPr>
              <a:t> la </a:t>
            </a:r>
            <a:r>
              <a:rPr lang="en-GB" dirty="0" err="1" smtClean="0">
                <a:latin typeface="Segoe WP SemiLight"/>
                <a:cs typeface="Segoe WP SemiLight"/>
              </a:rPr>
              <a:t>altura</a:t>
            </a:r>
            <a:r>
              <a:rPr lang="en-GB" dirty="0" smtClean="0">
                <a:latin typeface="Segoe WP SemiLight"/>
                <a:cs typeface="Segoe WP SemiLight"/>
              </a:rPr>
              <a:t> de la </a:t>
            </a:r>
            <a:r>
              <a:rPr lang="en-GB" dirty="0" err="1" smtClean="0">
                <a:latin typeface="Segoe WP SemiLight"/>
                <a:cs typeface="Segoe WP SemiLight"/>
              </a:rPr>
              <a:t>fila</a:t>
            </a:r>
            <a:r>
              <a:rPr lang="en-GB" dirty="0" smtClean="0">
                <a:latin typeface="Segoe WP SemiLight"/>
                <a:cs typeface="Segoe WP SemiLight"/>
              </a:rPr>
              <a:t> del Grid a “Auto”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el </a:t>
            </a:r>
            <a:r>
              <a:rPr lang="en-GB" dirty="0" err="1" smtClean="0">
                <a:latin typeface="Segoe WP SemiLight"/>
                <a:cs typeface="Segoe WP SemiLight"/>
              </a:rPr>
              <a:t>tamaño</a:t>
            </a:r>
            <a:r>
              <a:rPr lang="en-GB" dirty="0" smtClean="0">
                <a:latin typeface="Segoe WP SemiLight"/>
                <a:cs typeface="Segoe WP SemiLight"/>
              </a:rPr>
              <a:t> se </a:t>
            </a:r>
            <a:r>
              <a:rPr lang="en-GB" dirty="0" err="1" smtClean="0">
                <a:latin typeface="Segoe WP SemiLight"/>
                <a:cs typeface="Segoe WP SemiLight"/>
              </a:rPr>
              <a:t>adapte</a:t>
            </a:r>
            <a:r>
              <a:rPr lang="en-GB" dirty="0" smtClean="0">
                <a:latin typeface="Segoe WP SemiLight"/>
                <a:cs typeface="Segoe WP SemiLight"/>
              </a:rPr>
              <a:t> a los </a:t>
            </a:r>
            <a:r>
              <a:rPr lang="en-GB" dirty="0" err="1" smtClean="0">
                <a:latin typeface="Segoe WP SemiLight"/>
                <a:cs typeface="Segoe WP SemiLight"/>
              </a:rPr>
              <a:t>controles</a:t>
            </a:r>
            <a:r>
              <a:rPr lang="en-GB" dirty="0" smtClean="0">
                <a:latin typeface="Segoe WP SemiLight"/>
                <a:cs typeface="Segoe WP SemiLight"/>
              </a:rPr>
              <a:t> </a:t>
            </a:r>
            <a:r>
              <a:rPr lang="en-GB" dirty="0" err="1" smtClean="0">
                <a:latin typeface="Segoe WP SemiLight"/>
                <a:cs typeface="Segoe WP SemiLight"/>
              </a:rPr>
              <a:t>colocados</a:t>
            </a:r>
            <a:r>
              <a:rPr lang="en-GB" dirty="0" smtClean="0">
                <a:latin typeface="Segoe WP SemiLight"/>
                <a:cs typeface="Segoe WP SemiLight"/>
              </a:rPr>
              <a:t> en </a:t>
            </a:r>
            <a:r>
              <a:rPr lang="en-GB" dirty="0" err="1" smtClean="0">
                <a:latin typeface="Segoe WP SemiLight"/>
                <a:cs typeface="Segoe WP SemiLight"/>
              </a:rPr>
              <a:t>su</a:t>
            </a:r>
            <a:r>
              <a:rPr lang="en-GB" dirty="0" smtClean="0">
                <a:latin typeface="Segoe WP SemiLight"/>
                <a:cs typeface="Segoe WP SemiLight"/>
              </a:rPr>
              <a:t> interior.</a:t>
            </a:r>
          </a:p>
          <a:p>
            <a:r>
              <a:rPr lang="en-GB" dirty="0" err="1" smtClean="0">
                <a:latin typeface="Segoe WP SemiLight"/>
                <a:cs typeface="Segoe WP SemiLight"/>
              </a:rPr>
              <a:t>Establecemos</a:t>
            </a:r>
            <a:r>
              <a:rPr lang="en-GB" dirty="0" smtClean="0">
                <a:latin typeface="Segoe WP SemiLight"/>
                <a:cs typeface="Segoe WP SemiLight"/>
              </a:rPr>
              <a:t> la </a:t>
            </a:r>
            <a:r>
              <a:rPr lang="en-GB" dirty="0" err="1" smtClean="0">
                <a:latin typeface="Segoe WP SemiLight"/>
                <a:cs typeface="Segoe WP SemiLight"/>
              </a:rPr>
              <a:t>altura</a:t>
            </a:r>
            <a:r>
              <a:rPr lang="en-GB" dirty="0" smtClean="0">
                <a:latin typeface="Segoe WP SemiLight"/>
                <a:cs typeface="Segoe WP SemiLight"/>
              </a:rPr>
              <a:t> de la </a:t>
            </a:r>
            <a:r>
              <a:rPr lang="en-GB" dirty="0" err="1" smtClean="0">
                <a:latin typeface="Segoe WP SemiLight"/>
                <a:cs typeface="Segoe WP SemiLight"/>
              </a:rPr>
              <a:t>fila</a:t>
            </a:r>
            <a:r>
              <a:rPr lang="en-GB" dirty="0" smtClean="0">
                <a:latin typeface="Segoe WP SemiLight"/>
                <a:cs typeface="Segoe WP SemiLight"/>
              </a:rPr>
              <a:t> del Grid a “*”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ocupar</a:t>
            </a:r>
            <a:r>
              <a:rPr lang="en-GB" dirty="0" smtClean="0">
                <a:latin typeface="Segoe WP SemiLight"/>
                <a:cs typeface="Segoe WP SemiLight"/>
              </a:rPr>
              <a:t> el </a:t>
            </a:r>
            <a:r>
              <a:rPr lang="en-GB" dirty="0" err="1" smtClean="0">
                <a:latin typeface="Segoe WP SemiLight"/>
                <a:cs typeface="Segoe WP SemiLight"/>
              </a:rPr>
              <a:t>resto</a:t>
            </a:r>
            <a:r>
              <a:rPr lang="en-GB" dirty="0" smtClean="0">
                <a:latin typeface="Segoe WP SemiLight"/>
                <a:cs typeface="Segoe WP SemiLight"/>
              </a:rPr>
              <a:t> del </a:t>
            </a:r>
            <a:r>
              <a:rPr lang="en-GB" dirty="0" err="1" smtClean="0">
                <a:latin typeface="Segoe WP SemiLight"/>
                <a:cs typeface="Segoe WP SemiLight"/>
              </a:rPr>
              <a:t>espacio</a:t>
            </a:r>
            <a:r>
              <a:rPr lang="en-GB" dirty="0" smtClean="0">
                <a:latin typeface="Segoe WP SemiLight"/>
                <a:cs typeface="Segoe WP SemiLight"/>
              </a:rPr>
              <a:t> </a:t>
            </a:r>
            <a:r>
              <a:rPr lang="en-GB" dirty="0" err="1" smtClean="0">
                <a:latin typeface="Segoe WP SemiLight"/>
                <a:cs typeface="Segoe WP SemiLight"/>
              </a:rPr>
              <a:t>disponible</a:t>
            </a:r>
            <a:r>
              <a:rPr lang="en-GB" dirty="0" smtClean="0">
                <a:latin typeface="Segoe WP SemiLight"/>
                <a:cs typeface="Segoe WP SemiLight"/>
              </a:rPr>
              <a:t>.</a:t>
            </a:r>
          </a:p>
          <a:p>
            <a:r>
              <a:rPr lang="en-GB" dirty="0" smtClean="0">
                <a:latin typeface="Segoe WP SemiLight"/>
                <a:cs typeface="Segoe WP SemiLight"/>
              </a:rPr>
              <a:t>Si </a:t>
            </a:r>
            <a:r>
              <a:rPr lang="en-GB" dirty="0" err="1" smtClean="0">
                <a:latin typeface="Segoe WP SemiLight"/>
                <a:cs typeface="Segoe WP SemiLight"/>
              </a:rPr>
              <a:t>establecemos</a:t>
            </a:r>
            <a:r>
              <a:rPr lang="en-GB" dirty="0" smtClean="0">
                <a:latin typeface="Segoe WP SemiLight"/>
                <a:cs typeface="Segoe WP SemiLight"/>
              </a:rPr>
              <a:t> el alto de </a:t>
            </a:r>
            <a:r>
              <a:rPr lang="en-GB" dirty="0" err="1" smtClean="0">
                <a:latin typeface="Segoe WP SemiLight"/>
                <a:cs typeface="Segoe WP SemiLight"/>
              </a:rPr>
              <a:t>varias</a:t>
            </a:r>
            <a:r>
              <a:rPr lang="en-GB" dirty="0" smtClean="0">
                <a:latin typeface="Segoe WP SemiLight"/>
                <a:cs typeface="Segoe WP SemiLight"/>
              </a:rPr>
              <a:t> </a:t>
            </a:r>
            <a:r>
              <a:rPr lang="en-GB" dirty="0" err="1" smtClean="0">
                <a:latin typeface="Segoe WP SemiLight"/>
                <a:cs typeface="Segoe WP SemiLight"/>
              </a:rPr>
              <a:t>filas</a:t>
            </a:r>
            <a:r>
              <a:rPr lang="en-GB" dirty="0" smtClean="0">
                <a:latin typeface="Segoe WP SemiLight"/>
                <a:cs typeface="Segoe WP SemiLight"/>
              </a:rPr>
              <a:t> a “*”, el </a:t>
            </a:r>
            <a:r>
              <a:rPr lang="en-GB" dirty="0" err="1" smtClean="0">
                <a:latin typeface="Segoe WP SemiLight"/>
                <a:cs typeface="Segoe WP SemiLight"/>
              </a:rPr>
              <a:t>espacio</a:t>
            </a:r>
            <a:r>
              <a:rPr lang="en-GB" dirty="0" smtClean="0">
                <a:latin typeface="Segoe WP SemiLight"/>
                <a:cs typeface="Segoe WP SemiLight"/>
              </a:rPr>
              <a:t> </a:t>
            </a:r>
            <a:r>
              <a:rPr lang="en-GB" dirty="0" err="1" smtClean="0">
                <a:latin typeface="Segoe WP SemiLight"/>
                <a:cs typeface="Segoe WP SemiLight"/>
              </a:rPr>
              <a:t>disponible</a:t>
            </a:r>
            <a:r>
              <a:rPr lang="en-GB" dirty="0" smtClean="0">
                <a:latin typeface="Segoe WP SemiLight"/>
                <a:cs typeface="Segoe WP SemiLight"/>
              </a:rPr>
              <a:t> se divide en </a:t>
            </a:r>
            <a:r>
              <a:rPr lang="en-GB" dirty="0" err="1" smtClean="0">
                <a:latin typeface="Segoe WP SemiLight"/>
                <a:cs typeface="Segoe WP SemiLight"/>
              </a:rPr>
              <a:t>partes</a:t>
            </a:r>
            <a:r>
              <a:rPr lang="en-GB" dirty="0" smtClean="0">
                <a:latin typeface="Segoe WP SemiLight"/>
                <a:cs typeface="Segoe WP SemiLight"/>
              </a:rPr>
              <a:t> </a:t>
            </a:r>
            <a:r>
              <a:rPr lang="en-GB" dirty="0" err="1" smtClean="0">
                <a:latin typeface="Segoe WP SemiLight"/>
                <a:cs typeface="Segoe WP SemiLight"/>
              </a:rPr>
              <a:t>iguales</a:t>
            </a:r>
            <a:r>
              <a:rPr lang="en-GB" dirty="0" smtClean="0">
                <a:latin typeface="Segoe WP SemiLight"/>
                <a:cs typeface="Segoe WP SemiLight"/>
              </a:rPr>
              <a:t> entre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filas</a:t>
            </a:r>
            <a:r>
              <a:rPr lang="en-GB" dirty="0" smtClean="0">
                <a:latin typeface="Segoe WP SemiLight"/>
                <a:cs typeface="Segoe WP SemiLight"/>
              </a:rPr>
              <a:t>.</a:t>
            </a:r>
            <a:endParaRPr lang="en-GB" dirty="0">
              <a:latin typeface="Segoe WP SemiLight"/>
              <a:cs typeface="Segoe WP SemiLight"/>
            </a:endParaRPr>
          </a:p>
        </p:txBody>
      </p:sp>
      <p:sp>
        <p:nvSpPr>
          <p:cNvPr id="3" name="Title 2"/>
          <p:cNvSpPr>
            <a:spLocks noGrp="1"/>
          </p:cNvSpPr>
          <p:nvPr>
            <p:ph type="title"/>
          </p:nvPr>
        </p:nvSpPr>
        <p:spPr>
          <a:xfrm>
            <a:off x="457200" y="401955"/>
            <a:ext cx="8229600" cy="320601"/>
          </a:xfrm>
        </p:spPr>
        <p:txBody>
          <a:bodyPr/>
          <a:lstStyle/>
          <a:p>
            <a:r>
              <a:rPr lang="en-GB" sz="2000" dirty="0" err="1" smtClean="0"/>
              <a:t>Usa</a:t>
            </a:r>
            <a:r>
              <a:rPr lang="en-GB" sz="2000" dirty="0" smtClean="0"/>
              <a:t> “</a:t>
            </a:r>
            <a:r>
              <a:rPr lang="en-GB" sz="2000" b="1" dirty="0" smtClean="0"/>
              <a:t>Auto</a:t>
            </a:r>
            <a:r>
              <a:rPr lang="en-GB" sz="2000" dirty="0" smtClean="0"/>
              <a:t>” y “</a:t>
            </a:r>
            <a:r>
              <a:rPr lang="en-GB" sz="2000" b="1" dirty="0" smtClean="0"/>
              <a:t>*</a:t>
            </a:r>
            <a:r>
              <a:rPr lang="en-GB" sz="2000" dirty="0" smtClean="0"/>
              <a:t>” en Grid Rows </a:t>
            </a:r>
            <a:r>
              <a:rPr lang="en-GB" sz="2000" dirty="0" err="1" smtClean="0"/>
              <a:t>para</a:t>
            </a:r>
            <a:r>
              <a:rPr lang="en-GB" sz="2000" dirty="0" smtClean="0"/>
              <a:t> </a:t>
            </a:r>
            <a:r>
              <a:rPr lang="en-GB" sz="2000" dirty="0" err="1" smtClean="0"/>
              <a:t>asegurar</a:t>
            </a:r>
            <a:r>
              <a:rPr lang="en-GB" sz="2000" dirty="0" smtClean="0"/>
              <a:t> un Layout </a:t>
            </a:r>
            <a:r>
              <a:rPr lang="en-GB" sz="2000" dirty="0" err="1" smtClean="0"/>
              <a:t>correcto</a:t>
            </a:r>
            <a:endParaRPr lang="en-GB" sz="2000"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35</a:t>
            </a:fld>
            <a:endParaRPr lang="en-US" dirty="0"/>
          </a:p>
        </p:txBody>
      </p:sp>
      <p:sp>
        <p:nvSpPr>
          <p:cNvPr id="8" name="Rectangle 7"/>
          <p:cNvSpPr/>
          <p:nvPr/>
        </p:nvSpPr>
        <p:spPr>
          <a:xfrm>
            <a:off x="4984954" y="2058209"/>
            <a:ext cx="4572000" cy="1569660"/>
          </a:xfrm>
          <a:prstGeom prst="rect">
            <a:avLst/>
          </a:prstGeom>
        </p:spPr>
        <p:txBody>
          <a:bodyPr>
            <a:spAutoFit/>
          </a:bodyPr>
          <a:lstStyle/>
          <a:p>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&lt;</a:t>
            </a:r>
            <a:r>
              <a:rPr lang="en-GB" sz="1200" dirty="0">
                <a:solidFill>
                  <a:srgbClr val="A31515"/>
                </a:solidFill>
                <a:highlight>
                  <a:srgbClr val="FFFFFF"/>
                </a:highlight>
                <a:latin typeface="Consolas" panose="020B0609020204030204" pitchFamily="49" charset="0"/>
              </a:rPr>
              <a:t>Grid</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Grid.RowDefinitions</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RowDefinition</a:t>
            </a:r>
            <a:r>
              <a:rPr lang="en-GB" sz="1200" dirty="0">
                <a:solidFill>
                  <a:srgbClr val="FF0000"/>
                </a:solidFill>
                <a:highlight>
                  <a:srgbClr val="FFFFFF"/>
                </a:highlight>
                <a:latin typeface="Consolas" panose="020B0609020204030204" pitchFamily="49" charset="0"/>
              </a:rPr>
              <a:t> Height</a:t>
            </a:r>
            <a:r>
              <a:rPr lang="en-GB" sz="1200" dirty="0">
                <a:solidFill>
                  <a:srgbClr val="0000FF"/>
                </a:solidFill>
                <a:highlight>
                  <a:srgbClr val="FFFFFF"/>
                </a:highlight>
                <a:latin typeface="Consolas" panose="020B0609020204030204" pitchFamily="49" charset="0"/>
              </a:rPr>
              <a:t>="240"/&gt;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RowDefinition</a:t>
            </a:r>
            <a:r>
              <a:rPr lang="en-GB" sz="1200" dirty="0">
                <a:solidFill>
                  <a:srgbClr val="FF0000"/>
                </a:solidFill>
                <a:highlight>
                  <a:srgbClr val="FFFFFF"/>
                </a:highlight>
                <a:latin typeface="Consolas" panose="020B0609020204030204" pitchFamily="49" charset="0"/>
              </a:rPr>
              <a:t> Height</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RowDefinition</a:t>
            </a:r>
            <a:r>
              <a:rPr lang="en-GB" sz="1200" dirty="0">
                <a:solidFill>
                  <a:srgbClr val="FF0000"/>
                </a:solidFill>
                <a:highlight>
                  <a:srgbClr val="FFFFFF"/>
                </a:highlight>
                <a:latin typeface="Consolas" panose="020B0609020204030204" pitchFamily="49" charset="0"/>
              </a:rPr>
              <a:t> Height</a:t>
            </a:r>
            <a:r>
              <a:rPr lang="en-GB" sz="1200" dirty="0">
                <a:solidFill>
                  <a:srgbClr val="0000FF"/>
                </a:solidFill>
                <a:highlight>
                  <a:srgbClr val="FFFFFF"/>
                </a:highlight>
                <a:latin typeface="Consolas" panose="020B0609020204030204" pitchFamily="49" charset="0"/>
              </a:rPr>
              <a:t>="Auto"/&gt;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Grid.RowDefinitions</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00"/>
                </a:solidFill>
                <a:highlight>
                  <a:srgbClr val="FFFFFF"/>
                </a:highlight>
                <a:latin typeface="Consolas" panose="020B0609020204030204" pitchFamily="49" charset="0"/>
              </a:rPr>
              <a:t>...</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FF"/>
                </a:solidFill>
                <a:highlight>
                  <a:srgbClr val="FFFFFF"/>
                </a:highlight>
                <a:latin typeface="Consolas" panose="020B0609020204030204" pitchFamily="49" charset="0"/>
              </a:rPr>
              <a:t> &lt;/</a:t>
            </a:r>
            <a:r>
              <a:rPr lang="en-GB" sz="1200" dirty="0">
                <a:solidFill>
                  <a:srgbClr val="A31515"/>
                </a:solidFill>
                <a:highlight>
                  <a:srgbClr val="FFFFFF"/>
                </a:highlight>
                <a:latin typeface="Consolas" panose="020B0609020204030204" pitchFamily="49" charset="0"/>
              </a:rPr>
              <a:t>Grid</a:t>
            </a:r>
            <a:r>
              <a:rPr lang="en-GB" sz="1200" dirty="0">
                <a:solidFill>
                  <a:srgbClr val="0000FF"/>
                </a:solidFill>
                <a:highlight>
                  <a:srgbClr val="FFFFFF"/>
                </a:highlight>
                <a:latin typeface="Consolas" panose="020B0609020204030204" pitchFamily="49" charset="0"/>
              </a:rPr>
              <a:t>&gt;</a:t>
            </a:r>
            <a:endParaRPr lang="en-GB" sz="3200" dirty="0"/>
          </a:p>
        </p:txBody>
      </p:sp>
    </p:spTree>
    <p:extLst>
      <p:ext uri="{BB962C8B-B14F-4D97-AF65-F5344CB8AC3E}">
        <p14:creationId xmlns:p14="http://schemas.microsoft.com/office/powerpoint/2010/main" val="65382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1955"/>
            <a:ext cx="8229600" cy="384721"/>
          </a:xfrm>
        </p:spPr>
        <p:txBody>
          <a:bodyPr/>
          <a:lstStyle/>
          <a:p>
            <a:r>
              <a:rPr lang="en-GB" dirty="0" smtClean="0"/>
              <a:t>Layout adaptable </a:t>
            </a:r>
            <a:r>
              <a:rPr lang="en-GB" dirty="0" err="1" smtClean="0"/>
              <a:t>usando</a:t>
            </a:r>
            <a:r>
              <a:rPr lang="en-GB" dirty="0" smtClean="0"/>
              <a:t> Grid</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36</a:t>
            </a:fld>
            <a:endParaRPr lang="en-US" dirty="0"/>
          </a:p>
        </p:txBody>
      </p:sp>
      <p:pic>
        <p:nvPicPr>
          <p:cNvPr id="8" name="Picture 7"/>
          <p:cNvPicPr>
            <a:picLocks noChangeAspect="1"/>
          </p:cNvPicPr>
          <p:nvPr/>
        </p:nvPicPr>
        <p:blipFill>
          <a:blip r:embed="rId3"/>
          <a:stretch>
            <a:fillRect/>
          </a:stretch>
        </p:blipFill>
        <p:spPr>
          <a:xfrm>
            <a:off x="993690" y="1594278"/>
            <a:ext cx="1480131" cy="2669445"/>
          </a:xfrm>
          <a:prstGeom prst="rect">
            <a:avLst/>
          </a:prstGeom>
        </p:spPr>
      </p:pic>
      <p:grpSp>
        <p:nvGrpSpPr>
          <p:cNvPr id="9" name="Group 8"/>
          <p:cNvGrpSpPr/>
          <p:nvPr/>
        </p:nvGrpSpPr>
        <p:grpSpPr>
          <a:xfrm>
            <a:off x="3524892" y="1324137"/>
            <a:ext cx="1566740" cy="2941403"/>
            <a:chOff x="5392410" y="1159218"/>
            <a:chExt cx="1566740" cy="2941403"/>
          </a:xfrm>
        </p:grpSpPr>
        <p:pic>
          <p:nvPicPr>
            <p:cNvPr id="10" name="Picture 9"/>
            <p:cNvPicPr>
              <a:picLocks noChangeAspect="1"/>
            </p:cNvPicPr>
            <p:nvPr/>
          </p:nvPicPr>
          <p:blipFill>
            <a:blip r:embed="rId3"/>
            <a:stretch>
              <a:fillRect/>
            </a:stretch>
          </p:blipFill>
          <p:spPr>
            <a:xfrm>
              <a:off x="5392410" y="1159218"/>
              <a:ext cx="1566740" cy="294140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860" y="1364132"/>
              <a:ext cx="1341413" cy="2384734"/>
            </a:xfrm>
            <a:prstGeom prst="rect">
              <a:avLst/>
            </a:prstGeom>
          </p:spPr>
        </p:pic>
      </p:grpSp>
      <p:sp>
        <p:nvSpPr>
          <p:cNvPr id="12" name="TextBox 11"/>
          <p:cNvSpPr txBox="1"/>
          <p:nvPr/>
        </p:nvSpPr>
        <p:spPr>
          <a:xfrm>
            <a:off x="1341616" y="4347343"/>
            <a:ext cx="1128974" cy="246221"/>
          </a:xfrm>
          <a:prstGeom prst="rect">
            <a:avLst/>
          </a:prstGeom>
          <a:noFill/>
        </p:spPr>
        <p:txBody>
          <a:bodyPr wrap="square" lIns="0" tIns="0" rIns="0" bIns="0" rtlCol="0">
            <a:spAutoFit/>
          </a:bodyPr>
          <a:lstStyle/>
          <a:p>
            <a:r>
              <a:rPr lang="en-GB" sz="1600" dirty="0" smtClean="0"/>
              <a:t>WVGA</a:t>
            </a:r>
          </a:p>
        </p:txBody>
      </p:sp>
      <p:sp>
        <p:nvSpPr>
          <p:cNvPr id="13" name="TextBox 12"/>
          <p:cNvSpPr txBox="1"/>
          <p:nvPr/>
        </p:nvSpPr>
        <p:spPr>
          <a:xfrm>
            <a:off x="3962658" y="4347343"/>
            <a:ext cx="1128974" cy="246221"/>
          </a:xfrm>
          <a:prstGeom prst="rect">
            <a:avLst/>
          </a:prstGeom>
          <a:noFill/>
        </p:spPr>
        <p:txBody>
          <a:bodyPr wrap="square" lIns="0" tIns="0" rIns="0" bIns="0" rtlCol="0">
            <a:spAutoFit/>
          </a:bodyPr>
          <a:lstStyle/>
          <a:p>
            <a:r>
              <a:rPr lang="en-GB" sz="1600" dirty="0" smtClean="0"/>
              <a:t>720p</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611" y="1792815"/>
            <a:ext cx="1277539" cy="212923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9342" y="1507780"/>
            <a:ext cx="1358024" cy="2414265"/>
          </a:xfrm>
          <a:prstGeom prst="rect">
            <a:avLst/>
          </a:prstGeom>
        </p:spPr>
      </p:pic>
      <p:sp>
        <p:nvSpPr>
          <p:cNvPr id="17" name="Rounded Rectangle 16"/>
          <p:cNvSpPr/>
          <p:nvPr/>
        </p:nvSpPr>
        <p:spPr>
          <a:xfrm>
            <a:off x="5616253" y="1594278"/>
            <a:ext cx="2662297" cy="558203"/>
          </a:xfrm>
          <a:prstGeom prst="round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r>
              <a:rPr lang="en-GB" sz="1200" dirty="0" err="1" smtClean="0">
                <a:solidFill>
                  <a:schemeClr val="tx2"/>
                </a:solidFill>
                <a:latin typeface="Segoe WP SemiLight"/>
                <a:cs typeface="Segoe WP SemiLight"/>
              </a:rPr>
              <a:t>Altura</a:t>
            </a:r>
            <a:r>
              <a:rPr lang="en-GB" sz="1200" dirty="0" smtClean="0">
                <a:solidFill>
                  <a:schemeClr val="tx2"/>
                </a:solidFill>
                <a:latin typeface="Segoe WP SemiLight"/>
                <a:cs typeface="Segoe WP SemiLight"/>
              </a:rPr>
              <a:t> de la </a:t>
            </a:r>
            <a:r>
              <a:rPr lang="en-GB" sz="1200" dirty="0" err="1" smtClean="0">
                <a:solidFill>
                  <a:schemeClr val="tx2"/>
                </a:solidFill>
                <a:latin typeface="Segoe WP SemiLight"/>
                <a:cs typeface="Segoe WP SemiLight"/>
              </a:rPr>
              <a:t>imagen</a:t>
            </a:r>
            <a:r>
              <a:rPr lang="en-GB" sz="1200" dirty="0" smtClean="0">
                <a:solidFill>
                  <a:schemeClr val="tx2"/>
                </a:solidFill>
                <a:latin typeface="Segoe WP SemiLight"/>
                <a:cs typeface="Segoe WP SemiLight"/>
              </a:rPr>
              <a:t> </a:t>
            </a:r>
            <a:r>
              <a:rPr lang="en-GB" sz="1200" dirty="0" err="1" smtClean="0">
                <a:solidFill>
                  <a:schemeClr val="tx2"/>
                </a:solidFill>
                <a:latin typeface="Segoe WP SemiLight"/>
                <a:cs typeface="Segoe WP SemiLight"/>
              </a:rPr>
              <a:t>puesta</a:t>
            </a:r>
            <a:r>
              <a:rPr lang="en-GB" sz="1200" dirty="0" smtClean="0">
                <a:solidFill>
                  <a:schemeClr val="tx2"/>
                </a:solidFill>
                <a:latin typeface="Segoe WP SemiLight"/>
                <a:cs typeface="Segoe WP SemiLight"/>
              </a:rPr>
              <a:t> </a:t>
            </a:r>
            <a:r>
              <a:rPr lang="en-GB" sz="1200" dirty="0" err="1" smtClean="0">
                <a:solidFill>
                  <a:schemeClr val="tx2"/>
                </a:solidFill>
                <a:latin typeface="Segoe WP SemiLight"/>
                <a:cs typeface="Segoe WP SemiLight"/>
              </a:rPr>
              <a:t>explícitamente</a:t>
            </a:r>
            <a:r>
              <a:rPr lang="en-GB" sz="1200" dirty="0" smtClean="0">
                <a:solidFill>
                  <a:schemeClr val="tx2"/>
                </a:solidFill>
                <a:latin typeface="Segoe WP SemiLight"/>
                <a:cs typeface="Segoe WP SemiLight"/>
              </a:rPr>
              <a:t> a 240px</a:t>
            </a:r>
          </a:p>
        </p:txBody>
      </p:sp>
      <p:cxnSp>
        <p:nvCxnSpPr>
          <p:cNvPr id="19" name="Straight Arrow Connector 18"/>
          <p:cNvCxnSpPr>
            <a:stCxn id="17" idx="1"/>
          </p:cNvCxnSpPr>
          <p:nvPr/>
        </p:nvCxnSpPr>
        <p:spPr>
          <a:xfrm flipH="1">
            <a:off x="2121431" y="1873380"/>
            <a:ext cx="3494822" cy="683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1"/>
          </p:cNvCxnSpPr>
          <p:nvPr/>
        </p:nvCxnSpPr>
        <p:spPr>
          <a:xfrm flipH="1">
            <a:off x="4759433" y="1873380"/>
            <a:ext cx="856820" cy="446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657647" y="3705520"/>
            <a:ext cx="2620904" cy="734776"/>
          </a:xfrm>
          <a:prstGeom prst="round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r>
              <a:rPr lang="en-GB" sz="1200" dirty="0" smtClean="0">
                <a:solidFill>
                  <a:schemeClr val="tx2"/>
                </a:solidFill>
                <a:latin typeface="Segoe WP SemiLight"/>
                <a:cs typeface="Segoe WP SemiLight"/>
              </a:rPr>
              <a:t>El pie </a:t>
            </a:r>
            <a:r>
              <a:rPr lang="en-GB" sz="1200" dirty="0" err="1" smtClean="0">
                <a:solidFill>
                  <a:schemeClr val="tx2"/>
                </a:solidFill>
                <a:latin typeface="Segoe WP SemiLight"/>
                <a:cs typeface="Segoe WP SemiLight"/>
              </a:rPr>
              <a:t>está</a:t>
            </a:r>
            <a:r>
              <a:rPr lang="en-GB" sz="1200" dirty="0" smtClean="0">
                <a:solidFill>
                  <a:schemeClr val="tx2"/>
                </a:solidFill>
                <a:latin typeface="Segoe WP SemiLight"/>
                <a:cs typeface="Segoe WP SemiLight"/>
              </a:rPr>
              <a:t> </a:t>
            </a:r>
            <a:r>
              <a:rPr lang="en-GB" sz="1200" dirty="0" err="1" smtClean="0">
                <a:solidFill>
                  <a:schemeClr val="tx2"/>
                </a:solidFill>
                <a:latin typeface="Segoe WP SemiLight"/>
                <a:cs typeface="Segoe WP SemiLight"/>
              </a:rPr>
              <a:t>asignado</a:t>
            </a:r>
            <a:r>
              <a:rPr lang="en-GB" sz="1200" dirty="0" smtClean="0">
                <a:solidFill>
                  <a:schemeClr val="tx2"/>
                </a:solidFill>
                <a:latin typeface="Segoe WP SemiLight"/>
                <a:cs typeface="Segoe WP SemiLight"/>
              </a:rPr>
              <a:t> a “Auto” </a:t>
            </a:r>
            <a:r>
              <a:rPr lang="en-GB" sz="1200" dirty="0" err="1" smtClean="0">
                <a:solidFill>
                  <a:schemeClr val="tx2"/>
                </a:solidFill>
                <a:latin typeface="Segoe WP SemiLight"/>
                <a:cs typeface="Segoe WP SemiLight"/>
              </a:rPr>
              <a:t>por</a:t>
            </a:r>
            <a:r>
              <a:rPr lang="en-GB" sz="1200" dirty="0" smtClean="0">
                <a:solidFill>
                  <a:schemeClr val="tx2"/>
                </a:solidFill>
                <a:latin typeface="Segoe WP SemiLight"/>
                <a:cs typeface="Segoe WP SemiLight"/>
              </a:rPr>
              <a:t> lo </a:t>
            </a:r>
            <a:r>
              <a:rPr lang="en-GB" sz="1200" dirty="0" err="1" smtClean="0">
                <a:solidFill>
                  <a:schemeClr val="tx2"/>
                </a:solidFill>
                <a:latin typeface="Segoe WP SemiLight"/>
                <a:cs typeface="Segoe WP SemiLight"/>
              </a:rPr>
              <a:t>que</a:t>
            </a:r>
            <a:r>
              <a:rPr lang="en-GB" sz="1200" dirty="0">
                <a:solidFill>
                  <a:schemeClr val="tx2"/>
                </a:solidFill>
                <a:latin typeface="Segoe WP SemiLight"/>
                <a:cs typeface="Segoe WP SemiLight"/>
              </a:rPr>
              <a:t> </a:t>
            </a:r>
            <a:r>
              <a:rPr lang="en-GB" sz="1200" dirty="0" err="1" smtClean="0">
                <a:solidFill>
                  <a:schemeClr val="tx2"/>
                </a:solidFill>
                <a:latin typeface="Segoe WP SemiLight"/>
                <a:cs typeface="Segoe WP SemiLight"/>
              </a:rPr>
              <a:t>toma</a:t>
            </a:r>
            <a:r>
              <a:rPr lang="en-GB" sz="1200" dirty="0" smtClean="0">
                <a:solidFill>
                  <a:schemeClr val="tx2"/>
                </a:solidFill>
                <a:latin typeface="Segoe WP SemiLight"/>
                <a:cs typeface="Segoe WP SemiLight"/>
              </a:rPr>
              <a:t> el </a:t>
            </a:r>
            <a:r>
              <a:rPr lang="en-GB" sz="1200" dirty="0" err="1" smtClean="0">
                <a:solidFill>
                  <a:schemeClr val="tx2"/>
                </a:solidFill>
                <a:latin typeface="Segoe WP SemiLight"/>
                <a:cs typeface="Segoe WP SemiLight"/>
              </a:rPr>
              <a:t>espacio</a:t>
            </a:r>
            <a:r>
              <a:rPr lang="en-GB" sz="1200" dirty="0" smtClean="0">
                <a:solidFill>
                  <a:schemeClr val="tx2"/>
                </a:solidFill>
                <a:latin typeface="Segoe WP SemiLight"/>
                <a:cs typeface="Segoe WP SemiLight"/>
              </a:rPr>
              <a:t> </a:t>
            </a:r>
            <a:r>
              <a:rPr lang="en-GB" sz="1200" dirty="0" err="1" smtClean="0">
                <a:solidFill>
                  <a:schemeClr val="tx2"/>
                </a:solidFill>
                <a:latin typeface="Segoe WP SemiLight"/>
                <a:cs typeface="Segoe WP SemiLight"/>
              </a:rPr>
              <a:t>necesario</a:t>
            </a:r>
            <a:r>
              <a:rPr lang="en-GB" sz="1200" dirty="0" smtClean="0">
                <a:solidFill>
                  <a:schemeClr val="tx2"/>
                </a:solidFill>
                <a:latin typeface="Segoe WP SemiLight"/>
                <a:cs typeface="Segoe WP SemiLight"/>
              </a:rPr>
              <a:t> </a:t>
            </a:r>
            <a:r>
              <a:rPr lang="en-GB" sz="1200" dirty="0" err="1" smtClean="0">
                <a:solidFill>
                  <a:schemeClr val="tx2"/>
                </a:solidFill>
                <a:latin typeface="Segoe WP SemiLight"/>
                <a:cs typeface="Segoe WP SemiLight"/>
              </a:rPr>
              <a:t>por</a:t>
            </a:r>
            <a:r>
              <a:rPr lang="en-GB" sz="1200" dirty="0" smtClean="0">
                <a:solidFill>
                  <a:schemeClr val="tx2"/>
                </a:solidFill>
                <a:latin typeface="Segoe WP SemiLight"/>
                <a:cs typeface="Segoe WP SemiLight"/>
              </a:rPr>
              <a:t> el </a:t>
            </a:r>
            <a:r>
              <a:rPr lang="en-GB" sz="1200" dirty="0" err="1" smtClean="0">
                <a:solidFill>
                  <a:schemeClr val="tx2"/>
                </a:solidFill>
                <a:latin typeface="Segoe WP SemiLight"/>
                <a:cs typeface="Segoe WP SemiLight"/>
              </a:rPr>
              <a:t>TextBlock</a:t>
            </a:r>
            <a:r>
              <a:rPr lang="en-GB" sz="1200" dirty="0" smtClean="0">
                <a:solidFill>
                  <a:schemeClr val="tx2"/>
                </a:solidFill>
                <a:latin typeface="Segoe WP SemiLight"/>
                <a:cs typeface="Segoe WP SemiLight"/>
              </a:rPr>
              <a:t>.</a:t>
            </a:r>
          </a:p>
        </p:txBody>
      </p:sp>
      <p:cxnSp>
        <p:nvCxnSpPr>
          <p:cNvPr id="24" name="Straight Arrow Connector 23"/>
          <p:cNvCxnSpPr>
            <a:stCxn id="22" idx="1"/>
          </p:cNvCxnSpPr>
          <p:nvPr/>
        </p:nvCxnSpPr>
        <p:spPr>
          <a:xfrm flipH="1" flipV="1">
            <a:off x="1906103" y="3851810"/>
            <a:ext cx="3751544" cy="221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1"/>
          </p:cNvCxnSpPr>
          <p:nvPr/>
        </p:nvCxnSpPr>
        <p:spPr>
          <a:xfrm flipH="1" flipV="1">
            <a:off x="4395289" y="3847380"/>
            <a:ext cx="1262358" cy="225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5625662" y="2349366"/>
            <a:ext cx="2652889" cy="802335"/>
          </a:xfrm>
          <a:prstGeom prst="round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r>
              <a:rPr lang="en-GB" sz="1100" dirty="0" smtClean="0">
                <a:solidFill>
                  <a:schemeClr val="tx2"/>
                </a:solidFill>
                <a:latin typeface="Segoe WP SemiLight"/>
                <a:cs typeface="Segoe WP SemiLight"/>
              </a:rPr>
              <a:t>La </a:t>
            </a:r>
            <a:r>
              <a:rPr lang="en-GB" sz="1100" dirty="0" err="1" smtClean="0">
                <a:solidFill>
                  <a:schemeClr val="tx2"/>
                </a:solidFill>
                <a:latin typeface="Segoe WP SemiLight"/>
                <a:cs typeface="Segoe WP SemiLight"/>
              </a:rPr>
              <a:t>fila</a:t>
            </a:r>
            <a:r>
              <a:rPr lang="en-GB" sz="1100" dirty="0" smtClean="0">
                <a:solidFill>
                  <a:schemeClr val="tx2"/>
                </a:solidFill>
                <a:latin typeface="Segoe WP SemiLight"/>
                <a:cs typeface="Segoe WP SemiLight"/>
              </a:rPr>
              <a:t> </a:t>
            </a:r>
            <a:r>
              <a:rPr lang="en-GB" sz="1100" dirty="0" err="1" smtClean="0">
                <a:solidFill>
                  <a:schemeClr val="tx2"/>
                </a:solidFill>
                <a:latin typeface="Segoe WP SemiLight"/>
                <a:cs typeface="Segoe WP SemiLight"/>
              </a:rPr>
              <a:t>donde</a:t>
            </a:r>
            <a:r>
              <a:rPr lang="en-GB" sz="1100" dirty="0" smtClean="0">
                <a:solidFill>
                  <a:schemeClr val="tx2"/>
                </a:solidFill>
                <a:latin typeface="Segoe WP SemiLight"/>
                <a:cs typeface="Segoe WP SemiLight"/>
              </a:rPr>
              <a:t> </a:t>
            </a:r>
            <a:r>
              <a:rPr lang="en-GB" sz="1100" dirty="0" err="1" smtClean="0">
                <a:solidFill>
                  <a:schemeClr val="tx2"/>
                </a:solidFill>
                <a:latin typeface="Segoe WP SemiLight"/>
                <a:cs typeface="Segoe WP SemiLight"/>
              </a:rPr>
              <a:t>ponemos</a:t>
            </a:r>
            <a:r>
              <a:rPr lang="en-GB" sz="1100" dirty="0" smtClean="0">
                <a:solidFill>
                  <a:schemeClr val="tx2"/>
                </a:solidFill>
                <a:latin typeface="Segoe WP SemiLight"/>
                <a:cs typeface="Segoe WP SemiLight"/>
              </a:rPr>
              <a:t> la </a:t>
            </a:r>
            <a:r>
              <a:rPr lang="en-GB" sz="1100" dirty="0" err="1" smtClean="0">
                <a:solidFill>
                  <a:schemeClr val="tx2"/>
                </a:solidFill>
                <a:latin typeface="Segoe WP SemiLight"/>
                <a:cs typeface="Segoe WP SemiLight"/>
              </a:rPr>
              <a:t>descripción</a:t>
            </a:r>
            <a:r>
              <a:rPr lang="en-GB" sz="1100" dirty="0" smtClean="0">
                <a:solidFill>
                  <a:schemeClr val="tx2"/>
                </a:solidFill>
                <a:latin typeface="Segoe WP SemiLight"/>
                <a:cs typeface="Segoe WP SemiLight"/>
              </a:rPr>
              <a:t> de la </a:t>
            </a:r>
            <a:r>
              <a:rPr lang="en-GB" sz="1100" dirty="0" err="1" smtClean="0">
                <a:solidFill>
                  <a:schemeClr val="tx2"/>
                </a:solidFill>
                <a:latin typeface="Segoe WP SemiLight"/>
                <a:cs typeface="Segoe WP SemiLight"/>
              </a:rPr>
              <a:t>receta</a:t>
            </a:r>
            <a:r>
              <a:rPr lang="en-GB" sz="1100" dirty="0" smtClean="0">
                <a:solidFill>
                  <a:schemeClr val="tx2"/>
                </a:solidFill>
                <a:latin typeface="Segoe WP SemiLight"/>
                <a:cs typeface="Segoe WP SemiLight"/>
              </a:rPr>
              <a:t> </a:t>
            </a:r>
            <a:r>
              <a:rPr lang="en-GB" sz="1100" dirty="0" err="1" smtClean="0">
                <a:solidFill>
                  <a:schemeClr val="tx2"/>
                </a:solidFill>
                <a:latin typeface="Segoe WP SemiLight"/>
                <a:cs typeface="Segoe WP SemiLight"/>
              </a:rPr>
              <a:t>tiene</a:t>
            </a:r>
            <a:r>
              <a:rPr lang="en-GB" sz="1100" dirty="0" smtClean="0">
                <a:solidFill>
                  <a:schemeClr val="tx2"/>
                </a:solidFill>
                <a:latin typeface="Segoe WP SemiLight"/>
                <a:cs typeface="Segoe WP SemiLight"/>
              </a:rPr>
              <a:t> </a:t>
            </a:r>
            <a:r>
              <a:rPr lang="en-GB" sz="1100" dirty="0" err="1" smtClean="0">
                <a:solidFill>
                  <a:schemeClr val="tx2"/>
                </a:solidFill>
                <a:latin typeface="Segoe WP SemiLight"/>
                <a:cs typeface="Segoe WP SemiLight"/>
              </a:rPr>
              <a:t>una</a:t>
            </a:r>
            <a:r>
              <a:rPr lang="en-GB" sz="1100" dirty="0" smtClean="0">
                <a:solidFill>
                  <a:schemeClr val="tx2"/>
                </a:solidFill>
                <a:latin typeface="Segoe WP SemiLight"/>
                <a:cs typeface="Segoe WP SemiLight"/>
              </a:rPr>
              <a:t> </a:t>
            </a:r>
            <a:r>
              <a:rPr lang="en-GB" sz="1100" dirty="0" err="1" smtClean="0">
                <a:solidFill>
                  <a:schemeClr val="tx2"/>
                </a:solidFill>
                <a:latin typeface="Segoe WP SemiLight"/>
                <a:cs typeface="Segoe WP SemiLight"/>
              </a:rPr>
              <a:t>altura</a:t>
            </a:r>
            <a:r>
              <a:rPr lang="en-GB" sz="1100" dirty="0" smtClean="0">
                <a:solidFill>
                  <a:schemeClr val="tx2"/>
                </a:solidFill>
                <a:latin typeface="Segoe WP SemiLight"/>
                <a:cs typeface="Segoe WP SemiLight"/>
              </a:rPr>
              <a:t> “*”, </a:t>
            </a:r>
            <a:r>
              <a:rPr lang="en-GB" sz="1100" dirty="0" err="1" smtClean="0">
                <a:solidFill>
                  <a:schemeClr val="tx2"/>
                </a:solidFill>
                <a:latin typeface="Segoe WP SemiLight"/>
                <a:cs typeface="Segoe WP SemiLight"/>
              </a:rPr>
              <a:t>toma</a:t>
            </a:r>
            <a:r>
              <a:rPr lang="en-GB" sz="1100" dirty="0" smtClean="0">
                <a:solidFill>
                  <a:schemeClr val="tx2"/>
                </a:solidFill>
                <a:latin typeface="Segoe WP SemiLight"/>
                <a:cs typeface="Segoe WP SemiLight"/>
              </a:rPr>
              <a:t> el </a:t>
            </a:r>
            <a:r>
              <a:rPr lang="en-GB" sz="1100" dirty="0" err="1" smtClean="0">
                <a:solidFill>
                  <a:schemeClr val="tx2"/>
                </a:solidFill>
                <a:latin typeface="Segoe WP SemiLight"/>
                <a:cs typeface="Segoe WP SemiLight"/>
              </a:rPr>
              <a:t>espacio</a:t>
            </a:r>
            <a:r>
              <a:rPr lang="en-GB" sz="1100" dirty="0" smtClean="0">
                <a:solidFill>
                  <a:schemeClr val="tx2"/>
                </a:solidFill>
                <a:latin typeface="Segoe WP SemiLight"/>
                <a:cs typeface="Segoe WP SemiLight"/>
              </a:rPr>
              <a:t> </a:t>
            </a:r>
            <a:r>
              <a:rPr lang="en-GB" sz="1100" dirty="0" err="1" smtClean="0">
                <a:solidFill>
                  <a:schemeClr val="tx2"/>
                </a:solidFill>
                <a:latin typeface="Segoe WP SemiLight"/>
                <a:cs typeface="Segoe WP SemiLight"/>
              </a:rPr>
              <a:t>porporcional</a:t>
            </a:r>
            <a:r>
              <a:rPr lang="en-GB" sz="1100" dirty="0" smtClean="0">
                <a:solidFill>
                  <a:schemeClr val="tx2"/>
                </a:solidFill>
                <a:latin typeface="Segoe WP SemiLight"/>
                <a:cs typeface="Segoe WP SemiLight"/>
              </a:rPr>
              <a:t> restante. En 720p </a:t>
            </a:r>
            <a:r>
              <a:rPr lang="en-GB" sz="1100" dirty="0" err="1" smtClean="0">
                <a:solidFill>
                  <a:schemeClr val="tx2"/>
                </a:solidFill>
                <a:latin typeface="Segoe WP SemiLight"/>
                <a:cs typeface="Segoe WP SemiLight"/>
              </a:rPr>
              <a:t>será</a:t>
            </a:r>
            <a:r>
              <a:rPr lang="en-GB" sz="1100" dirty="0" smtClean="0">
                <a:solidFill>
                  <a:schemeClr val="tx2"/>
                </a:solidFill>
                <a:latin typeface="Segoe WP SemiLight"/>
                <a:cs typeface="Segoe WP SemiLight"/>
              </a:rPr>
              <a:t> un </a:t>
            </a:r>
            <a:r>
              <a:rPr lang="en-GB" sz="1100" dirty="0" err="1" smtClean="0">
                <a:solidFill>
                  <a:schemeClr val="tx2"/>
                </a:solidFill>
                <a:latin typeface="Segoe WP SemiLight"/>
                <a:cs typeface="Segoe WP SemiLight"/>
              </a:rPr>
              <a:t>espacio</a:t>
            </a:r>
            <a:r>
              <a:rPr lang="en-GB" sz="1100" dirty="0" smtClean="0">
                <a:solidFill>
                  <a:schemeClr val="tx2"/>
                </a:solidFill>
                <a:latin typeface="Segoe WP SemiLight"/>
                <a:cs typeface="Segoe WP SemiLight"/>
              </a:rPr>
              <a:t> mayor.</a:t>
            </a:r>
          </a:p>
        </p:txBody>
      </p:sp>
      <p:cxnSp>
        <p:nvCxnSpPr>
          <p:cNvPr id="40" name="Elbow Connector 39"/>
          <p:cNvCxnSpPr/>
          <p:nvPr/>
        </p:nvCxnSpPr>
        <p:spPr>
          <a:xfrm rot="5400000">
            <a:off x="2167936" y="3322492"/>
            <a:ext cx="801017" cy="1399"/>
          </a:xfrm>
          <a:prstGeom prst="curvedConnector3">
            <a:avLst>
              <a:gd name="adj1" fmla="val 53030"/>
            </a:avLst>
          </a:prstGeom>
        </p:spPr>
        <p:style>
          <a:lnRef idx="1">
            <a:schemeClr val="accent1"/>
          </a:lnRef>
          <a:fillRef idx="0">
            <a:schemeClr val="accent1"/>
          </a:fillRef>
          <a:effectRef idx="0">
            <a:schemeClr val="accent1"/>
          </a:effectRef>
          <a:fontRef idx="minor">
            <a:schemeClr val="tx1"/>
          </a:fontRef>
        </p:style>
      </p:cxnSp>
      <p:cxnSp>
        <p:nvCxnSpPr>
          <p:cNvPr id="46" name="Elbow Connector 39"/>
          <p:cNvCxnSpPr/>
          <p:nvPr/>
        </p:nvCxnSpPr>
        <p:spPr>
          <a:xfrm rot="5400000">
            <a:off x="4684917" y="3263987"/>
            <a:ext cx="1085137" cy="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27" idx="1"/>
          </p:cNvCxnSpPr>
          <p:nvPr/>
        </p:nvCxnSpPr>
        <p:spPr>
          <a:xfrm flipH="1">
            <a:off x="2567744" y="2750534"/>
            <a:ext cx="3057918" cy="552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1"/>
          </p:cNvCxnSpPr>
          <p:nvPr/>
        </p:nvCxnSpPr>
        <p:spPr>
          <a:xfrm flipH="1">
            <a:off x="5226084" y="2750534"/>
            <a:ext cx="399578" cy="52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60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123901"/>
            <a:ext cx="8229600" cy="3495135"/>
          </a:xfrm>
        </p:spPr>
        <p:txBody>
          <a:bodyPr/>
          <a:lstStyle/>
          <a:p>
            <a:r>
              <a:rPr lang="en-GB" dirty="0" smtClean="0">
                <a:latin typeface="Segoe WP SemiLight"/>
                <a:cs typeface="Segoe WP SemiLight"/>
              </a:rPr>
              <a:t>Para la </a:t>
            </a:r>
            <a:r>
              <a:rPr lang="en-GB" dirty="0" err="1" smtClean="0">
                <a:latin typeface="Segoe WP SemiLight"/>
                <a:cs typeface="Segoe WP SemiLight"/>
              </a:rPr>
              <a:t>mayoría</a:t>
            </a:r>
            <a:r>
              <a:rPr lang="en-GB" dirty="0" smtClean="0">
                <a:latin typeface="Segoe WP SemiLight"/>
                <a:cs typeface="Segoe WP SemiLight"/>
              </a:rPr>
              <a:t> de </a:t>
            </a:r>
            <a:r>
              <a:rPr lang="en-GB" dirty="0" err="1" smtClean="0">
                <a:latin typeface="Segoe WP SemiLight"/>
                <a:cs typeface="Segoe WP SemiLight"/>
              </a:rPr>
              <a:t>situaciones</a:t>
            </a:r>
            <a:r>
              <a:rPr lang="en-GB" dirty="0" smtClean="0">
                <a:latin typeface="Segoe WP SemiLight"/>
                <a:cs typeface="Segoe WP SemiLight"/>
              </a:rPr>
              <a:t>, </a:t>
            </a:r>
            <a:r>
              <a:rPr lang="en-GB" dirty="0" err="1" smtClean="0">
                <a:latin typeface="Segoe WP SemiLight"/>
                <a:cs typeface="Segoe WP SemiLight"/>
              </a:rPr>
              <a:t>debemos</a:t>
            </a:r>
            <a:r>
              <a:rPr lang="en-GB" dirty="0" smtClean="0">
                <a:latin typeface="Segoe WP SemiLight"/>
                <a:cs typeface="Segoe WP SemiLight"/>
              </a:rPr>
              <a:t> </a:t>
            </a:r>
            <a:r>
              <a:rPr lang="en-GB" dirty="0" err="1" smtClean="0">
                <a:latin typeface="Segoe WP SemiLight"/>
                <a:cs typeface="Segoe WP SemiLight"/>
              </a:rPr>
              <a:t>facilitar</a:t>
            </a:r>
            <a:r>
              <a:rPr lang="en-GB" dirty="0" smtClean="0">
                <a:latin typeface="Segoe WP SemiLight"/>
                <a:cs typeface="Segoe WP SemiLight"/>
              </a:rPr>
              <a:t> </a:t>
            </a:r>
            <a:r>
              <a:rPr lang="en-GB" dirty="0" err="1" smtClean="0">
                <a:latin typeface="Segoe WP SemiLight"/>
                <a:cs typeface="Segoe WP SemiLight"/>
              </a:rPr>
              <a:t>imágenes</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dispositivos</a:t>
            </a:r>
            <a:r>
              <a:rPr lang="en-GB" dirty="0" smtClean="0">
                <a:latin typeface="Segoe WP SemiLight"/>
                <a:cs typeface="Segoe WP SemiLight"/>
              </a:rPr>
              <a:t> con </a:t>
            </a:r>
            <a:r>
              <a:rPr lang="en-GB" dirty="0" err="1" smtClean="0">
                <a:latin typeface="Segoe WP SemiLight"/>
                <a:cs typeface="Segoe WP SemiLight"/>
              </a:rPr>
              <a:t>resolución</a:t>
            </a:r>
            <a:r>
              <a:rPr lang="en-GB" dirty="0" smtClean="0">
                <a:latin typeface="Segoe WP SemiLight"/>
                <a:cs typeface="Segoe WP SemiLight"/>
              </a:rPr>
              <a:t> WXGA (1280 x 768):</a:t>
            </a:r>
          </a:p>
          <a:p>
            <a:pPr lvl="1"/>
            <a:r>
              <a:rPr lang="en-GB" sz="1400" dirty="0" smtClean="0">
                <a:latin typeface="Segoe WP SemiLight"/>
                <a:cs typeface="Segoe WP SemiLight"/>
              </a:rPr>
              <a:t>Los </a:t>
            </a:r>
            <a:r>
              <a:rPr lang="en-GB" sz="1400" dirty="0" err="1" smtClean="0">
                <a:latin typeface="Segoe WP SemiLight"/>
                <a:cs typeface="Segoe WP SemiLight"/>
              </a:rPr>
              <a:t>recursos</a:t>
            </a:r>
            <a:r>
              <a:rPr lang="en-GB" sz="1400" dirty="0" smtClean="0">
                <a:latin typeface="Segoe WP SemiLight"/>
                <a:cs typeface="Segoe WP SemiLight"/>
              </a:rPr>
              <a:t> </a:t>
            </a:r>
            <a:r>
              <a:rPr lang="en-GB" sz="1400" dirty="0" err="1" smtClean="0">
                <a:latin typeface="Segoe WP SemiLight"/>
                <a:cs typeface="Segoe WP SemiLight"/>
              </a:rPr>
              <a:t>para</a:t>
            </a:r>
            <a:r>
              <a:rPr lang="en-GB" sz="1400" dirty="0" smtClean="0">
                <a:latin typeface="Segoe WP SemiLight"/>
                <a:cs typeface="Segoe WP SemiLight"/>
              </a:rPr>
              <a:t> </a:t>
            </a:r>
            <a:r>
              <a:rPr lang="en-GB" sz="1400" dirty="0" err="1" smtClean="0">
                <a:latin typeface="Segoe WP SemiLight"/>
                <a:cs typeface="Segoe WP SemiLight"/>
              </a:rPr>
              <a:t>resolución</a:t>
            </a:r>
            <a:r>
              <a:rPr lang="en-GB" sz="1400" dirty="0" smtClean="0">
                <a:latin typeface="Segoe WP SemiLight"/>
                <a:cs typeface="Segoe WP SemiLight"/>
              </a:rPr>
              <a:t> WXGA son de </a:t>
            </a:r>
            <a:r>
              <a:rPr lang="en-GB" sz="1400" dirty="0" err="1" smtClean="0">
                <a:latin typeface="Segoe WP SemiLight"/>
                <a:cs typeface="Segoe WP SemiLight"/>
              </a:rPr>
              <a:t>alta</a:t>
            </a:r>
            <a:r>
              <a:rPr lang="en-GB" sz="1400" dirty="0" smtClean="0">
                <a:latin typeface="Segoe WP SemiLight"/>
                <a:cs typeface="Segoe WP SemiLight"/>
              </a:rPr>
              <a:t> </a:t>
            </a:r>
            <a:r>
              <a:rPr lang="en-GB" sz="1400" dirty="0" err="1" smtClean="0">
                <a:latin typeface="Segoe WP SemiLight"/>
                <a:cs typeface="Segoe WP SemiLight"/>
              </a:rPr>
              <a:t>calidad</a:t>
            </a:r>
            <a:r>
              <a:rPr lang="en-GB" sz="1400" dirty="0" smtClean="0">
                <a:latin typeface="Segoe WP SemiLight"/>
                <a:cs typeface="Segoe WP SemiLight"/>
              </a:rPr>
              <a:t>.</a:t>
            </a:r>
          </a:p>
          <a:p>
            <a:pPr lvl="1"/>
            <a:r>
              <a:rPr lang="en-GB" sz="1400" dirty="0" err="1" smtClean="0">
                <a:latin typeface="Segoe WP SemiLight"/>
                <a:cs typeface="Segoe WP SemiLight"/>
              </a:rPr>
              <a:t>Escalaran</a:t>
            </a:r>
            <a:r>
              <a:rPr lang="en-GB" sz="1400" dirty="0" smtClean="0">
                <a:latin typeface="Segoe WP SemiLight"/>
                <a:cs typeface="Segoe WP SemiLight"/>
              </a:rPr>
              <a:t> </a:t>
            </a:r>
            <a:r>
              <a:rPr lang="en-GB" sz="1400" dirty="0" err="1" smtClean="0">
                <a:latin typeface="Segoe WP SemiLight"/>
                <a:cs typeface="Segoe WP SemiLight"/>
              </a:rPr>
              <a:t>automáticamente</a:t>
            </a:r>
            <a:r>
              <a:rPr lang="en-GB" sz="1400" dirty="0" smtClean="0">
                <a:latin typeface="Segoe WP SemiLight"/>
                <a:cs typeface="Segoe WP SemiLight"/>
              </a:rPr>
              <a:t> </a:t>
            </a:r>
            <a:r>
              <a:rPr lang="en-GB" sz="1400" dirty="0" err="1" smtClean="0">
                <a:latin typeface="Segoe WP SemiLight"/>
                <a:cs typeface="Segoe WP SemiLight"/>
              </a:rPr>
              <a:t>hacia</a:t>
            </a:r>
            <a:r>
              <a:rPr lang="en-GB" sz="1400" dirty="0" smtClean="0">
                <a:latin typeface="Segoe WP SemiLight"/>
                <a:cs typeface="Segoe WP SemiLight"/>
              </a:rPr>
              <a:t> </a:t>
            </a:r>
            <a:r>
              <a:rPr lang="en-GB" sz="1400" dirty="0" err="1" smtClean="0">
                <a:latin typeface="Segoe WP SemiLight"/>
                <a:cs typeface="Segoe WP SemiLight"/>
              </a:rPr>
              <a:t>abajo</a:t>
            </a:r>
            <a:r>
              <a:rPr lang="en-GB" sz="1400" dirty="0" smtClean="0">
                <a:latin typeface="Segoe WP SemiLight"/>
                <a:cs typeface="Segoe WP SemiLight"/>
              </a:rPr>
              <a:t> </a:t>
            </a:r>
            <a:r>
              <a:rPr lang="en-GB" sz="1400" dirty="0" err="1" smtClean="0">
                <a:latin typeface="Segoe WP SemiLight"/>
                <a:cs typeface="Segoe WP SemiLight"/>
              </a:rPr>
              <a:t>para</a:t>
            </a:r>
            <a:r>
              <a:rPr lang="en-GB" sz="1400" dirty="0" smtClean="0">
                <a:latin typeface="Segoe WP SemiLight"/>
                <a:cs typeface="Segoe WP SemiLight"/>
              </a:rPr>
              <a:t> </a:t>
            </a:r>
            <a:r>
              <a:rPr lang="en-GB" sz="1400" dirty="0" err="1" smtClean="0">
                <a:latin typeface="Segoe WP SemiLight"/>
                <a:cs typeface="Segoe WP SemiLight"/>
              </a:rPr>
              <a:t>resoluciones</a:t>
            </a:r>
            <a:r>
              <a:rPr lang="en-GB" sz="1400" dirty="0" smtClean="0">
                <a:latin typeface="Segoe WP SemiLight"/>
                <a:cs typeface="Segoe WP SemiLight"/>
              </a:rPr>
              <a:t> WVGA.</a:t>
            </a:r>
          </a:p>
          <a:p>
            <a:pPr lvl="1"/>
            <a:r>
              <a:rPr lang="en-GB" sz="1400" dirty="0" err="1" smtClean="0">
                <a:latin typeface="Segoe WP SemiLight"/>
                <a:cs typeface="Segoe WP SemiLight"/>
              </a:rPr>
              <a:t>También</a:t>
            </a:r>
            <a:r>
              <a:rPr lang="en-GB" sz="1400" dirty="0" smtClean="0">
                <a:latin typeface="Segoe WP SemiLight"/>
                <a:cs typeface="Segoe WP SemiLight"/>
              </a:rPr>
              <a:t> se </a:t>
            </a:r>
            <a:r>
              <a:rPr lang="en-GB" sz="1400" dirty="0" err="1" smtClean="0">
                <a:latin typeface="Segoe WP SemiLight"/>
                <a:cs typeface="Segoe WP SemiLight"/>
              </a:rPr>
              <a:t>visualizarán</a:t>
            </a:r>
            <a:r>
              <a:rPr lang="en-GB" sz="1400" dirty="0" smtClean="0">
                <a:latin typeface="Segoe WP SemiLight"/>
                <a:cs typeface="Segoe WP SemiLight"/>
              </a:rPr>
              <a:t> </a:t>
            </a:r>
            <a:r>
              <a:rPr lang="en-GB" sz="1400" dirty="0" err="1" smtClean="0">
                <a:latin typeface="Segoe WP SemiLight"/>
                <a:cs typeface="Segoe WP SemiLight"/>
              </a:rPr>
              <a:t>correctamente</a:t>
            </a:r>
            <a:r>
              <a:rPr lang="en-GB" sz="1400" dirty="0" smtClean="0">
                <a:latin typeface="Segoe WP SemiLight"/>
                <a:cs typeface="Segoe WP SemiLight"/>
              </a:rPr>
              <a:t> en </a:t>
            </a:r>
            <a:r>
              <a:rPr lang="en-GB" sz="1400" dirty="0" err="1" smtClean="0">
                <a:latin typeface="Segoe WP SemiLight"/>
                <a:cs typeface="Segoe WP SemiLight"/>
              </a:rPr>
              <a:t>resoluciones</a:t>
            </a:r>
            <a:r>
              <a:rPr lang="en-GB" sz="1400" dirty="0" smtClean="0">
                <a:latin typeface="Segoe WP SemiLight"/>
                <a:cs typeface="Segoe WP SemiLight"/>
              </a:rPr>
              <a:t> 720p (1280 x 720).</a:t>
            </a:r>
          </a:p>
          <a:p>
            <a:r>
              <a:rPr lang="en-GB" dirty="0" smtClean="0">
                <a:latin typeface="Segoe WP SemiLight"/>
                <a:cs typeface="Segoe WP SemiLight"/>
              </a:rPr>
              <a:t>Si </a:t>
            </a:r>
            <a:r>
              <a:rPr lang="en-GB" dirty="0" err="1" smtClean="0">
                <a:latin typeface="Segoe WP SemiLight"/>
                <a:cs typeface="Segoe WP SemiLight"/>
              </a:rPr>
              <a:t>quieres</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supuesto</a:t>
            </a:r>
            <a:r>
              <a:rPr lang="en-GB" dirty="0" smtClean="0">
                <a:latin typeface="Segoe WP SemiLight"/>
                <a:cs typeface="Segoe WP SemiLight"/>
              </a:rPr>
              <a:t> </a:t>
            </a:r>
            <a:r>
              <a:rPr lang="en-GB" dirty="0" err="1" smtClean="0">
                <a:latin typeface="Segoe WP SemiLight"/>
                <a:cs typeface="Segoe WP SemiLight"/>
              </a:rPr>
              <a:t>puedes</a:t>
            </a:r>
            <a:r>
              <a:rPr lang="en-GB" dirty="0" smtClean="0">
                <a:latin typeface="Segoe WP SemiLight"/>
                <a:cs typeface="Segoe WP SemiLight"/>
              </a:rPr>
              <a:t> </a:t>
            </a:r>
            <a:r>
              <a:rPr lang="en-GB" dirty="0" err="1" smtClean="0">
                <a:latin typeface="Segoe WP SemiLight"/>
                <a:cs typeface="Segoe WP SemiLight"/>
              </a:rPr>
              <a:t>incluir</a:t>
            </a:r>
            <a:r>
              <a:rPr lang="en-GB" dirty="0" smtClean="0">
                <a:latin typeface="Segoe WP SemiLight"/>
                <a:cs typeface="Segoe WP SemiLight"/>
              </a:rPr>
              <a:t> </a:t>
            </a:r>
            <a:r>
              <a:rPr lang="en-GB" dirty="0" err="1" smtClean="0">
                <a:latin typeface="Segoe WP SemiLight"/>
                <a:cs typeface="Segoe WP SemiLight"/>
              </a:rPr>
              <a:t>imágenes</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de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tres</a:t>
            </a:r>
            <a:r>
              <a:rPr lang="en-GB" dirty="0" smtClean="0">
                <a:latin typeface="Segoe WP SemiLight"/>
                <a:cs typeface="Segoe WP SemiLight"/>
              </a:rPr>
              <a:t> </a:t>
            </a:r>
            <a:r>
              <a:rPr lang="en-GB" dirty="0" err="1" smtClean="0">
                <a:latin typeface="Segoe WP SemiLight"/>
                <a:cs typeface="Segoe WP SemiLight"/>
              </a:rPr>
              <a:t>resoluciones</a:t>
            </a:r>
            <a:r>
              <a:rPr lang="en-GB" dirty="0" smtClean="0">
                <a:latin typeface="Segoe WP SemiLight"/>
                <a:cs typeface="Segoe WP SemiLight"/>
              </a:rPr>
              <a:t> </a:t>
            </a:r>
            <a:r>
              <a:rPr lang="en-GB" dirty="0" err="1" smtClean="0">
                <a:latin typeface="Segoe WP SemiLight"/>
                <a:cs typeface="Segoe WP SemiLight"/>
              </a:rPr>
              <a:t>posibles</a:t>
            </a:r>
            <a:r>
              <a:rPr lang="en-GB" dirty="0" smtClean="0">
                <a:latin typeface="Segoe WP SemiLight"/>
                <a:cs typeface="Segoe WP SemiLight"/>
              </a:rPr>
              <a:t> en el </a:t>
            </a:r>
            <a:r>
              <a:rPr lang="en-GB" dirty="0" err="1" smtClean="0">
                <a:latin typeface="Segoe WP SemiLight"/>
                <a:cs typeface="Segoe WP SemiLight"/>
              </a:rPr>
              <a:t>proyecto</a:t>
            </a:r>
            <a:r>
              <a:rPr lang="en-GB" dirty="0" smtClean="0">
                <a:latin typeface="Segoe WP SemiLight"/>
                <a:cs typeface="Segoe WP SemiLight"/>
              </a:rPr>
              <a:t>:</a:t>
            </a:r>
          </a:p>
          <a:p>
            <a:pPr lvl="1"/>
            <a:r>
              <a:rPr lang="en-GB" sz="1400" dirty="0" err="1" smtClean="0">
                <a:latin typeface="Segoe WP SemiLight"/>
                <a:cs typeface="Segoe WP SemiLight"/>
              </a:rPr>
              <a:t>E.j</a:t>
            </a:r>
            <a:r>
              <a:rPr lang="en-GB" sz="1400" dirty="0" smtClean="0">
                <a:latin typeface="Segoe WP SemiLight"/>
                <a:cs typeface="Segoe WP SemiLight"/>
              </a:rPr>
              <a:t>. MyImage.wvga.png, MyImage.wxga.png and MyImage.720p.png</a:t>
            </a:r>
          </a:p>
          <a:p>
            <a:pPr lvl="1"/>
            <a:r>
              <a:rPr lang="en-GB" sz="1400" dirty="0" smtClean="0">
                <a:latin typeface="Segoe WP SemiLight"/>
                <a:cs typeface="Segoe WP SemiLight"/>
              </a:rPr>
              <a:t>En runtime, </a:t>
            </a:r>
            <a:r>
              <a:rPr lang="en-GB" sz="1400" dirty="0" err="1" smtClean="0">
                <a:latin typeface="Segoe WP SemiLight"/>
                <a:cs typeface="Segoe WP SemiLight"/>
              </a:rPr>
              <a:t>obtendremos</a:t>
            </a:r>
            <a:r>
              <a:rPr lang="en-GB" sz="1400" dirty="0" smtClean="0">
                <a:latin typeface="Segoe WP SemiLight"/>
                <a:cs typeface="Segoe WP SemiLight"/>
              </a:rPr>
              <a:t> el </a:t>
            </a:r>
            <a:r>
              <a:rPr lang="en-GB" sz="1400" dirty="0" err="1" smtClean="0">
                <a:latin typeface="Segoe WP SemiLight"/>
                <a:cs typeface="Segoe WP SemiLight"/>
              </a:rPr>
              <a:t>valor</a:t>
            </a:r>
            <a:r>
              <a:rPr lang="en-GB" sz="1400" dirty="0" smtClean="0">
                <a:latin typeface="Segoe WP SemiLight"/>
                <a:cs typeface="Segoe WP SemiLight"/>
              </a:rPr>
              <a:t> de </a:t>
            </a:r>
            <a:r>
              <a:rPr lang="en-GB" sz="1400" dirty="0" err="1" smtClean="0">
                <a:latin typeface="Segoe WP SemiLight"/>
                <a:cs typeface="Segoe WP SemiLight"/>
              </a:rPr>
              <a:t>Application.Current.Host.Content.ScaleFactor</a:t>
            </a:r>
            <a:r>
              <a:rPr lang="en-GB" sz="1400" dirty="0" smtClean="0">
                <a:latin typeface="Segoe WP SemiLight"/>
                <a:cs typeface="Segoe WP SemiLight"/>
              </a:rPr>
              <a:t> </a:t>
            </a:r>
            <a:r>
              <a:rPr lang="en-GB" sz="1400" dirty="0" err="1" smtClean="0">
                <a:latin typeface="Segoe WP SemiLight"/>
                <a:cs typeface="Segoe WP SemiLight"/>
              </a:rPr>
              <a:t>para</a:t>
            </a:r>
            <a:r>
              <a:rPr lang="en-GB" sz="1400" dirty="0" smtClean="0">
                <a:latin typeface="Segoe WP SemiLight"/>
                <a:cs typeface="Segoe WP SemiLight"/>
              </a:rPr>
              <a:t> </a:t>
            </a:r>
            <a:r>
              <a:rPr lang="en-GB" sz="1400" dirty="0" err="1" smtClean="0">
                <a:latin typeface="Segoe WP SemiLight"/>
                <a:cs typeface="Segoe WP SemiLight"/>
              </a:rPr>
              <a:t>determinar</a:t>
            </a:r>
            <a:r>
              <a:rPr lang="en-GB" sz="1400" dirty="0" smtClean="0">
                <a:latin typeface="Segoe WP SemiLight"/>
                <a:cs typeface="Segoe WP SemiLight"/>
              </a:rPr>
              <a:t> la </a:t>
            </a:r>
            <a:r>
              <a:rPr lang="en-GB" sz="1400" dirty="0" err="1" smtClean="0">
                <a:latin typeface="Segoe WP SemiLight"/>
                <a:cs typeface="Segoe WP SemiLight"/>
              </a:rPr>
              <a:t>resolución</a:t>
            </a:r>
            <a:r>
              <a:rPr lang="en-GB" sz="1400" dirty="0" smtClean="0">
                <a:latin typeface="Segoe WP SemiLight"/>
                <a:cs typeface="Segoe WP SemiLight"/>
              </a:rPr>
              <a:t> de la </a:t>
            </a:r>
            <a:r>
              <a:rPr lang="en-GB" sz="1400" dirty="0" err="1" smtClean="0">
                <a:latin typeface="Segoe WP SemiLight"/>
                <a:cs typeface="Segoe WP SemiLight"/>
              </a:rPr>
              <a:t>pantalla</a:t>
            </a:r>
            <a:r>
              <a:rPr lang="en-GB" sz="1400" dirty="0" smtClean="0">
                <a:latin typeface="Segoe WP SemiLight"/>
                <a:cs typeface="Segoe WP SemiLight"/>
              </a:rPr>
              <a:t> del </a:t>
            </a:r>
            <a:r>
              <a:rPr lang="en-GB" sz="1400" dirty="0" err="1" smtClean="0">
                <a:latin typeface="Segoe WP SemiLight"/>
                <a:cs typeface="Segoe WP SemiLight"/>
              </a:rPr>
              <a:t>dispositivo</a:t>
            </a:r>
            <a:r>
              <a:rPr lang="en-GB" sz="1400" dirty="0" smtClean="0">
                <a:latin typeface="Segoe WP SemiLight"/>
                <a:cs typeface="Segoe WP SemiLight"/>
              </a:rPr>
              <a:t>, </a:t>
            </a:r>
            <a:r>
              <a:rPr lang="en-GB" sz="1400" dirty="0" err="1" smtClean="0">
                <a:latin typeface="Segoe WP SemiLight"/>
                <a:cs typeface="Segoe WP SemiLight"/>
              </a:rPr>
              <a:t>será</a:t>
            </a:r>
            <a:r>
              <a:rPr lang="en-GB" sz="1400" dirty="0" smtClean="0">
                <a:latin typeface="Segoe WP SemiLight"/>
                <a:cs typeface="Segoe WP SemiLight"/>
              </a:rPr>
              <a:t> 100 </a:t>
            </a:r>
            <a:r>
              <a:rPr lang="en-GB" sz="1400" dirty="0" err="1" smtClean="0">
                <a:latin typeface="Segoe WP SemiLight"/>
                <a:cs typeface="Segoe WP SemiLight"/>
              </a:rPr>
              <a:t>para</a:t>
            </a:r>
            <a:r>
              <a:rPr lang="en-GB" sz="1400" dirty="0" smtClean="0">
                <a:latin typeface="Segoe WP SemiLight"/>
                <a:cs typeface="Segoe WP SemiLight"/>
              </a:rPr>
              <a:t> WVGA, 160 </a:t>
            </a:r>
            <a:r>
              <a:rPr lang="en-GB" sz="1400" dirty="0" err="1">
                <a:latin typeface="Segoe WP SemiLight"/>
                <a:cs typeface="Segoe WP SemiLight"/>
              </a:rPr>
              <a:t>para</a:t>
            </a:r>
            <a:r>
              <a:rPr lang="en-GB" sz="1400" dirty="0">
                <a:latin typeface="Segoe WP SemiLight"/>
                <a:cs typeface="Segoe WP SemiLight"/>
              </a:rPr>
              <a:t> WXGA y150 </a:t>
            </a:r>
            <a:r>
              <a:rPr lang="en-GB" sz="1400" dirty="0" err="1">
                <a:latin typeface="Segoe WP SemiLight"/>
                <a:cs typeface="Segoe WP SemiLight"/>
              </a:rPr>
              <a:t>para</a:t>
            </a:r>
            <a:r>
              <a:rPr lang="en-GB" sz="1400" dirty="0">
                <a:latin typeface="Segoe WP SemiLight"/>
                <a:cs typeface="Segoe WP SemiLight"/>
              </a:rPr>
              <a:t> </a:t>
            </a:r>
            <a:r>
              <a:rPr lang="en-GB" sz="1400" dirty="0" smtClean="0">
                <a:latin typeface="Segoe WP SemiLight"/>
                <a:cs typeface="Segoe WP SemiLight"/>
              </a:rPr>
              <a:t>720p.</a:t>
            </a:r>
          </a:p>
          <a:p>
            <a:pPr lvl="1"/>
            <a:r>
              <a:rPr lang="en-GB" sz="1400" dirty="0" err="1" smtClean="0">
                <a:latin typeface="Segoe WP SemiLight"/>
                <a:cs typeface="Segoe WP SemiLight"/>
              </a:rPr>
              <a:t>Escribiremos</a:t>
            </a:r>
            <a:r>
              <a:rPr lang="en-GB" sz="1400" dirty="0" smtClean="0">
                <a:latin typeface="Segoe WP SemiLight"/>
                <a:cs typeface="Segoe WP SemiLight"/>
              </a:rPr>
              <a:t> </a:t>
            </a:r>
            <a:r>
              <a:rPr lang="en-GB" sz="1400" dirty="0" err="1" smtClean="0">
                <a:latin typeface="Segoe WP SemiLight"/>
                <a:cs typeface="Segoe WP SemiLight"/>
              </a:rPr>
              <a:t>código</a:t>
            </a:r>
            <a:r>
              <a:rPr lang="en-GB" sz="1400" dirty="0" smtClean="0">
                <a:latin typeface="Segoe WP SemiLight"/>
                <a:cs typeface="Segoe WP SemiLight"/>
              </a:rPr>
              <a:t> </a:t>
            </a:r>
            <a:r>
              <a:rPr lang="en-GB" sz="1400" dirty="0" err="1" smtClean="0">
                <a:latin typeface="Segoe WP SemiLight"/>
                <a:cs typeface="Segoe WP SemiLight"/>
              </a:rPr>
              <a:t>para</a:t>
            </a:r>
            <a:r>
              <a:rPr lang="en-GB" sz="1400" dirty="0" smtClean="0">
                <a:latin typeface="Segoe WP SemiLight"/>
                <a:cs typeface="Segoe WP SemiLight"/>
              </a:rPr>
              <a:t> </a:t>
            </a:r>
            <a:r>
              <a:rPr lang="en-GB" sz="1400" dirty="0" err="1" smtClean="0">
                <a:latin typeface="Segoe WP SemiLight"/>
                <a:cs typeface="Segoe WP SemiLight"/>
              </a:rPr>
              <a:t>poder</a:t>
            </a:r>
            <a:r>
              <a:rPr lang="en-GB" sz="1400" dirty="0" smtClean="0">
                <a:latin typeface="Segoe WP SemiLight"/>
                <a:cs typeface="Segoe WP SemiLight"/>
              </a:rPr>
              <a:t> </a:t>
            </a:r>
            <a:r>
              <a:rPr lang="en-GB" sz="1400" dirty="0" err="1" smtClean="0">
                <a:latin typeface="Segoe WP SemiLight"/>
                <a:cs typeface="Segoe WP SemiLight"/>
              </a:rPr>
              <a:t>cargar</a:t>
            </a:r>
            <a:r>
              <a:rPr lang="en-GB" sz="1400" dirty="0" smtClean="0">
                <a:latin typeface="Segoe WP SemiLight"/>
                <a:cs typeface="Segoe WP SemiLight"/>
              </a:rPr>
              <a:t> la </a:t>
            </a:r>
            <a:r>
              <a:rPr lang="en-GB" sz="1400" dirty="0" err="1" smtClean="0">
                <a:latin typeface="Segoe WP SemiLight"/>
                <a:cs typeface="Segoe WP SemiLight"/>
              </a:rPr>
              <a:t>imágen</a:t>
            </a:r>
            <a:r>
              <a:rPr lang="en-GB" sz="1400" dirty="0" smtClean="0">
                <a:latin typeface="Segoe WP SemiLight"/>
                <a:cs typeface="Segoe WP SemiLight"/>
              </a:rPr>
              <a:t> </a:t>
            </a:r>
            <a:r>
              <a:rPr lang="en-GB" sz="1400" dirty="0" err="1" smtClean="0">
                <a:latin typeface="Segoe WP SemiLight"/>
                <a:cs typeface="Segoe WP SemiLight"/>
              </a:rPr>
              <a:t>adecuada</a:t>
            </a:r>
            <a:r>
              <a:rPr lang="en-GB" sz="1400" dirty="0" smtClean="0">
                <a:latin typeface="Segoe WP SemiLight"/>
                <a:cs typeface="Segoe WP SemiLight"/>
              </a:rPr>
              <a:t> a la </a:t>
            </a:r>
            <a:r>
              <a:rPr lang="en-GB" sz="1400" dirty="0" err="1" smtClean="0">
                <a:latin typeface="Segoe WP SemiLight"/>
                <a:cs typeface="Segoe WP SemiLight"/>
              </a:rPr>
              <a:t>resolución</a:t>
            </a:r>
            <a:r>
              <a:rPr lang="en-GB" sz="1400" dirty="0" smtClean="0">
                <a:latin typeface="Segoe WP SemiLight"/>
                <a:cs typeface="Segoe WP SemiLight"/>
              </a:rPr>
              <a:t> del </a:t>
            </a:r>
            <a:r>
              <a:rPr lang="en-GB" sz="1400" dirty="0" err="1" smtClean="0">
                <a:latin typeface="Segoe WP SemiLight"/>
                <a:cs typeface="Segoe WP SemiLight"/>
              </a:rPr>
              <a:t>dispositivo</a:t>
            </a:r>
            <a:r>
              <a:rPr lang="en-GB" sz="1400" dirty="0" smtClean="0">
                <a:latin typeface="Segoe WP SemiLight"/>
                <a:cs typeface="Segoe WP SemiLight"/>
              </a:rPr>
              <a:t> en </a:t>
            </a:r>
            <a:r>
              <a:rPr lang="en-GB" sz="1400" dirty="0" err="1" smtClean="0">
                <a:latin typeface="Segoe WP SemiLight"/>
                <a:cs typeface="Segoe WP SemiLight"/>
              </a:rPr>
              <a:t>tiempo</a:t>
            </a:r>
            <a:r>
              <a:rPr lang="en-GB" sz="1400" dirty="0" smtClean="0">
                <a:latin typeface="Segoe WP SemiLight"/>
                <a:cs typeface="Segoe WP SemiLight"/>
              </a:rPr>
              <a:t> de </a:t>
            </a:r>
            <a:r>
              <a:rPr lang="en-GB" sz="1400" dirty="0" err="1" smtClean="0">
                <a:latin typeface="Segoe WP SemiLight"/>
                <a:cs typeface="Segoe WP SemiLight"/>
              </a:rPr>
              <a:t>ejecución</a:t>
            </a:r>
            <a:r>
              <a:rPr lang="en-GB" sz="1400" dirty="0" smtClean="0">
                <a:latin typeface="Segoe WP SemiLight"/>
                <a:cs typeface="Segoe WP SemiLight"/>
              </a:rPr>
              <a:t>.</a:t>
            </a:r>
          </a:p>
        </p:txBody>
      </p:sp>
      <p:sp>
        <p:nvSpPr>
          <p:cNvPr id="3" name="Title 2"/>
          <p:cNvSpPr>
            <a:spLocks noGrp="1"/>
          </p:cNvSpPr>
          <p:nvPr>
            <p:ph type="title"/>
          </p:nvPr>
        </p:nvSpPr>
        <p:spPr>
          <a:xfrm>
            <a:off x="457200" y="401955"/>
            <a:ext cx="8229600" cy="384721"/>
          </a:xfrm>
        </p:spPr>
        <p:txBody>
          <a:bodyPr/>
          <a:lstStyle/>
          <a:p>
            <a:r>
              <a:rPr lang="en-GB" dirty="0" err="1" smtClean="0"/>
              <a:t>Imágenes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37</a:t>
            </a:fld>
            <a:endParaRPr lang="en-US" dirty="0"/>
          </a:p>
        </p:txBody>
      </p:sp>
    </p:spTree>
    <p:extLst>
      <p:ext uri="{BB962C8B-B14F-4D97-AF65-F5344CB8AC3E}">
        <p14:creationId xmlns:p14="http://schemas.microsoft.com/office/powerpoint/2010/main" val="345783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138770"/>
            <a:ext cx="8229600" cy="3216871"/>
          </a:xfrm>
        </p:spPr>
        <p:txBody>
          <a:bodyPr/>
          <a:lstStyle/>
          <a:p>
            <a:r>
              <a:rPr lang="en-GB" dirty="0" err="1" smtClean="0">
                <a:latin typeface="Segoe WP SemiLight"/>
                <a:cs typeface="Segoe WP SemiLight"/>
              </a:rPr>
              <a:t>Puedes</a:t>
            </a:r>
            <a:r>
              <a:rPr lang="en-GB" dirty="0" smtClean="0">
                <a:latin typeface="Segoe WP SemiLight"/>
                <a:cs typeface="Segoe WP SemiLight"/>
              </a:rPr>
              <a:t> </a:t>
            </a:r>
            <a:r>
              <a:rPr lang="en-GB" dirty="0" err="1" smtClean="0">
                <a:latin typeface="Segoe WP SemiLight"/>
                <a:cs typeface="Segoe WP SemiLight"/>
              </a:rPr>
              <a:t>añadir</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única</a:t>
            </a:r>
            <a:r>
              <a:rPr lang="en-GB" dirty="0" smtClean="0">
                <a:latin typeface="Segoe WP SemiLight"/>
                <a:cs typeface="Segoe WP SemiLight"/>
              </a:rPr>
              <a:t> </a:t>
            </a:r>
            <a:r>
              <a:rPr lang="en-GB" dirty="0" err="1" smtClean="0">
                <a:latin typeface="Segoe WP SemiLight"/>
                <a:cs typeface="Segoe WP SemiLight"/>
              </a:rPr>
              <a:t>imagen</a:t>
            </a:r>
            <a:r>
              <a:rPr lang="en-GB" dirty="0" smtClean="0">
                <a:latin typeface="Segoe WP SemiLight"/>
                <a:cs typeface="Segoe WP SemiLight"/>
              </a:rPr>
              <a:t> de </a:t>
            </a:r>
            <a:r>
              <a:rPr lang="en-GB" dirty="0" err="1" smtClean="0">
                <a:latin typeface="Segoe WP SemiLight"/>
                <a:cs typeface="Segoe WP SemiLight"/>
              </a:rPr>
              <a:t>SplashScreen</a:t>
            </a:r>
            <a:r>
              <a:rPr lang="en-GB" dirty="0" smtClean="0">
                <a:latin typeface="Segoe WP SemiLight"/>
                <a:cs typeface="Segoe WP SemiLight"/>
              </a:rPr>
              <a:t> (</a:t>
            </a:r>
            <a:r>
              <a:rPr lang="en-GB" dirty="0" err="1" smtClean="0">
                <a:latin typeface="Segoe WP SemiLight"/>
                <a:cs typeface="Segoe WP SemiLight"/>
              </a:rPr>
              <a:t>Pantalla</a:t>
            </a:r>
            <a:r>
              <a:rPr lang="en-GB" dirty="0" smtClean="0">
                <a:latin typeface="Segoe WP SemiLight"/>
                <a:cs typeface="Segoe WP SemiLight"/>
              </a:rPr>
              <a:t> de </a:t>
            </a:r>
            <a:r>
              <a:rPr lang="en-GB" dirty="0" err="1" smtClean="0">
                <a:latin typeface="Segoe WP SemiLight"/>
                <a:cs typeface="Segoe WP SemiLight"/>
              </a:rPr>
              <a:t>Inicio</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todas</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resoluciones</a:t>
            </a:r>
            <a:r>
              <a:rPr lang="en-GB" dirty="0" smtClean="0">
                <a:latin typeface="Segoe WP SemiLight"/>
                <a:cs typeface="Segoe WP SemiLight"/>
              </a:rPr>
              <a:t> al </a:t>
            </a:r>
            <a:r>
              <a:rPr lang="en-GB" dirty="0" err="1" smtClean="0">
                <a:latin typeface="Segoe WP SemiLight"/>
                <a:cs typeface="Segoe WP SemiLight"/>
              </a:rPr>
              <a:t>proyecto</a:t>
            </a:r>
            <a:r>
              <a:rPr lang="en-GB" dirty="0" smtClean="0">
                <a:latin typeface="Segoe WP SemiLight"/>
                <a:cs typeface="Segoe WP SemiLight"/>
              </a:rPr>
              <a:t>. Para </a:t>
            </a:r>
            <a:r>
              <a:rPr lang="en-GB" dirty="0" err="1" smtClean="0">
                <a:latin typeface="Segoe WP SemiLight"/>
                <a:cs typeface="Segoe WP SemiLight"/>
              </a:rPr>
              <a:t>ello</a:t>
            </a:r>
            <a:r>
              <a:rPr lang="en-GB" dirty="0" smtClean="0">
                <a:latin typeface="Segoe WP SemiLight"/>
                <a:cs typeface="Segoe WP SemiLight"/>
              </a:rPr>
              <a:t>, </a:t>
            </a:r>
            <a:r>
              <a:rPr lang="en-GB" dirty="0" err="1" smtClean="0">
                <a:latin typeface="Segoe WP SemiLight"/>
                <a:cs typeface="Segoe WP SemiLight"/>
              </a:rPr>
              <a:t>agregaremos</a:t>
            </a:r>
            <a:r>
              <a:rPr lang="en-GB" dirty="0" smtClean="0">
                <a:latin typeface="Segoe WP SemiLight"/>
                <a:cs typeface="Segoe WP SemiLight"/>
              </a:rPr>
              <a:t> un </a:t>
            </a:r>
            <a:r>
              <a:rPr lang="en-GB" dirty="0" err="1" smtClean="0">
                <a:latin typeface="Segoe WP SemiLight"/>
                <a:cs typeface="Segoe WP SemiLight"/>
              </a:rPr>
              <a:t>imágen</a:t>
            </a:r>
            <a:r>
              <a:rPr lang="en-GB" dirty="0" smtClean="0">
                <a:latin typeface="Segoe WP SemiLight"/>
                <a:cs typeface="Segoe WP SemiLight"/>
              </a:rPr>
              <a:t> </a:t>
            </a:r>
            <a:r>
              <a:rPr lang="en-GB" dirty="0" err="1" smtClean="0">
                <a:latin typeface="Segoe WP SemiLight"/>
                <a:cs typeface="Segoe WP SemiLight"/>
              </a:rPr>
              <a:t>llamada</a:t>
            </a:r>
            <a:r>
              <a:rPr lang="en-GB" dirty="0" smtClean="0">
                <a:latin typeface="Segoe WP SemiLight"/>
                <a:cs typeface="Segoe WP SemiLight"/>
              </a:rPr>
              <a:t> </a:t>
            </a:r>
            <a:r>
              <a:rPr lang="en-GB" dirty="0" err="1" smtClean="0">
                <a:latin typeface="Segoe WP SemiLight"/>
                <a:cs typeface="Segoe WP SemiLight"/>
              </a:rPr>
              <a:t>SplashScreenImage.jpg</a:t>
            </a:r>
            <a:r>
              <a:rPr lang="en-GB" dirty="0" smtClean="0">
                <a:latin typeface="Segoe WP SemiLight"/>
                <a:cs typeface="Segoe WP SemiLight"/>
              </a:rPr>
              <a:t> a 768x1280px de </a:t>
            </a:r>
            <a:r>
              <a:rPr lang="en-GB" dirty="0" err="1" smtClean="0">
                <a:latin typeface="Segoe WP SemiLight"/>
                <a:cs typeface="Segoe WP SemiLight"/>
              </a:rPr>
              <a:t>resolución</a:t>
            </a:r>
            <a:r>
              <a:rPr lang="en-GB" dirty="0" smtClean="0">
                <a:latin typeface="Segoe WP SemiLight"/>
                <a:cs typeface="Segoe WP SemiLight"/>
              </a:rPr>
              <a:t>.</a:t>
            </a:r>
          </a:p>
          <a:p>
            <a:pPr lvl="1"/>
            <a:r>
              <a:rPr lang="en-GB" sz="1400" dirty="0" smtClean="0">
                <a:latin typeface="Segoe WP SemiLight"/>
                <a:cs typeface="Segoe WP SemiLight"/>
              </a:rPr>
              <a:t>El framework </a:t>
            </a:r>
            <a:r>
              <a:rPr lang="en-GB" sz="1400" dirty="0" err="1" smtClean="0">
                <a:latin typeface="Segoe WP SemiLight"/>
                <a:cs typeface="Segoe WP SemiLight"/>
              </a:rPr>
              <a:t>automáticamente</a:t>
            </a:r>
            <a:r>
              <a:rPr lang="en-GB" sz="1400" dirty="0" smtClean="0">
                <a:latin typeface="Segoe WP SemiLight"/>
                <a:cs typeface="Segoe WP SemiLight"/>
              </a:rPr>
              <a:t> </a:t>
            </a:r>
            <a:r>
              <a:rPr lang="en-GB" sz="1400" dirty="0" err="1" smtClean="0">
                <a:latin typeface="Segoe WP SemiLight"/>
                <a:cs typeface="Segoe WP SemiLight"/>
              </a:rPr>
              <a:t>escalará</a:t>
            </a:r>
            <a:r>
              <a:rPr lang="en-GB" sz="1400" dirty="0" smtClean="0">
                <a:latin typeface="Segoe WP SemiLight"/>
                <a:cs typeface="Segoe WP SemiLight"/>
              </a:rPr>
              <a:t> la </a:t>
            </a:r>
            <a:r>
              <a:rPr lang="en-GB" sz="1400" dirty="0" err="1" smtClean="0">
                <a:latin typeface="Segoe WP SemiLight"/>
                <a:cs typeface="Segoe WP SemiLight"/>
              </a:rPr>
              <a:t>imágen</a:t>
            </a:r>
            <a:r>
              <a:rPr lang="en-GB" sz="1400" dirty="0" smtClean="0">
                <a:latin typeface="Segoe WP SemiLight"/>
                <a:cs typeface="Segoe WP SemiLight"/>
              </a:rPr>
              <a:t> </a:t>
            </a:r>
            <a:r>
              <a:rPr lang="en-GB" sz="1400" dirty="0" err="1" smtClean="0">
                <a:latin typeface="Segoe WP SemiLight"/>
                <a:cs typeface="Segoe WP SemiLight"/>
              </a:rPr>
              <a:t>para</a:t>
            </a:r>
            <a:r>
              <a:rPr lang="en-GB" sz="1400" dirty="0" smtClean="0">
                <a:latin typeface="Segoe WP SemiLight"/>
                <a:cs typeface="Segoe WP SemiLight"/>
              </a:rPr>
              <a:t> </a:t>
            </a:r>
            <a:r>
              <a:rPr lang="en-GB" sz="1400" dirty="0" err="1" smtClean="0">
                <a:latin typeface="Segoe WP SemiLight"/>
                <a:cs typeface="Segoe WP SemiLight"/>
              </a:rPr>
              <a:t>cada</a:t>
            </a:r>
            <a:r>
              <a:rPr lang="en-GB" sz="1400" dirty="0" smtClean="0">
                <a:latin typeface="Segoe WP SemiLight"/>
                <a:cs typeface="Segoe WP SemiLight"/>
              </a:rPr>
              <a:t> </a:t>
            </a:r>
            <a:r>
              <a:rPr lang="en-GB" sz="1400" dirty="0" err="1" smtClean="0">
                <a:latin typeface="Segoe WP SemiLight"/>
                <a:cs typeface="Segoe WP SemiLight"/>
              </a:rPr>
              <a:t>resolución</a:t>
            </a:r>
            <a:r>
              <a:rPr lang="en-GB" sz="1400" dirty="0">
                <a:latin typeface="Segoe WP SemiLight"/>
                <a:cs typeface="Segoe WP SemiLight"/>
              </a:rPr>
              <a:t>.</a:t>
            </a:r>
            <a:endParaRPr lang="en-GB" sz="1400" dirty="0" smtClean="0">
              <a:latin typeface="Segoe WP SemiLight"/>
              <a:cs typeface="Segoe WP SemiLight"/>
            </a:endParaRPr>
          </a:p>
          <a:p>
            <a:r>
              <a:rPr lang="en-GB" dirty="0" smtClean="0">
                <a:latin typeface="Segoe WP SemiLight"/>
                <a:cs typeface="Segoe WP SemiLight"/>
              </a:rPr>
              <a:t>Si </a:t>
            </a:r>
            <a:r>
              <a:rPr lang="en-GB" dirty="0" err="1" smtClean="0">
                <a:latin typeface="Segoe WP SemiLight"/>
                <a:cs typeface="Segoe WP SemiLight"/>
              </a:rPr>
              <a:t>quieres</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supuesto</a:t>
            </a:r>
            <a:r>
              <a:rPr lang="en-GB" dirty="0" smtClean="0">
                <a:latin typeface="Segoe WP SemiLight"/>
                <a:cs typeface="Segoe WP SemiLight"/>
              </a:rPr>
              <a:t> </a:t>
            </a:r>
            <a:r>
              <a:rPr lang="en-GB" dirty="0" err="1" smtClean="0">
                <a:latin typeface="Segoe WP SemiLight"/>
                <a:cs typeface="Segoe WP SemiLight"/>
              </a:rPr>
              <a:t>puedes</a:t>
            </a:r>
            <a:r>
              <a:rPr lang="en-GB" dirty="0" smtClean="0">
                <a:latin typeface="Segoe WP SemiLight"/>
                <a:cs typeface="Segoe WP SemiLight"/>
              </a:rPr>
              <a:t> </a:t>
            </a:r>
            <a:r>
              <a:rPr lang="en-GB" dirty="0" err="1" smtClean="0">
                <a:latin typeface="Segoe WP SemiLight"/>
                <a:cs typeface="Segoe WP SemiLight"/>
              </a:rPr>
              <a:t>añadir</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imágen</a:t>
            </a:r>
            <a:r>
              <a:rPr lang="en-GB" dirty="0" smtClean="0">
                <a:latin typeface="Segoe WP SemiLight"/>
                <a:cs typeface="Segoe WP SemiLight"/>
              </a:rPr>
              <a:t> </a:t>
            </a:r>
            <a:r>
              <a:rPr lang="en-GB" dirty="0" err="1" smtClean="0">
                <a:latin typeface="Segoe WP SemiLight"/>
                <a:cs typeface="Segoe WP SemiLight"/>
              </a:rPr>
              <a:t>adecuada</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resolución</a:t>
            </a:r>
            <a:r>
              <a:rPr lang="en-GB" dirty="0" smtClean="0">
                <a:latin typeface="Segoe WP SemiLight"/>
                <a:cs typeface="Segoe WP SemiLight"/>
              </a:rPr>
              <a:t> de </a:t>
            </a:r>
            <a:r>
              <a:rPr lang="en-GB" dirty="0" err="1" smtClean="0">
                <a:latin typeface="Segoe WP SemiLight"/>
                <a:cs typeface="Segoe WP SemiLight"/>
              </a:rPr>
              <a:t>pantalla</a:t>
            </a:r>
            <a:r>
              <a:rPr lang="en-GB" dirty="0" smtClean="0">
                <a:latin typeface="Segoe WP SemiLight"/>
                <a:cs typeface="Segoe WP SemiLight"/>
              </a:rPr>
              <a:t>. Deben </a:t>
            </a:r>
            <a:r>
              <a:rPr lang="en-GB" dirty="0" err="1" smtClean="0">
                <a:latin typeface="Segoe WP SemiLight"/>
                <a:cs typeface="Segoe WP SemiLight"/>
              </a:rPr>
              <a:t>tener</a:t>
            </a:r>
            <a:r>
              <a:rPr lang="en-GB" dirty="0" smtClean="0">
                <a:latin typeface="Segoe WP SemiLight"/>
                <a:cs typeface="Segoe WP SemiLight"/>
              </a:rPr>
              <a:t> los </a:t>
            </a:r>
            <a:r>
              <a:rPr lang="en-GB" dirty="0" err="1" smtClean="0">
                <a:latin typeface="Segoe WP SemiLight"/>
                <a:cs typeface="Segoe WP SemiLight"/>
              </a:rPr>
              <a:t>siguientes</a:t>
            </a:r>
            <a:r>
              <a:rPr lang="en-GB" dirty="0" smtClean="0">
                <a:latin typeface="Segoe WP SemiLight"/>
                <a:cs typeface="Segoe WP SemiLight"/>
              </a:rPr>
              <a:t> </a:t>
            </a:r>
            <a:r>
              <a:rPr lang="en-GB" dirty="0" err="1" smtClean="0">
                <a:latin typeface="Segoe WP SemiLight"/>
                <a:cs typeface="Segoe WP SemiLight"/>
              </a:rPr>
              <a:t>nombres</a:t>
            </a:r>
            <a:r>
              <a:rPr lang="en-GB" dirty="0" smtClean="0">
                <a:latin typeface="Segoe WP SemiLight"/>
                <a:cs typeface="Segoe WP SemiLight"/>
              </a:rPr>
              <a:t>:</a:t>
            </a:r>
          </a:p>
          <a:p>
            <a:pPr lvl="1"/>
            <a:r>
              <a:rPr lang="en-GB" sz="1400" dirty="0" smtClean="0">
                <a:latin typeface="Segoe WP SemiLight"/>
                <a:cs typeface="Segoe WP SemiLight"/>
              </a:rPr>
              <a:t>SplashScreenImage.Screen-WVGA.jpg</a:t>
            </a:r>
            <a:endParaRPr lang="en-GB" sz="1400" dirty="0">
              <a:latin typeface="Segoe WP SemiLight"/>
              <a:cs typeface="Segoe WP SemiLight"/>
            </a:endParaRPr>
          </a:p>
          <a:p>
            <a:pPr lvl="1"/>
            <a:r>
              <a:rPr lang="en-GB" sz="1400" dirty="0" smtClean="0">
                <a:latin typeface="Segoe WP SemiLight"/>
                <a:cs typeface="Segoe WP SemiLight"/>
              </a:rPr>
              <a:t>SplashScreenImage.Screen-WXGA.jpg</a:t>
            </a:r>
            <a:endParaRPr lang="en-GB" sz="1400" dirty="0">
              <a:latin typeface="Segoe WP SemiLight"/>
              <a:cs typeface="Segoe WP SemiLight"/>
            </a:endParaRPr>
          </a:p>
          <a:p>
            <a:pPr lvl="1"/>
            <a:r>
              <a:rPr lang="en-GB" sz="1400" dirty="0" smtClean="0">
                <a:latin typeface="Segoe WP SemiLight"/>
                <a:cs typeface="Segoe WP SemiLight"/>
              </a:rPr>
              <a:t>SplashScreenImage.Screen-720p.jpg</a:t>
            </a:r>
          </a:p>
          <a:p>
            <a:r>
              <a:rPr lang="en-GB" dirty="0" err="1" smtClean="0">
                <a:latin typeface="Segoe WP SemiLight"/>
                <a:cs typeface="Segoe WP SemiLight"/>
              </a:rPr>
              <a:t>Además</a:t>
            </a:r>
            <a:r>
              <a:rPr lang="en-GB" dirty="0" smtClean="0">
                <a:latin typeface="Segoe WP SemiLight"/>
                <a:cs typeface="Segoe WP SemiLight"/>
              </a:rPr>
              <a:t> de </a:t>
            </a:r>
            <a:r>
              <a:rPr lang="en-GB" dirty="0" err="1" smtClean="0">
                <a:latin typeface="Segoe WP SemiLight"/>
                <a:cs typeface="Segoe WP SemiLight"/>
              </a:rPr>
              <a:t>estas</a:t>
            </a:r>
            <a:r>
              <a:rPr lang="en-GB" dirty="0" smtClean="0">
                <a:latin typeface="Segoe WP SemiLight"/>
                <a:cs typeface="Segoe WP SemiLight"/>
              </a:rPr>
              <a:t> </a:t>
            </a:r>
            <a:r>
              <a:rPr lang="en-GB" dirty="0" err="1" smtClean="0">
                <a:latin typeface="Segoe WP SemiLight"/>
                <a:cs typeface="Segoe WP SemiLight"/>
              </a:rPr>
              <a:t>imágenes</a:t>
            </a:r>
            <a:r>
              <a:rPr lang="en-GB" dirty="0" smtClean="0">
                <a:latin typeface="Segoe WP SemiLight"/>
                <a:cs typeface="Segoe WP SemiLight"/>
              </a:rPr>
              <a:t>, </a:t>
            </a:r>
            <a:r>
              <a:rPr lang="en-GB" dirty="0" err="1" smtClean="0">
                <a:latin typeface="Segoe WP SemiLight"/>
                <a:cs typeface="Segoe WP SemiLight"/>
              </a:rPr>
              <a:t>aún</a:t>
            </a:r>
            <a:r>
              <a:rPr lang="en-GB" dirty="0" smtClean="0">
                <a:latin typeface="Segoe WP SemiLight"/>
                <a:cs typeface="Segoe WP SemiLight"/>
              </a:rPr>
              <a:t> </a:t>
            </a:r>
            <a:r>
              <a:rPr lang="en-GB" dirty="0" err="1" smtClean="0">
                <a:latin typeface="Segoe WP SemiLight"/>
                <a:cs typeface="Segoe WP SemiLight"/>
              </a:rPr>
              <a:t>debes</a:t>
            </a:r>
            <a:r>
              <a:rPr lang="en-GB" dirty="0" smtClean="0">
                <a:latin typeface="Segoe WP SemiLight"/>
                <a:cs typeface="Segoe WP SemiLight"/>
              </a:rPr>
              <a:t> </a:t>
            </a:r>
            <a:r>
              <a:rPr lang="en-GB" dirty="0" err="1" smtClean="0">
                <a:latin typeface="Segoe WP SemiLight"/>
                <a:cs typeface="Segoe WP SemiLight"/>
              </a:rPr>
              <a:t>incluir</a:t>
            </a:r>
            <a:r>
              <a:rPr lang="en-GB" dirty="0" smtClean="0">
                <a:latin typeface="Segoe WP SemiLight"/>
                <a:cs typeface="Segoe WP SemiLight"/>
              </a:rPr>
              <a:t> la </a:t>
            </a:r>
            <a:r>
              <a:rPr lang="en-GB" dirty="0" err="1" smtClean="0">
                <a:latin typeface="Segoe WP SemiLight"/>
                <a:cs typeface="Segoe WP SemiLight"/>
              </a:rPr>
              <a:t>imagen</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defecto</a:t>
            </a:r>
            <a:r>
              <a:rPr lang="en-GB" dirty="0" smtClean="0">
                <a:latin typeface="Segoe WP SemiLight"/>
                <a:cs typeface="Segoe WP SemiLight"/>
              </a:rPr>
              <a:t> </a:t>
            </a:r>
            <a:r>
              <a:rPr lang="en-GB" dirty="0" err="1" smtClean="0">
                <a:latin typeface="Segoe WP SemiLight"/>
                <a:cs typeface="Segoe WP SemiLight"/>
              </a:rPr>
              <a:t>SplashScreenImage.jpg</a:t>
            </a:r>
            <a:r>
              <a:rPr lang="en-GB" dirty="0">
                <a:latin typeface="Segoe WP SemiLight"/>
                <a:cs typeface="Segoe WP SemiLight"/>
              </a:rPr>
              <a:t>.</a:t>
            </a:r>
          </a:p>
          <a:p>
            <a:pPr lvl="1"/>
            <a:endParaRPr lang="en-GB" dirty="0">
              <a:latin typeface="Segoe WP SemiLight"/>
              <a:cs typeface="Segoe WP SemiLight"/>
            </a:endParaRPr>
          </a:p>
        </p:txBody>
      </p:sp>
      <p:sp>
        <p:nvSpPr>
          <p:cNvPr id="3" name="Title 2"/>
          <p:cNvSpPr>
            <a:spLocks noGrp="1"/>
          </p:cNvSpPr>
          <p:nvPr>
            <p:ph type="title"/>
          </p:nvPr>
        </p:nvSpPr>
        <p:spPr/>
        <p:txBody>
          <a:bodyPr/>
          <a:lstStyle/>
          <a:p>
            <a:r>
              <a:rPr lang="en-GB" dirty="0" smtClean="0"/>
              <a:t>Splash Screens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38</a:t>
            </a:fld>
            <a:endParaRPr lang="en-US" dirty="0"/>
          </a:p>
        </p:txBody>
      </p:sp>
    </p:spTree>
    <p:extLst>
      <p:ext uri="{BB962C8B-B14F-4D97-AF65-F5344CB8AC3E}">
        <p14:creationId xmlns:p14="http://schemas.microsoft.com/office/powerpoint/2010/main" val="258171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437165"/>
            <a:ext cx="8229600" cy="2755900"/>
          </a:xfrm>
        </p:spPr>
        <p:txBody>
          <a:bodyPr/>
          <a:lstStyle/>
          <a:p>
            <a:r>
              <a:rPr lang="en-GB" dirty="0" err="1" smtClean="0">
                <a:latin typeface="Segoe WP SemiLight"/>
                <a:cs typeface="Segoe WP SemiLight"/>
              </a:rPr>
              <a:t>Además</a:t>
            </a:r>
            <a:r>
              <a:rPr lang="en-GB" dirty="0" smtClean="0">
                <a:latin typeface="Segoe WP SemiLight"/>
                <a:cs typeface="Segoe WP SemiLight"/>
              </a:rPr>
              <a:t> de la </a:t>
            </a:r>
            <a:r>
              <a:rPr lang="en-GB" dirty="0" err="1" smtClean="0">
                <a:latin typeface="Segoe WP SemiLight"/>
                <a:cs typeface="Segoe WP SemiLight"/>
              </a:rPr>
              <a:t>SplashScreen</a:t>
            </a:r>
            <a:r>
              <a:rPr lang="en-GB" dirty="0" smtClean="0">
                <a:latin typeface="Segoe WP SemiLight"/>
                <a:cs typeface="Segoe WP SemiLight"/>
              </a:rPr>
              <a:t>, </a:t>
            </a:r>
            <a:r>
              <a:rPr lang="en-GB" dirty="0" err="1" smtClean="0">
                <a:latin typeface="Segoe WP SemiLight"/>
                <a:cs typeface="Segoe WP SemiLight"/>
              </a:rPr>
              <a:t>debemos</a:t>
            </a:r>
            <a:r>
              <a:rPr lang="en-GB" dirty="0" smtClean="0">
                <a:latin typeface="Segoe WP SemiLight"/>
                <a:cs typeface="Segoe WP SemiLight"/>
              </a:rPr>
              <a:t> </a:t>
            </a:r>
            <a:r>
              <a:rPr lang="en-GB" dirty="0" err="1" smtClean="0">
                <a:latin typeface="Segoe WP SemiLight"/>
                <a:cs typeface="Segoe WP SemiLight"/>
              </a:rPr>
              <a:t>añadir</a:t>
            </a:r>
            <a:r>
              <a:rPr lang="en-GB" dirty="0" smtClean="0">
                <a:latin typeface="Segoe WP SemiLight"/>
                <a:cs typeface="Segoe WP SemiLight"/>
              </a:rPr>
              <a:t> un </a:t>
            </a:r>
            <a:r>
              <a:rPr lang="en-GB" dirty="0" err="1" smtClean="0">
                <a:latin typeface="Segoe WP SemiLight"/>
                <a:cs typeface="Segoe WP SemiLight"/>
              </a:rPr>
              <a:t>icono</a:t>
            </a:r>
            <a:r>
              <a:rPr lang="en-GB" dirty="0" smtClean="0">
                <a:latin typeface="Segoe WP SemiLight"/>
                <a:cs typeface="Segoe WP SemiLight"/>
              </a:rPr>
              <a:t> de la </a:t>
            </a:r>
            <a:r>
              <a:rPr lang="en-GB" dirty="0" err="1" smtClean="0">
                <a:latin typeface="Segoe WP SemiLight"/>
                <a:cs typeface="Segoe WP SemiLight"/>
              </a:rPr>
              <a:t>aplicación</a:t>
            </a:r>
            <a:r>
              <a:rPr lang="en-GB" dirty="0" smtClean="0">
                <a:latin typeface="Segoe WP SemiLight"/>
                <a:cs typeface="Segoe WP SemiLight"/>
              </a:rPr>
              <a:t> y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imágenes</a:t>
            </a:r>
            <a:r>
              <a:rPr lang="en-GB" dirty="0" smtClean="0">
                <a:latin typeface="Segoe WP SemiLight"/>
                <a:cs typeface="Segoe WP SemiLight"/>
              </a:rPr>
              <a:t> de los Tiles </a:t>
            </a:r>
            <a:r>
              <a:rPr lang="en-GB" dirty="0" err="1" smtClean="0">
                <a:latin typeface="Segoe WP SemiLight"/>
                <a:cs typeface="Segoe WP SemiLight"/>
              </a:rPr>
              <a:t>para</a:t>
            </a:r>
            <a:r>
              <a:rPr lang="en-GB" dirty="0" smtClean="0">
                <a:latin typeface="Segoe WP SemiLight"/>
                <a:cs typeface="Segoe WP SemiLight"/>
              </a:rPr>
              <a:t> la </a:t>
            </a:r>
            <a:r>
              <a:rPr lang="en-GB" dirty="0" err="1" smtClean="0">
                <a:latin typeface="Segoe WP SemiLight"/>
                <a:cs typeface="Segoe WP SemiLight"/>
              </a:rPr>
              <a:t>resolución</a:t>
            </a:r>
            <a:r>
              <a:rPr lang="en-GB" dirty="0" smtClean="0">
                <a:latin typeface="Segoe WP SemiLight"/>
                <a:cs typeface="Segoe WP SemiLight"/>
              </a:rPr>
              <a:t> WXGA.</a:t>
            </a:r>
          </a:p>
          <a:p>
            <a:r>
              <a:rPr lang="en-GB" dirty="0" smtClean="0">
                <a:latin typeface="Segoe WP SemiLight"/>
                <a:cs typeface="Segoe WP SemiLight"/>
              </a:rPr>
              <a:t>De </a:t>
            </a:r>
            <a:r>
              <a:rPr lang="en-GB" dirty="0" err="1" smtClean="0">
                <a:latin typeface="Segoe WP SemiLight"/>
                <a:cs typeface="Segoe WP SemiLight"/>
              </a:rPr>
              <a:t>nuevo</a:t>
            </a:r>
            <a:r>
              <a:rPr lang="en-GB" dirty="0" smtClean="0">
                <a:latin typeface="Segoe WP SemiLight"/>
                <a:cs typeface="Segoe WP SemiLight"/>
              </a:rPr>
              <a:t>, el framework </a:t>
            </a:r>
            <a:r>
              <a:rPr lang="en-GB" dirty="0" err="1" smtClean="0">
                <a:latin typeface="Segoe WP SemiLight"/>
                <a:cs typeface="Segoe WP SemiLight"/>
              </a:rPr>
              <a:t>automáticamente</a:t>
            </a:r>
            <a:r>
              <a:rPr lang="en-GB" dirty="0" smtClean="0">
                <a:latin typeface="Segoe WP SemiLight"/>
                <a:cs typeface="Segoe WP SemiLight"/>
              </a:rPr>
              <a:t> </a:t>
            </a:r>
            <a:r>
              <a:rPr lang="en-GB" dirty="0" err="1" smtClean="0">
                <a:latin typeface="Segoe WP SemiLight"/>
                <a:cs typeface="Segoe WP SemiLight"/>
              </a:rPr>
              <a:t>escalará</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imágenes</a:t>
            </a:r>
            <a:r>
              <a:rPr lang="en-GB" dirty="0" smtClean="0">
                <a:latin typeface="Segoe WP SemiLight"/>
                <a:cs typeface="Segoe WP SemiLight"/>
              </a:rPr>
              <a:t> al </a:t>
            </a:r>
            <a:r>
              <a:rPr lang="en-GB" dirty="0" err="1" smtClean="0">
                <a:latin typeface="Segoe WP SemiLight"/>
                <a:cs typeface="Segoe WP SemiLight"/>
              </a:rPr>
              <a:t>tamaño</a:t>
            </a:r>
            <a:r>
              <a:rPr lang="en-GB" dirty="0" smtClean="0">
                <a:latin typeface="Segoe WP SemiLight"/>
                <a:cs typeface="Segoe WP SemiLight"/>
              </a:rPr>
              <a:t> </a:t>
            </a:r>
            <a:r>
              <a:rPr lang="en-GB" dirty="0" err="1" smtClean="0">
                <a:latin typeface="Segoe WP SemiLight"/>
                <a:cs typeface="Segoe WP SemiLight"/>
              </a:rPr>
              <a:t>adecuado</a:t>
            </a:r>
            <a:r>
              <a:rPr lang="en-GB" dirty="0" smtClean="0">
                <a:latin typeface="Segoe WP SemiLight"/>
                <a:cs typeface="Segoe WP SemiLight"/>
              </a:rPr>
              <a:t> en </a:t>
            </a:r>
            <a:r>
              <a:rPr lang="en-GB" dirty="0" err="1" smtClean="0">
                <a:latin typeface="Segoe WP SemiLight"/>
                <a:cs typeface="Segoe WP SemiLight"/>
              </a:rPr>
              <a:t>resoluciones</a:t>
            </a:r>
            <a:r>
              <a:rPr lang="en-GB" dirty="0" smtClean="0">
                <a:latin typeface="Segoe WP SemiLight"/>
                <a:cs typeface="Segoe WP SemiLight"/>
              </a:rPr>
              <a:t> WVGA y 720p.</a:t>
            </a:r>
            <a:endParaRPr lang="en-GB" dirty="0">
              <a:latin typeface="Segoe WP SemiLight"/>
              <a:cs typeface="Segoe WP SemiLight"/>
            </a:endParaRPr>
          </a:p>
        </p:txBody>
      </p:sp>
      <p:sp>
        <p:nvSpPr>
          <p:cNvPr id="3" name="Title 2"/>
          <p:cNvSpPr>
            <a:spLocks noGrp="1"/>
          </p:cNvSpPr>
          <p:nvPr>
            <p:ph type="title"/>
          </p:nvPr>
        </p:nvSpPr>
        <p:spPr>
          <a:xfrm>
            <a:off x="457200" y="401955"/>
            <a:ext cx="8229600" cy="384721"/>
          </a:xfrm>
        </p:spPr>
        <p:txBody>
          <a:bodyPr/>
          <a:lstStyle/>
          <a:p>
            <a:r>
              <a:rPr lang="en-GB" dirty="0" err="1" smtClean="0"/>
              <a:t>Iconos</a:t>
            </a:r>
            <a:r>
              <a:rPr lang="en-GB" dirty="0" smtClean="0"/>
              <a:t> y Tiles de la </a:t>
            </a:r>
            <a:r>
              <a:rPr lang="en-GB" dirty="0" err="1" smtClean="0"/>
              <a:t>Aplicación</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39</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789844143"/>
              </p:ext>
            </p:extLst>
          </p:nvPr>
        </p:nvGraphicFramePr>
        <p:xfrm>
          <a:off x="1460612" y="2826153"/>
          <a:ext cx="6849908" cy="1752600"/>
        </p:xfrm>
        <a:graphic>
          <a:graphicData uri="http://schemas.openxmlformats.org/drawingml/2006/table">
            <a:tbl>
              <a:tblPr/>
              <a:tblGrid>
                <a:gridCol w="3424954"/>
                <a:gridCol w="3424954"/>
              </a:tblGrid>
              <a:tr h="0">
                <a:tc>
                  <a:txBody>
                    <a:bodyPr/>
                    <a:lstStyle/>
                    <a:p>
                      <a:r>
                        <a:rPr lang="en-GB" b="1" dirty="0" err="1" smtClean="0">
                          <a:latin typeface="Segoe WP SemiLight"/>
                          <a:cs typeface="Segoe WP SemiLight"/>
                        </a:rPr>
                        <a:t>Tamaño</a:t>
                      </a:r>
                      <a:r>
                        <a:rPr lang="en-GB" b="1" baseline="0" dirty="0" smtClean="0">
                          <a:latin typeface="Segoe WP SemiLight"/>
                          <a:cs typeface="Segoe WP SemiLight"/>
                        </a:rPr>
                        <a:t> del </a:t>
                      </a:r>
                      <a:r>
                        <a:rPr lang="en-GB" b="1" dirty="0" smtClean="0">
                          <a:latin typeface="Segoe WP SemiLight"/>
                          <a:cs typeface="Segoe WP SemiLight"/>
                        </a:rPr>
                        <a:t>Tile</a:t>
                      </a:r>
                      <a:endParaRPr lang="en-GB" b="1" dirty="0">
                        <a:latin typeface="Segoe WP SemiLight"/>
                        <a:cs typeface="Segoe WP SemiLight"/>
                      </a:endParaRPr>
                    </a:p>
                  </a:txBody>
                  <a:tcPr marL="38100" marR="38100" marT="38100" marB="38100" anchor="ctr">
                    <a:lnL>
                      <a:noFill/>
                    </a:lnL>
                    <a:lnR>
                      <a:noFill/>
                    </a:lnR>
                    <a:lnT>
                      <a:noFill/>
                    </a:lnT>
                    <a:lnB>
                      <a:noFill/>
                    </a:lnB>
                  </a:tcPr>
                </a:tc>
                <a:tc>
                  <a:txBody>
                    <a:bodyPr/>
                    <a:lstStyle/>
                    <a:p>
                      <a:r>
                        <a:rPr lang="en-GB" b="1" dirty="0">
                          <a:latin typeface="Segoe WP SemiLight"/>
                          <a:cs typeface="Segoe WP SemiLight"/>
                        </a:rPr>
                        <a:t>WXGA</a:t>
                      </a:r>
                    </a:p>
                  </a:txBody>
                  <a:tcPr marL="38100" marR="38100" marT="38100" marB="38100" anchor="ctr">
                    <a:lnL>
                      <a:noFill/>
                    </a:lnL>
                    <a:lnR>
                      <a:noFill/>
                    </a:lnR>
                    <a:lnT>
                      <a:noFill/>
                    </a:lnT>
                    <a:lnB>
                      <a:noFill/>
                    </a:lnB>
                  </a:tcPr>
                </a:tc>
              </a:tr>
              <a:tr h="0">
                <a:tc>
                  <a:txBody>
                    <a:bodyPr/>
                    <a:lstStyle/>
                    <a:p>
                      <a:r>
                        <a:rPr lang="en-GB" dirty="0" smtClean="0">
                          <a:latin typeface="Segoe WP SemiLight"/>
                          <a:cs typeface="Segoe WP SemiLight"/>
                        </a:rPr>
                        <a:t>Application Icon</a:t>
                      </a:r>
                      <a:endParaRPr lang="en-GB" dirty="0">
                        <a:latin typeface="Segoe WP SemiLight"/>
                        <a:cs typeface="Segoe WP SemiLight"/>
                      </a:endParaRPr>
                    </a:p>
                  </a:txBody>
                  <a:tcPr marL="38100" marR="38100" marT="38100" marB="38100" anchor="ctr">
                    <a:lnL>
                      <a:noFill/>
                    </a:lnL>
                    <a:lnR>
                      <a:noFill/>
                    </a:lnR>
                    <a:lnT>
                      <a:noFill/>
                    </a:lnT>
                    <a:lnB>
                      <a:noFill/>
                    </a:lnB>
                  </a:tcPr>
                </a:tc>
                <a:tc>
                  <a:txBody>
                    <a:bodyPr/>
                    <a:lstStyle/>
                    <a:p>
                      <a:r>
                        <a:rPr lang="en-GB">
                          <a:latin typeface="Segoe WP SemiLight"/>
                          <a:cs typeface="Segoe WP SemiLight"/>
                        </a:rPr>
                        <a:t>100 × 100</a:t>
                      </a:r>
                    </a:p>
                  </a:txBody>
                  <a:tcPr marL="38100" marR="38100" marT="38100" marB="38100" anchor="ctr">
                    <a:lnL>
                      <a:noFill/>
                    </a:lnL>
                    <a:lnR>
                      <a:noFill/>
                    </a:lnR>
                    <a:lnT>
                      <a:noFill/>
                    </a:lnT>
                    <a:lnB>
                      <a:noFill/>
                    </a:lnB>
                  </a:tcPr>
                </a:tc>
              </a:tr>
              <a:tr h="0">
                <a:tc>
                  <a:txBody>
                    <a:bodyPr/>
                    <a:lstStyle/>
                    <a:p>
                      <a:r>
                        <a:rPr lang="en-GB" dirty="0">
                          <a:latin typeface="Segoe WP SemiLight"/>
                          <a:cs typeface="Segoe WP SemiLight"/>
                        </a:rPr>
                        <a:t>Small</a:t>
                      </a:r>
                    </a:p>
                  </a:txBody>
                  <a:tcPr marL="38100" marR="38100" marT="38100" marB="38100" anchor="ctr">
                    <a:lnL>
                      <a:noFill/>
                    </a:lnL>
                    <a:lnR>
                      <a:noFill/>
                    </a:lnR>
                    <a:lnT>
                      <a:noFill/>
                    </a:lnT>
                    <a:lnB>
                      <a:noFill/>
                    </a:lnB>
                  </a:tcPr>
                </a:tc>
                <a:tc>
                  <a:txBody>
                    <a:bodyPr/>
                    <a:lstStyle/>
                    <a:p>
                      <a:r>
                        <a:rPr lang="en-GB">
                          <a:latin typeface="Segoe WP SemiLight"/>
                          <a:cs typeface="Segoe WP SemiLight"/>
                        </a:rPr>
                        <a:t>159 × 159</a:t>
                      </a:r>
                    </a:p>
                  </a:txBody>
                  <a:tcPr marL="38100" marR="38100" marT="38100" marB="38100" anchor="ctr">
                    <a:lnL>
                      <a:noFill/>
                    </a:lnL>
                    <a:lnR>
                      <a:noFill/>
                    </a:lnR>
                    <a:lnT>
                      <a:noFill/>
                    </a:lnT>
                    <a:lnB>
                      <a:noFill/>
                    </a:lnB>
                  </a:tcPr>
                </a:tc>
              </a:tr>
              <a:tr h="0">
                <a:tc>
                  <a:txBody>
                    <a:bodyPr/>
                    <a:lstStyle/>
                    <a:p>
                      <a:r>
                        <a:rPr lang="en-GB">
                          <a:latin typeface="Segoe WP SemiLight"/>
                          <a:cs typeface="Segoe WP SemiLight"/>
                        </a:rPr>
                        <a:t>Medium</a:t>
                      </a:r>
                    </a:p>
                  </a:txBody>
                  <a:tcPr marL="38100" marR="38100" marT="38100" marB="38100" anchor="ctr">
                    <a:lnL>
                      <a:noFill/>
                    </a:lnL>
                    <a:lnR>
                      <a:noFill/>
                    </a:lnR>
                    <a:lnT>
                      <a:noFill/>
                    </a:lnT>
                    <a:lnB>
                      <a:noFill/>
                    </a:lnB>
                  </a:tcPr>
                </a:tc>
                <a:tc>
                  <a:txBody>
                    <a:bodyPr/>
                    <a:lstStyle/>
                    <a:p>
                      <a:r>
                        <a:rPr lang="en-GB" dirty="0">
                          <a:latin typeface="Segoe WP SemiLight"/>
                          <a:cs typeface="Segoe WP SemiLight"/>
                        </a:rPr>
                        <a:t>336 × 336</a:t>
                      </a:r>
                    </a:p>
                  </a:txBody>
                  <a:tcPr marL="38100" marR="38100" marT="38100" marB="38100" anchor="ctr">
                    <a:lnL>
                      <a:noFill/>
                    </a:lnL>
                    <a:lnR>
                      <a:noFill/>
                    </a:lnR>
                    <a:lnT>
                      <a:noFill/>
                    </a:lnT>
                    <a:lnB>
                      <a:noFill/>
                    </a:lnB>
                  </a:tcPr>
                </a:tc>
              </a:tr>
              <a:tr h="0">
                <a:tc>
                  <a:txBody>
                    <a:bodyPr/>
                    <a:lstStyle/>
                    <a:p>
                      <a:r>
                        <a:rPr lang="en-GB" dirty="0">
                          <a:latin typeface="Segoe WP SemiLight"/>
                          <a:cs typeface="Segoe WP SemiLight"/>
                        </a:rPr>
                        <a:t>Large</a:t>
                      </a:r>
                    </a:p>
                  </a:txBody>
                  <a:tcPr marL="38100" marR="38100" marT="38100" marB="38100" anchor="ctr">
                    <a:lnL>
                      <a:noFill/>
                    </a:lnL>
                    <a:lnR>
                      <a:noFill/>
                    </a:lnR>
                    <a:lnT>
                      <a:noFill/>
                    </a:lnT>
                    <a:lnB>
                      <a:noFill/>
                    </a:lnB>
                  </a:tcPr>
                </a:tc>
                <a:tc>
                  <a:txBody>
                    <a:bodyPr/>
                    <a:lstStyle/>
                    <a:p>
                      <a:r>
                        <a:rPr lang="en-GB" dirty="0">
                          <a:latin typeface="Segoe WP SemiLight"/>
                          <a:cs typeface="Segoe WP SemiLight"/>
                        </a:rPr>
                        <a:t>691 × 336</a:t>
                      </a:r>
                    </a:p>
                  </a:txBody>
                  <a:tcPr marL="38100" marR="38100" marT="38100" marB="38100" anchor="ctr">
                    <a:lnL>
                      <a:noFill/>
                    </a:lnL>
                    <a:lnR>
                      <a:noFill/>
                    </a:lnR>
                    <a:lnT>
                      <a:noFill/>
                    </a:lnT>
                    <a:lnB>
                      <a:noFill/>
                    </a:lnB>
                  </a:tcPr>
                </a:tc>
              </a:tr>
            </a:tbl>
          </a:graphicData>
        </a:graphic>
      </p:graphicFrame>
    </p:spTree>
    <p:extLst>
      <p:ext uri="{BB962C8B-B14F-4D97-AF65-F5344CB8AC3E}">
        <p14:creationId xmlns:p14="http://schemas.microsoft.com/office/powerpoint/2010/main" val="407888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457201" y="1135675"/>
            <a:ext cx="4895614" cy="3662108"/>
          </a:xfrm>
        </p:spPr>
        <p:txBody>
          <a:bodyPr/>
          <a:lstStyle/>
          <a:p>
            <a:r>
              <a:rPr lang="en-GB" dirty="0">
                <a:latin typeface="Segoe WP SemiLight"/>
                <a:cs typeface="Segoe WP SemiLight"/>
              </a:rPr>
              <a:t>Frame</a:t>
            </a:r>
          </a:p>
          <a:p>
            <a:pPr lvl="1"/>
            <a:r>
              <a:rPr lang="en-GB" dirty="0" smtClean="0">
                <a:latin typeface="Segoe WP SemiLight"/>
                <a:cs typeface="Segoe WP SemiLight"/>
              </a:rPr>
              <a:t>Control superior de </a:t>
            </a:r>
            <a:r>
              <a:rPr lang="en-GB" dirty="0" err="1" smtClean="0">
                <a:latin typeface="Segoe WP SemiLight"/>
                <a:cs typeface="Segoe WP SemiLight"/>
              </a:rPr>
              <a:t>tipo</a:t>
            </a:r>
            <a:r>
              <a:rPr lang="en-GB" dirty="0" smtClean="0">
                <a:latin typeface="Segoe WP SemiLight"/>
                <a:cs typeface="Segoe WP SemiLight"/>
              </a:rPr>
              <a:t> </a:t>
            </a:r>
            <a:r>
              <a:rPr lang="en-GB" dirty="0" err="1" smtClean="0">
                <a:latin typeface="Segoe WP SemiLight"/>
                <a:cs typeface="Segoe WP SemiLight"/>
              </a:rPr>
              <a:t>PhoneApplicationFrame</a:t>
            </a:r>
            <a:r>
              <a:rPr lang="en-GB" dirty="0" smtClean="0">
                <a:latin typeface="Segoe WP SemiLight"/>
                <a:cs typeface="Segoe WP SemiLight"/>
              </a:rPr>
              <a:t> </a:t>
            </a:r>
            <a:endParaRPr lang="en-GB" dirty="0">
              <a:latin typeface="Segoe WP SemiLight"/>
              <a:cs typeface="Segoe WP SemiLight"/>
            </a:endParaRPr>
          </a:p>
          <a:p>
            <a:pPr lvl="1"/>
            <a:r>
              <a:rPr lang="en-GB" dirty="0" err="1" smtClean="0">
                <a:latin typeface="Segoe WP SemiLight"/>
                <a:cs typeface="Segoe WP SemiLight"/>
              </a:rPr>
              <a:t>Contiene</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páginas</a:t>
            </a:r>
            <a:r>
              <a:rPr lang="en-GB" dirty="0" smtClean="0">
                <a:latin typeface="Segoe WP SemiLight"/>
                <a:cs typeface="Segoe WP SemiLight"/>
              </a:rPr>
              <a:t> de la </a:t>
            </a:r>
            <a:r>
              <a:rPr lang="en-GB" dirty="0" err="1" smtClean="0">
                <a:latin typeface="Segoe WP SemiLight"/>
                <a:cs typeface="Segoe WP SemiLight"/>
              </a:rPr>
              <a:t>aplicación</a:t>
            </a:r>
            <a:r>
              <a:rPr lang="en-GB" dirty="0">
                <a:latin typeface="Segoe WP SemiLight"/>
                <a:cs typeface="Segoe WP SemiLight"/>
              </a:rPr>
              <a:t> </a:t>
            </a:r>
            <a:r>
              <a:rPr lang="en-GB" dirty="0" smtClean="0">
                <a:latin typeface="Segoe WP SemiLight"/>
                <a:cs typeface="Segoe WP SemiLight"/>
              </a:rPr>
              <a:t>y los </a:t>
            </a:r>
          </a:p>
          <a:p>
            <a:pPr marL="460375" lvl="1" indent="0">
              <a:buNone/>
            </a:pPr>
            <a:r>
              <a:rPr lang="en-GB" dirty="0">
                <a:latin typeface="Segoe WP SemiLight"/>
                <a:cs typeface="Segoe WP SemiLight"/>
              </a:rPr>
              <a:t> </a:t>
            </a:r>
            <a:r>
              <a:rPr lang="en-GB" dirty="0" smtClean="0">
                <a:latin typeface="Segoe WP SemiLight"/>
                <a:cs typeface="Segoe WP SemiLight"/>
              </a:rPr>
              <a:t> </a:t>
            </a:r>
            <a:r>
              <a:rPr lang="en-GB" dirty="0" err="1" smtClean="0">
                <a:latin typeface="Segoe WP SemiLight"/>
                <a:cs typeface="Segoe WP SemiLight"/>
              </a:rPr>
              <a:t>elementos</a:t>
            </a:r>
            <a:r>
              <a:rPr lang="en-GB" dirty="0" smtClean="0">
                <a:latin typeface="Segoe WP SemiLight"/>
                <a:cs typeface="Segoe WP SemiLight"/>
              </a:rPr>
              <a:t> del </a:t>
            </a:r>
            <a:r>
              <a:rPr lang="en-GB" dirty="0" err="1" smtClean="0">
                <a:latin typeface="Segoe WP SemiLight"/>
                <a:cs typeface="Segoe WP SemiLight"/>
              </a:rPr>
              <a:t>sistema</a:t>
            </a:r>
            <a:r>
              <a:rPr lang="en-GB" dirty="0" smtClean="0">
                <a:latin typeface="Segoe WP SemiLight"/>
                <a:cs typeface="Segoe WP SemiLight"/>
              </a:rPr>
              <a:t> </a:t>
            </a:r>
            <a:r>
              <a:rPr lang="en-GB" dirty="0" err="1" smtClean="0">
                <a:latin typeface="Segoe WP SemiLight"/>
                <a:cs typeface="Segoe WP SemiLight"/>
              </a:rPr>
              <a:t>como</a:t>
            </a:r>
            <a:r>
              <a:rPr lang="en-GB" dirty="0" smtClean="0">
                <a:latin typeface="Segoe WP SemiLight"/>
                <a:cs typeface="Segoe WP SemiLight"/>
              </a:rPr>
              <a:t>  </a:t>
            </a:r>
            <a:r>
              <a:rPr lang="en-GB" dirty="0">
                <a:latin typeface="Segoe WP SemiLight"/>
                <a:cs typeface="Segoe WP SemiLight"/>
              </a:rPr>
              <a:t>system tray </a:t>
            </a:r>
            <a:r>
              <a:rPr lang="en-GB" dirty="0" smtClean="0">
                <a:latin typeface="Segoe WP SemiLight"/>
                <a:cs typeface="Segoe WP SemiLight"/>
              </a:rPr>
              <a:t>o el</a:t>
            </a:r>
            <a:r>
              <a:rPr lang="en-GB" dirty="0">
                <a:latin typeface="Segoe WP SemiLight"/>
                <a:cs typeface="Segoe WP SemiLight"/>
              </a:rPr>
              <a:t/>
            </a:r>
            <a:br>
              <a:rPr lang="en-GB" dirty="0">
                <a:latin typeface="Segoe WP SemiLight"/>
                <a:cs typeface="Segoe WP SemiLight"/>
              </a:rPr>
            </a:br>
            <a:r>
              <a:rPr lang="en-GB" dirty="0" smtClean="0">
                <a:latin typeface="Segoe WP SemiLight"/>
                <a:cs typeface="Segoe WP SemiLight"/>
              </a:rPr>
              <a:t>  </a:t>
            </a:r>
            <a:r>
              <a:rPr lang="en-GB" dirty="0" err="1" smtClean="0">
                <a:latin typeface="Segoe WP SemiLight"/>
                <a:cs typeface="Segoe WP SemiLight"/>
              </a:rPr>
              <a:t>ApplicationBar</a:t>
            </a:r>
            <a:endParaRPr lang="en-GB" dirty="0">
              <a:latin typeface="Segoe WP SemiLight"/>
              <a:cs typeface="Segoe WP SemiLight"/>
            </a:endParaRPr>
          </a:p>
          <a:p>
            <a:r>
              <a:rPr lang="en-GB" dirty="0" err="1" smtClean="0">
                <a:latin typeface="Segoe WP SemiLight"/>
                <a:cs typeface="Segoe WP SemiLight"/>
              </a:rPr>
              <a:t>Página</a:t>
            </a:r>
            <a:endParaRPr lang="en-GB" dirty="0">
              <a:latin typeface="Segoe WP SemiLight"/>
              <a:cs typeface="Segoe WP SemiLight"/>
            </a:endParaRPr>
          </a:p>
          <a:p>
            <a:pPr lvl="1"/>
            <a:r>
              <a:rPr lang="en-GB" dirty="0" err="1" smtClean="0">
                <a:latin typeface="Segoe WP SemiLight"/>
                <a:cs typeface="Segoe WP SemiLight"/>
              </a:rPr>
              <a:t>Rellenan</a:t>
            </a:r>
            <a:r>
              <a:rPr lang="en-GB" dirty="0" smtClean="0">
                <a:latin typeface="Segoe WP SemiLight"/>
                <a:cs typeface="Segoe WP SemiLight"/>
              </a:rPr>
              <a:t> el </a:t>
            </a:r>
            <a:r>
              <a:rPr lang="en-GB" dirty="0" err="1" smtClean="0">
                <a:latin typeface="Segoe WP SemiLight"/>
                <a:cs typeface="Segoe WP SemiLight"/>
              </a:rPr>
              <a:t>espacio</a:t>
            </a:r>
            <a:r>
              <a:rPr lang="en-GB" dirty="0" smtClean="0">
                <a:latin typeface="Segoe WP SemiLight"/>
                <a:cs typeface="Segoe WP SemiLight"/>
              </a:rPr>
              <a:t> </a:t>
            </a:r>
            <a:r>
              <a:rPr lang="en-GB" dirty="0" err="1" smtClean="0">
                <a:latin typeface="Segoe WP SemiLight"/>
                <a:cs typeface="Segoe WP SemiLight"/>
              </a:rPr>
              <a:t>disponible</a:t>
            </a:r>
            <a:r>
              <a:rPr lang="en-GB" dirty="0" smtClean="0">
                <a:latin typeface="Segoe WP SemiLight"/>
                <a:cs typeface="Segoe WP SemiLight"/>
              </a:rPr>
              <a:t> del Frame.</a:t>
            </a:r>
            <a:endParaRPr lang="en-GB" dirty="0">
              <a:latin typeface="Segoe WP SemiLight"/>
              <a:cs typeface="Segoe WP SemiLight"/>
            </a:endParaRPr>
          </a:p>
          <a:p>
            <a:pPr lvl="1"/>
            <a:r>
              <a:rPr lang="en-GB" dirty="0" err="1" smtClean="0">
                <a:latin typeface="Segoe WP SemiLight"/>
                <a:cs typeface="Segoe WP SemiLight"/>
              </a:rPr>
              <a:t>Derivan</a:t>
            </a:r>
            <a:r>
              <a:rPr lang="en-GB" dirty="0" smtClean="0">
                <a:latin typeface="Segoe WP SemiLight"/>
                <a:cs typeface="Segoe WP SemiLight"/>
              </a:rPr>
              <a:t> de la </a:t>
            </a:r>
            <a:r>
              <a:rPr lang="en-GB" dirty="0" err="1" smtClean="0">
                <a:latin typeface="Segoe WP SemiLight"/>
                <a:cs typeface="Segoe WP SemiLight"/>
              </a:rPr>
              <a:t>clase</a:t>
            </a:r>
            <a:r>
              <a:rPr lang="en-GB" dirty="0" smtClean="0">
                <a:latin typeface="Segoe WP SemiLight"/>
                <a:cs typeface="Segoe WP SemiLight"/>
              </a:rPr>
              <a:t> </a:t>
            </a:r>
            <a:r>
              <a:rPr lang="en-GB" dirty="0" err="1" smtClean="0">
                <a:latin typeface="Segoe WP SemiLight"/>
                <a:cs typeface="Segoe WP SemiLight"/>
              </a:rPr>
              <a:t>PhoneApplicationPage</a:t>
            </a:r>
            <a:r>
              <a:rPr lang="en-GB" dirty="0" smtClean="0">
                <a:latin typeface="Segoe WP SemiLight"/>
                <a:cs typeface="Segoe WP SemiLight"/>
              </a:rPr>
              <a:t>.</a:t>
            </a:r>
          </a:p>
          <a:p>
            <a:pPr lvl="1"/>
            <a:r>
              <a:rPr lang="en-GB" dirty="0" err="1" smtClean="0">
                <a:latin typeface="Segoe WP SemiLight"/>
                <a:cs typeface="Segoe WP SemiLight"/>
              </a:rPr>
              <a:t>Cuentan</a:t>
            </a:r>
            <a:r>
              <a:rPr lang="en-GB" dirty="0" smtClean="0">
                <a:latin typeface="Segoe WP SemiLight"/>
                <a:cs typeface="Segoe WP SemiLight"/>
              </a:rPr>
              <a:t> con </a:t>
            </a:r>
            <a:r>
              <a:rPr lang="en-GB" dirty="0" err="1" smtClean="0">
                <a:latin typeface="Segoe WP SemiLight"/>
                <a:cs typeface="Segoe WP SemiLight"/>
              </a:rPr>
              <a:t>título</a:t>
            </a:r>
            <a:r>
              <a:rPr lang="en-GB" dirty="0" smtClean="0">
                <a:latin typeface="Segoe WP SemiLight"/>
                <a:cs typeface="Segoe WP SemiLight"/>
              </a:rPr>
              <a:t>.</a:t>
            </a:r>
            <a:endParaRPr lang="en-GB" dirty="0">
              <a:latin typeface="Segoe WP SemiLight"/>
              <a:cs typeface="Segoe WP SemiLight"/>
            </a:endParaRPr>
          </a:p>
          <a:p>
            <a:pPr lvl="1"/>
            <a:r>
              <a:rPr lang="en-GB" dirty="0" err="1" smtClean="0">
                <a:latin typeface="Segoe WP SemiLight"/>
                <a:cs typeface="Segoe WP SemiLight"/>
              </a:rPr>
              <a:t>Pueden</a:t>
            </a:r>
            <a:r>
              <a:rPr lang="en-GB" dirty="0" smtClean="0">
                <a:latin typeface="Segoe WP SemiLight"/>
                <a:cs typeface="Segoe WP SemiLight"/>
              </a:rPr>
              <a:t> </a:t>
            </a:r>
            <a:r>
              <a:rPr lang="en-GB" dirty="0" err="1" smtClean="0">
                <a:latin typeface="Segoe WP SemiLight"/>
                <a:cs typeface="Segoe WP SemiLight"/>
              </a:rPr>
              <a:t>tener</a:t>
            </a:r>
            <a:r>
              <a:rPr lang="en-GB" dirty="0" smtClean="0">
                <a:latin typeface="Segoe WP SemiLight"/>
                <a:cs typeface="Segoe WP SemiLight"/>
              </a:rPr>
              <a:t> </a:t>
            </a:r>
            <a:r>
              <a:rPr lang="en-GB" dirty="0" err="1" smtClean="0">
                <a:latin typeface="Segoe WP SemiLight"/>
                <a:cs typeface="Segoe WP SemiLight"/>
              </a:rPr>
              <a:t>ApplicationBar</a:t>
            </a:r>
            <a:r>
              <a:rPr lang="en-GB" dirty="0" smtClean="0">
                <a:latin typeface="Segoe WP SemiLight"/>
                <a:cs typeface="Segoe WP SemiLight"/>
              </a:rPr>
              <a:t> de </a:t>
            </a:r>
            <a:r>
              <a:rPr lang="en-GB" dirty="0" err="1" smtClean="0">
                <a:latin typeface="Segoe WP SemiLight"/>
                <a:cs typeface="Segoe WP SemiLight"/>
              </a:rPr>
              <a:t>manera</a:t>
            </a:r>
            <a:r>
              <a:rPr lang="en-GB" dirty="0" smtClean="0">
                <a:latin typeface="Segoe WP SemiLight"/>
                <a:cs typeface="Segoe WP SemiLight"/>
              </a:rPr>
              <a:t> </a:t>
            </a:r>
            <a:r>
              <a:rPr lang="en-GB" dirty="0" err="1" smtClean="0">
                <a:latin typeface="Segoe WP SemiLight"/>
                <a:cs typeface="Segoe WP SemiLight"/>
              </a:rPr>
              <a:t>opcional</a:t>
            </a:r>
            <a:r>
              <a:rPr lang="en-GB" dirty="0" smtClean="0">
                <a:latin typeface="Segoe WP SemiLight"/>
                <a:cs typeface="Segoe WP SemiLight"/>
              </a:rPr>
              <a:t>.</a:t>
            </a:r>
            <a:endParaRPr lang="en-GB" dirty="0">
              <a:latin typeface="Segoe WP SemiLight"/>
              <a:cs typeface="Segoe WP SemiLight"/>
            </a:endParaRPr>
          </a:p>
          <a:p>
            <a:endParaRPr lang="en-GB" dirty="0">
              <a:latin typeface="Segoe WP SemiLight"/>
              <a:cs typeface="Segoe WP SemiLight"/>
            </a:endParaRPr>
          </a:p>
        </p:txBody>
      </p:sp>
      <p:sp>
        <p:nvSpPr>
          <p:cNvPr id="7" name="Title 4"/>
          <p:cNvSpPr>
            <a:spLocks noGrp="1" noChangeAspect="1"/>
          </p:cNvSpPr>
          <p:nvPr>
            <p:ph type="title"/>
          </p:nvPr>
        </p:nvSpPr>
        <p:spPr>
          <a:xfrm>
            <a:off x="457200" y="401955"/>
            <a:ext cx="8229600" cy="384721"/>
          </a:xfrm>
        </p:spPr>
        <p:txBody>
          <a:bodyPr/>
          <a:lstStyle/>
          <a:p>
            <a:r>
              <a:rPr lang="en-GB" dirty="0" err="1" smtClean="0"/>
              <a:t>Conceptos</a:t>
            </a:r>
            <a:r>
              <a:rPr lang="en-GB" dirty="0" smtClean="0"/>
              <a:t> </a:t>
            </a:r>
            <a:r>
              <a:rPr lang="en-GB" dirty="0" err="1" smtClean="0"/>
              <a:t>básicos</a:t>
            </a:r>
            <a:r>
              <a:rPr lang="en-GB" dirty="0" smtClean="0"/>
              <a:t>: </a:t>
            </a:r>
            <a:r>
              <a:rPr lang="en-GB" b="1" dirty="0" smtClean="0"/>
              <a:t>Frame</a:t>
            </a:r>
            <a:r>
              <a:rPr lang="en-GB" dirty="0" smtClean="0"/>
              <a:t> y </a:t>
            </a:r>
            <a:r>
              <a:rPr lang="en-GB" b="1" dirty="0" smtClean="0"/>
              <a:t>Page</a:t>
            </a:r>
            <a:endParaRPr lang="en-GB" b="1"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324" y="789754"/>
            <a:ext cx="3388281" cy="380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994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noChangeAspect="1"/>
          </p:cNvSpPr>
          <p:nvPr>
            <p:ph type="title"/>
          </p:nvPr>
        </p:nvSpPr>
        <p:spPr/>
        <p:txBody>
          <a:bodyPr/>
          <a:lstStyle/>
          <a:p>
            <a:r>
              <a:rPr lang="en-GB" dirty="0" smtClean="0">
                <a:latin typeface="Segoe WP Semibold"/>
                <a:cs typeface="Segoe WP Semibold"/>
              </a:rPr>
              <a:t>Demo </a:t>
            </a:r>
            <a:r>
              <a:rPr lang="en-GB" dirty="0">
                <a:latin typeface="Segoe WP Semibold"/>
                <a:cs typeface="Segoe WP Semibold"/>
              </a:rPr>
              <a:t>4</a:t>
            </a:r>
            <a:r>
              <a:rPr lang="en-GB" dirty="0" smtClean="0">
                <a:latin typeface="Segoe WP Semibold"/>
                <a:cs typeface="Segoe WP Semibold"/>
              </a:rPr>
              <a:t>: </a:t>
            </a:r>
            <a:r>
              <a:rPr lang="en-GB" dirty="0" err="1" smtClean="0">
                <a:latin typeface="Segoe WP SemiLight"/>
                <a:cs typeface="Segoe WP SemiLight"/>
              </a:rPr>
              <a:t>Resoluciones</a:t>
            </a:r>
            <a:r>
              <a:rPr lang="en-GB" dirty="0" smtClean="0">
                <a:latin typeface="Segoe WP SemiLight"/>
                <a:cs typeface="Segoe WP SemiLight"/>
              </a:rPr>
              <a:t> de </a:t>
            </a:r>
            <a:r>
              <a:rPr lang="en-GB" dirty="0" err="1" smtClean="0">
                <a:latin typeface="Segoe WP SemiLight"/>
                <a:cs typeface="Segoe WP SemiLight"/>
              </a:rPr>
              <a:t>pantalla</a:t>
            </a:r>
            <a:endParaRPr lang="en-US" dirty="0">
              <a:latin typeface="Segoe WP SemiLight"/>
              <a:cs typeface="Segoe WP SemiLight"/>
            </a:endParaRPr>
          </a:p>
        </p:txBody>
      </p:sp>
      <p:sp>
        <p:nvSpPr>
          <p:cNvPr id="10" name="Slide Number Placeholder 5"/>
          <p:cNvSpPr txBox="1">
            <a:spLocks noChangeAspect="1"/>
          </p:cNvSpPr>
          <p:nvPr/>
        </p:nvSpPr>
        <p:spPr>
          <a:xfrm>
            <a:off x="6580633" y="4823222"/>
            <a:ext cx="1420415" cy="180975"/>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40</a:t>
            </a:fld>
            <a:endParaRPr lang="en-US" sz="750" dirty="0"/>
          </a:p>
        </p:txBody>
      </p:sp>
    </p:spTree>
    <p:extLst>
      <p:ext uri="{BB962C8B-B14F-4D97-AF65-F5344CB8AC3E}">
        <p14:creationId xmlns:p14="http://schemas.microsoft.com/office/powerpoint/2010/main" val="257499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noChangeAspect="1"/>
          </p:cNvSpPr>
          <p:nvPr>
            <p:ph type="title"/>
          </p:nvPr>
        </p:nvSpPr>
        <p:spPr/>
        <p:txBody>
          <a:bodyPr/>
          <a:lstStyle/>
          <a:p>
            <a:r>
              <a:rPr lang="en-GB" dirty="0" err="1" smtClean="0">
                <a:latin typeface="Segoe WP SemiLight"/>
                <a:cs typeface="Segoe WP SemiLight"/>
              </a:rPr>
              <a:t>Localización</a:t>
            </a:r>
            <a:r>
              <a:rPr lang="en-GB" dirty="0" smtClean="0">
                <a:latin typeface="Segoe WP SemiLight"/>
                <a:cs typeface="Segoe WP SemiLight"/>
              </a:rPr>
              <a:t> de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Introducción</a:t>
            </a:r>
            <a:r>
              <a:rPr lang="en-GB" dirty="0" smtClean="0">
                <a:latin typeface="Segoe WP SemiLight"/>
                <a:cs typeface="Segoe WP SemiLight"/>
              </a:rPr>
              <a:t>.</a:t>
            </a:r>
            <a:endParaRPr lang="en-GB" dirty="0">
              <a:latin typeface="Segoe WP SemiLight"/>
              <a:cs typeface="Segoe WP SemiLight"/>
            </a:endParaRPr>
          </a:p>
        </p:txBody>
      </p:sp>
    </p:spTree>
    <p:extLst>
      <p:ext uri="{BB962C8B-B14F-4D97-AF65-F5344CB8AC3E}">
        <p14:creationId xmlns:p14="http://schemas.microsoft.com/office/powerpoint/2010/main" val="2501294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a:xfrm>
            <a:off x="457200" y="1586039"/>
            <a:ext cx="6153993" cy="2755900"/>
          </a:xfrm>
        </p:spPr>
        <p:txBody>
          <a:bodyPr/>
          <a:lstStyle/>
          <a:p>
            <a:r>
              <a:rPr lang="en-GB" dirty="0" smtClean="0">
                <a:latin typeface="Segoe WP SemiLight"/>
                <a:cs typeface="Segoe WP SemiLight"/>
              </a:rPr>
              <a:t>Windows Phone 8 </a:t>
            </a:r>
            <a:r>
              <a:rPr lang="en-GB" dirty="0" err="1" smtClean="0">
                <a:latin typeface="Segoe WP SemiLight"/>
                <a:cs typeface="Segoe WP SemiLight"/>
              </a:rPr>
              <a:t>es</a:t>
            </a:r>
            <a:r>
              <a:rPr lang="en-GB" dirty="0" smtClean="0">
                <a:latin typeface="Segoe WP SemiLight"/>
                <a:cs typeface="Segoe WP SemiLight"/>
              </a:rPr>
              <a:t> compatible con 50 </a:t>
            </a:r>
            <a:r>
              <a:rPr lang="en-GB" dirty="0" err="1" smtClean="0">
                <a:latin typeface="Segoe WP SemiLight"/>
                <a:cs typeface="Segoe WP SemiLight"/>
              </a:rPr>
              <a:t>idiomas</a:t>
            </a:r>
            <a:r>
              <a:rPr lang="en-GB" dirty="0" smtClean="0">
                <a:latin typeface="Segoe WP SemiLight"/>
                <a:cs typeface="Segoe WP SemiLight"/>
              </a:rPr>
              <a:t> (</a:t>
            </a:r>
            <a:r>
              <a:rPr lang="en-GB" dirty="0" err="1" smtClean="0">
                <a:latin typeface="Segoe WP SemiLight"/>
                <a:cs typeface="Segoe WP SemiLight"/>
              </a:rPr>
              <a:t>vienen</a:t>
            </a:r>
            <a:r>
              <a:rPr lang="en-GB" dirty="0" smtClean="0">
                <a:latin typeface="Segoe WP SemiLight"/>
                <a:cs typeface="Segoe WP SemiLight"/>
              </a:rPr>
              <a:t> </a:t>
            </a:r>
            <a:r>
              <a:rPr lang="en-GB" dirty="0" err="1" smtClean="0">
                <a:latin typeface="Segoe WP SemiLight"/>
                <a:cs typeface="Segoe WP SemiLight"/>
              </a:rPr>
              <a:t>incluidos</a:t>
            </a:r>
            <a:r>
              <a:rPr lang="en-GB" dirty="0" smtClean="0">
                <a:latin typeface="Segoe WP SemiLight"/>
                <a:cs typeface="Segoe WP SemiLight"/>
              </a:rPr>
              <a:t> en el </a:t>
            </a:r>
            <a:r>
              <a:rPr lang="en-GB" dirty="0" err="1" smtClean="0">
                <a:latin typeface="Segoe WP SemiLight"/>
                <a:cs typeface="Segoe WP SemiLight"/>
              </a:rPr>
              <a:t>teléfobo</a:t>
            </a:r>
            <a:r>
              <a:rPr lang="en-GB" dirty="0" smtClean="0">
                <a:latin typeface="Segoe WP SemiLight"/>
                <a:cs typeface="Segoe WP SemiLight"/>
              </a:rPr>
              <a:t> en </a:t>
            </a:r>
            <a:r>
              <a:rPr lang="en-GB" dirty="0" err="1" smtClean="0">
                <a:latin typeface="Segoe WP SemiLight"/>
                <a:cs typeface="Segoe WP SemiLight"/>
              </a:rPr>
              <a:t>función</a:t>
            </a:r>
            <a:r>
              <a:rPr lang="en-GB" dirty="0" smtClean="0">
                <a:latin typeface="Segoe WP SemiLight"/>
                <a:cs typeface="Segoe WP SemiLight"/>
              </a:rPr>
              <a:t> del </a:t>
            </a:r>
            <a:r>
              <a:rPr lang="en-GB" dirty="0" err="1" smtClean="0">
                <a:latin typeface="Segoe WP SemiLight"/>
                <a:cs typeface="Segoe WP SemiLight"/>
              </a:rPr>
              <a:t>país</a:t>
            </a:r>
            <a:r>
              <a:rPr lang="en-GB" dirty="0" smtClean="0">
                <a:latin typeface="Segoe WP SemiLight"/>
                <a:cs typeface="Segoe WP SemiLight"/>
              </a:rPr>
              <a:t>/</a:t>
            </a:r>
            <a:r>
              <a:rPr lang="en-GB" dirty="0" err="1" smtClean="0">
                <a:latin typeface="Segoe WP SemiLight"/>
                <a:cs typeface="Segoe WP SemiLight"/>
              </a:rPr>
              <a:t>región</a:t>
            </a:r>
            <a:r>
              <a:rPr lang="en-GB" dirty="0" smtClean="0">
                <a:latin typeface="Segoe WP SemiLight"/>
                <a:cs typeface="Segoe WP SemiLight"/>
              </a:rPr>
              <a:t>) y configurable </a:t>
            </a:r>
            <a:r>
              <a:rPr lang="en-GB" dirty="0" err="1" smtClean="0">
                <a:latin typeface="Segoe WP SemiLight"/>
                <a:cs typeface="Segoe WP SemiLight"/>
              </a:rPr>
              <a:t>por</a:t>
            </a:r>
            <a:r>
              <a:rPr lang="en-GB" dirty="0" smtClean="0">
                <a:latin typeface="Segoe WP SemiLight"/>
                <a:cs typeface="Segoe WP SemiLight"/>
              </a:rPr>
              <a:t> el </a:t>
            </a:r>
            <a:r>
              <a:rPr lang="en-GB" dirty="0" err="1" smtClean="0">
                <a:latin typeface="Segoe WP SemiLight"/>
                <a:cs typeface="Segoe WP SemiLight"/>
              </a:rPr>
              <a:t>usuario</a:t>
            </a:r>
            <a:r>
              <a:rPr lang="en-GB" dirty="0" smtClean="0">
                <a:latin typeface="Segoe WP SemiLight"/>
                <a:cs typeface="Segoe WP SemiLight"/>
              </a:rPr>
              <a:t> en la </a:t>
            </a:r>
            <a:r>
              <a:rPr lang="en-GB" dirty="0" err="1" smtClean="0">
                <a:latin typeface="Segoe WP SemiLight"/>
                <a:cs typeface="Segoe WP SemiLight"/>
              </a:rPr>
              <a:t>sección</a:t>
            </a:r>
            <a:r>
              <a:rPr lang="en-GB" dirty="0" smtClean="0">
                <a:latin typeface="Segoe WP SemiLight"/>
                <a:cs typeface="Segoe WP SemiLight"/>
              </a:rPr>
              <a:t> </a:t>
            </a:r>
            <a:r>
              <a:rPr lang="en-GB" dirty="0" err="1" smtClean="0">
                <a:latin typeface="Segoe WP SemiLight"/>
                <a:cs typeface="Segoe WP SemiLight"/>
              </a:rPr>
              <a:t>idioma+región</a:t>
            </a:r>
            <a:r>
              <a:rPr lang="en-GB" dirty="0" smtClean="0">
                <a:latin typeface="Segoe WP SemiLight"/>
                <a:cs typeface="Segoe WP SemiLight"/>
              </a:rPr>
              <a:t> en la </a:t>
            </a:r>
            <a:r>
              <a:rPr lang="en-GB" dirty="0" err="1" smtClean="0">
                <a:latin typeface="Segoe WP SemiLight"/>
                <a:cs typeface="Segoe WP SemiLight"/>
              </a:rPr>
              <a:t>sección</a:t>
            </a:r>
            <a:r>
              <a:rPr lang="en-GB" dirty="0" smtClean="0">
                <a:latin typeface="Segoe WP SemiLight"/>
                <a:cs typeface="Segoe WP SemiLight"/>
              </a:rPr>
              <a:t> de </a:t>
            </a:r>
            <a:r>
              <a:rPr lang="en-GB" dirty="0" err="1" smtClean="0">
                <a:latin typeface="Segoe WP SemiLight"/>
                <a:cs typeface="Segoe WP SemiLight"/>
              </a:rPr>
              <a:t>Configuración</a:t>
            </a:r>
            <a:r>
              <a:rPr lang="en-GB" dirty="0" smtClean="0">
                <a:latin typeface="Segoe WP SemiLight"/>
                <a:cs typeface="Segoe WP SemiLight"/>
              </a:rPr>
              <a:t>.</a:t>
            </a:r>
          </a:p>
          <a:p>
            <a:pPr lvl="1"/>
            <a:r>
              <a:rPr lang="en-GB" dirty="0" smtClean="0">
                <a:latin typeface="Segoe WP SemiLight"/>
                <a:cs typeface="Segoe WP SemiLight"/>
              </a:rPr>
              <a:t>Windows Phone 7.1 </a:t>
            </a:r>
            <a:r>
              <a:rPr lang="en-GB" dirty="0" err="1" smtClean="0">
                <a:latin typeface="Segoe WP SemiLight"/>
                <a:cs typeface="Segoe WP SemiLight"/>
              </a:rPr>
              <a:t>suporta</a:t>
            </a:r>
            <a:r>
              <a:rPr lang="en-GB" dirty="0" smtClean="0">
                <a:latin typeface="Segoe WP SemiLight"/>
                <a:cs typeface="Segoe WP SemiLight"/>
              </a:rPr>
              <a:t> </a:t>
            </a:r>
            <a:r>
              <a:rPr lang="en-GB" dirty="0" err="1" smtClean="0">
                <a:latin typeface="Segoe WP SemiLight"/>
                <a:cs typeface="Segoe WP SemiLight"/>
              </a:rPr>
              <a:t>sólo</a:t>
            </a:r>
            <a:r>
              <a:rPr lang="en-GB" dirty="0" smtClean="0">
                <a:latin typeface="Segoe WP SemiLight"/>
                <a:cs typeface="Segoe WP SemiLight"/>
              </a:rPr>
              <a:t> 24 </a:t>
            </a:r>
            <a:r>
              <a:rPr lang="en-GB" dirty="0" err="1" smtClean="0">
                <a:latin typeface="Segoe WP SemiLight"/>
                <a:cs typeface="Segoe WP SemiLight"/>
              </a:rPr>
              <a:t>idiomas</a:t>
            </a:r>
            <a:r>
              <a:rPr lang="en-GB" dirty="0" smtClean="0">
                <a:latin typeface="Segoe WP SemiLight"/>
                <a:cs typeface="Segoe WP SemiLight"/>
              </a:rPr>
              <a:t>.</a:t>
            </a:r>
          </a:p>
          <a:p>
            <a:r>
              <a:rPr lang="en-GB" dirty="0" smtClean="0">
                <a:latin typeface="Segoe WP SemiLight"/>
                <a:cs typeface="Segoe WP SemiLight"/>
              </a:rPr>
              <a:t>Windows </a:t>
            </a:r>
            <a:r>
              <a:rPr lang="en-GB" dirty="0">
                <a:latin typeface="Segoe WP SemiLight"/>
                <a:cs typeface="Segoe WP SemiLight"/>
              </a:rPr>
              <a:t>Phone 8 </a:t>
            </a:r>
            <a:r>
              <a:rPr lang="en-GB" dirty="0" err="1" smtClean="0">
                <a:latin typeface="Segoe WP SemiLight"/>
                <a:cs typeface="Segoe WP SemiLight"/>
              </a:rPr>
              <a:t>nos</a:t>
            </a:r>
            <a:r>
              <a:rPr lang="en-GB" dirty="0" smtClean="0">
                <a:latin typeface="Segoe WP SemiLight"/>
                <a:cs typeface="Segoe WP SemiLight"/>
              </a:rPr>
              <a:t> </a:t>
            </a:r>
            <a:r>
              <a:rPr lang="en-GB" dirty="0" err="1" smtClean="0">
                <a:latin typeface="Segoe WP SemiLight"/>
                <a:cs typeface="Segoe WP SemiLight"/>
              </a:rPr>
              <a:t>permite</a:t>
            </a:r>
            <a:r>
              <a:rPr lang="en-GB" dirty="0" smtClean="0">
                <a:latin typeface="Segoe WP SemiLight"/>
                <a:cs typeface="Segoe WP SemiLight"/>
              </a:rPr>
              <a:t> </a:t>
            </a:r>
            <a:r>
              <a:rPr lang="en-GB" dirty="0" err="1" smtClean="0">
                <a:latin typeface="Segoe WP SemiLight"/>
                <a:cs typeface="Segoe WP SemiLight"/>
              </a:rPr>
              <a:t>crear</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se </a:t>
            </a:r>
            <a:r>
              <a:rPr lang="en-GB" dirty="0" err="1" smtClean="0">
                <a:latin typeface="Segoe WP SemiLight"/>
                <a:cs typeface="Segoe WP SemiLight"/>
              </a:rPr>
              <a:t>leen</a:t>
            </a:r>
            <a:r>
              <a:rPr lang="en-GB" dirty="0" smtClean="0">
                <a:latin typeface="Segoe WP SemiLight"/>
                <a:cs typeface="Segoe WP SemiLight"/>
              </a:rPr>
              <a:t> de </a:t>
            </a:r>
            <a:r>
              <a:rPr lang="en-GB" dirty="0" err="1" smtClean="0">
                <a:latin typeface="Segoe WP SemiLight"/>
                <a:cs typeface="Segoe WP SemiLight"/>
              </a:rPr>
              <a:t>derecha</a:t>
            </a:r>
            <a:r>
              <a:rPr lang="en-GB" dirty="0" smtClean="0">
                <a:latin typeface="Segoe WP SemiLight"/>
                <a:cs typeface="Segoe WP SemiLight"/>
              </a:rPr>
              <a:t> a </a:t>
            </a:r>
            <a:r>
              <a:rPr lang="en-GB" dirty="0" err="1" smtClean="0">
                <a:latin typeface="Segoe WP SemiLight"/>
                <a:cs typeface="Segoe WP SemiLight"/>
              </a:rPr>
              <a:t>izquierda</a:t>
            </a:r>
            <a:r>
              <a:rPr lang="en-GB" dirty="0" smtClean="0">
                <a:latin typeface="Segoe WP SemiLight"/>
                <a:cs typeface="Segoe WP SemiLight"/>
              </a:rPr>
              <a:t>.</a:t>
            </a:r>
            <a:endParaRPr lang="en-GB" dirty="0">
              <a:latin typeface="Segoe WP SemiLight"/>
              <a:cs typeface="Segoe WP SemiLight"/>
            </a:endParaRPr>
          </a:p>
          <a:p>
            <a:pPr lvl="1"/>
            <a:endParaRPr lang="en-GB" dirty="0"/>
          </a:p>
        </p:txBody>
      </p:sp>
      <p:sp>
        <p:nvSpPr>
          <p:cNvPr id="5" name="Title 4"/>
          <p:cNvSpPr>
            <a:spLocks noGrp="1"/>
          </p:cNvSpPr>
          <p:nvPr>
            <p:ph type="title"/>
          </p:nvPr>
        </p:nvSpPr>
        <p:spPr>
          <a:xfrm>
            <a:off x="457200" y="401955"/>
            <a:ext cx="8229600" cy="384721"/>
          </a:xfrm>
        </p:spPr>
        <p:txBody>
          <a:bodyPr/>
          <a:lstStyle/>
          <a:p>
            <a:r>
              <a:rPr lang="en-GB" dirty="0" smtClean="0"/>
              <a:t>Windows Phone 8. </a:t>
            </a:r>
            <a:r>
              <a:rPr lang="en-GB" dirty="0" err="1" smtClean="0"/>
              <a:t>Soporte</a:t>
            </a:r>
            <a:r>
              <a:rPr lang="en-GB" dirty="0" smtClean="0"/>
              <a:t> a </a:t>
            </a:r>
            <a:r>
              <a:rPr lang="en-GB" dirty="0" err="1" smtClean="0"/>
              <a:t>Idiomas</a:t>
            </a:r>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194" y="1610315"/>
            <a:ext cx="1692652" cy="2821086"/>
          </a:xfrm>
          <a:prstGeom prst="rect">
            <a:avLst/>
          </a:prstGeom>
        </p:spPr>
      </p:pic>
    </p:spTree>
    <p:extLst>
      <p:ext uri="{BB962C8B-B14F-4D97-AF65-F5344CB8AC3E}">
        <p14:creationId xmlns:p14="http://schemas.microsoft.com/office/powerpoint/2010/main" val="9202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a:xfrm>
            <a:off x="457200" y="1189750"/>
            <a:ext cx="6089257" cy="3805587"/>
          </a:xfrm>
        </p:spPr>
        <p:txBody>
          <a:bodyPr/>
          <a:lstStyle/>
          <a:p>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vez</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creamos</a:t>
            </a:r>
            <a:r>
              <a:rPr lang="en-GB" dirty="0" smtClean="0">
                <a:latin typeface="Segoe WP SemiLight"/>
                <a:cs typeface="Segoe WP SemiLight"/>
              </a:rPr>
              <a:t> un </a:t>
            </a:r>
            <a:r>
              <a:rPr lang="en-GB" dirty="0" err="1" smtClean="0">
                <a:latin typeface="Segoe WP SemiLight"/>
                <a:cs typeface="Segoe WP SemiLight"/>
              </a:rPr>
              <a:t>proyecto</a:t>
            </a:r>
            <a:r>
              <a:rPr lang="en-GB" dirty="0" smtClean="0">
                <a:latin typeface="Segoe WP SemiLight"/>
                <a:cs typeface="Segoe WP SemiLight"/>
              </a:rPr>
              <a:t> </a:t>
            </a:r>
            <a:r>
              <a:rPr lang="en-GB" dirty="0" err="1" smtClean="0">
                <a:latin typeface="Segoe WP SemiLight"/>
                <a:cs typeface="Segoe WP SemiLight"/>
              </a:rPr>
              <a:t>nuevo</a:t>
            </a:r>
            <a:r>
              <a:rPr lang="en-GB" dirty="0" smtClean="0">
                <a:latin typeface="Segoe WP SemiLight"/>
                <a:cs typeface="Segoe WP SemiLight"/>
              </a:rPr>
              <a:t> Windows Phone </a:t>
            </a:r>
            <a:r>
              <a:rPr lang="en-GB" dirty="0" err="1" smtClean="0">
                <a:latin typeface="Segoe WP SemiLight"/>
                <a:cs typeface="Segoe WP SemiLight"/>
              </a:rPr>
              <a:t>desde</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plantilla</a:t>
            </a:r>
            <a:r>
              <a:rPr lang="en-GB" dirty="0" smtClean="0">
                <a:latin typeface="Segoe WP SemiLight"/>
                <a:cs typeface="Segoe WP SemiLight"/>
              </a:rPr>
              <a:t> Visual Studio 2012 </a:t>
            </a:r>
            <a:r>
              <a:rPr lang="en-GB" dirty="0" err="1" smtClean="0">
                <a:latin typeface="Segoe WP SemiLight"/>
                <a:cs typeface="Segoe WP SemiLight"/>
              </a:rPr>
              <a:t>contiene</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clase</a:t>
            </a:r>
            <a:r>
              <a:rPr lang="en-GB" dirty="0" smtClean="0">
                <a:latin typeface="Segoe WP SemiLight"/>
                <a:cs typeface="Segoe WP SemiLight"/>
              </a:rPr>
              <a:t> </a:t>
            </a:r>
            <a:r>
              <a:rPr lang="en-GB" dirty="0" err="1" smtClean="0">
                <a:latin typeface="Segoe WP SemiLight"/>
                <a:cs typeface="Segoe WP SemiLight"/>
              </a:rPr>
              <a:t>llamada</a:t>
            </a:r>
            <a:r>
              <a:rPr lang="en-GB" dirty="0" smtClean="0">
                <a:latin typeface="Segoe WP SemiLight"/>
                <a:cs typeface="Segoe WP SemiLight"/>
              </a:rPr>
              <a:t> </a:t>
            </a:r>
            <a:r>
              <a:rPr lang="en-GB" dirty="0" err="1" smtClean="0">
                <a:latin typeface="Segoe WP SemiLight"/>
                <a:cs typeface="Segoe WP SemiLight"/>
              </a:rPr>
              <a:t>LocalizedStrings</a:t>
            </a:r>
            <a:r>
              <a:rPr lang="en-GB" dirty="0" smtClean="0">
                <a:latin typeface="Segoe WP SemiLight"/>
                <a:cs typeface="Segoe WP SemiLight"/>
              </a:rPr>
              <a:t>.</a:t>
            </a:r>
          </a:p>
          <a:p>
            <a:pPr lvl="1"/>
            <a:r>
              <a:rPr lang="en-GB" sz="1400" dirty="0" err="1" smtClean="0">
                <a:latin typeface="Segoe WP SemiLight"/>
                <a:cs typeface="Segoe WP SemiLight"/>
              </a:rPr>
              <a:t>Es</a:t>
            </a:r>
            <a:r>
              <a:rPr lang="en-GB" sz="1400" dirty="0" smtClean="0">
                <a:latin typeface="Segoe WP SemiLight"/>
                <a:cs typeface="Segoe WP SemiLight"/>
              </a:rPr>
              <a:t> simple. </a:t>
            </a:r>
            <a:r>
              <a:rPr lang="en-GB" sz="1400" dirty="0" err="1" smtClean="0">
                <a:latin typeface="Segoe WP SemiLight"/>
                <a:cs typeface="Segoe WP SemiLight"/>
              </a:rPr>
              <a:t>Facilita</a:t>
            </a:r>
            <a:r>
              <a:rPr lang="en-GB" sz="1400" dirty="0" smtClean="0">
                <a:latin typeface="Segoe WP SemiLight"/>
                <a:cs typeface="Segoe WP SemiLight"/>
              </a:rPr>
              <a:t> el </a:t>
            </a:r>
            <a:r>
              <a:rPr lang="en-GB" sz="1400" dirty="0" err="1" smtClean="0">
                <a:latin typeface="Segoe WP SemiLight"/>
                <a:cs typeface="Segoe WP SemiLight"/>
              </a:rPr>
              <a:t>acceso</a:t>
            </a:r>
            <a:r>
              <a:rPr lang="en-GB" sz="1400" dirty="0" smtClean="0">
                <a:latin typeface="Segoe WP SemiLight"/>
                <a:cs typeface="Segoe WP SemiLight"/>
              </a:rPr>
              <a:t> </a:t>
            </a:r>
            <a:r>
              <a:rPr lang="en-GB" sz="1400" dirty="0" err="1" smtClean="0">
                <a:latin typeface="Segoe WP SemiLight"/>
                <a:cs typeface="Segoe WP SemiLight"/>
              </a:rPr>
              <a:t>por</a:t>
            </a:r>
            <a:r>
              <a:rPr lang="en-GB" sz="1400" dirty="0" smtClean="0">
                <a:latin typeface="Segoe WP SemiLight"/>
                <a:cs typeface="Segoe WP SemiLight"/>
              </a:rPr>
              <a:t> </a:t>
            </a:r>
            <a:r>
              <a:rPr lang="en-GB" sz="1400" dirty="0" err="1" smtClean="0">
                <a:latin typeface="Segoe WP SemiLight"/>
                <a:cs typeface="Segoe WP SemiLight"/>
              </a:rPr>
              <a:t>código</a:t>
            </a:r>
            <a:r>
              <a:rPr lang="en-GB" sz="1400" dirty="0" smtClean="0">
                <a:latin typeface="Segoe WP SemiLight"/>
                <a:cs typeface="Segoe WP SemiLight"/>
              </a:rPr>
              <a:t> a </a:t>
            </a:r>
            <a:r>
              <a:rPr lang="en-GB" sz="1400" dirty="0" err="1" smtClean="0">
                <a:latin typeface="Segoe WP SemiLight"/>
                <a:cs typeface="Segoe WP SemiLight"/>
              </a:rPr>
              <a:t>recursos</a:t>
            </a:r>
            <a:r>
              <a:rPr lang="en-GB" sz="1400" dirty="0" smtClean="0">
                <a:latin typeface="Segoe WP SemiLight"/>
                <a:cs typeface="Segoe WP SemiLight"/>
              </a:rPr>
              <a:t>.</a:t>
            </a:r>
          </a:p>
          <a:p>
            <a:pPr lvl="1"/>
            <a:r>
              <a:rPr lang="en-GB" sz="1400" dirty="0" err="1" smtClean="0">
                <a:latin typeface="Segoe WP SemiLight"/>
                <a:cs typeface="Segoe WP SemiLight"/>
              </a:rPr>
              <a:t>Una</a:t>
            </a:r>
            <a:r>
              <a:rPr lang="en-GB" sz="1400" dirty="0" smtClean="0">
                <a:latin typeface="Segoe WP SemiLight"/>
                <a:cs typeface="Segoe WP SemiLight"/>
              </a:rPr>
              <a:t> </a:t>
            </a:r>
            <a:r>
              <a:rPr lang="en-GB" sz="1400" dirty="0" err="1" smtClean="0">
                <a:latin typeface="Segoe WP SemiLight"/>
                <a:cs typeface="Segoe WP SemiLight"/>
              </a:rPr>
              <a:t>instancia</a:t>
            </a:r>
            <a:r>
              <a:rPr lang="en-GB" sz="1400" dirty="0" smtClean="0">
                <a:latin typeface="Segoe WP SemiLight"/>
                <a:cs typeface="Segoe WP SemiLight"/>
              </a:rPr>
              <a:t> de la </a:t>
            </a:r>
            <a:r>
              <a:rPr lang="en-GB" sz="1400" dirty="0" err="1" smtClean="0">
                <a:latin typeface="Segoe WP SemiLight"/>
                <a:cs typeface="Segoe WP SemiLight"/>
              </a:rPr>
              <a:t>clase</a:t>
            </a:r>
            <a:r>
              <a:rPr lang="en-GB" sz="1400" dirty="0" smtClean="0">
                <a:latin typeface="Segoe WP SemiLight"/>
                <a:cs typeface="Segoe WP SemiLight"/>
              </a:rPr>
              <a:t> se </a:t>
            </a:r>
            <a:r>
              <a:rPr lang="en-GB" sz="1400" dirty="0" err="1" smtClean="0">
                <a:latin typeface="Segoe WP SemiLight"/>
                <a:cs typeface="Segoe WP SemiLight"/>
              </a:rPr>
              <a:t>crea</a:t>
            </a:r>
            <a:r>
              <a:rPr lang="en-GB" sz="1400" dirty="0" smtClean="0">
                <a:latin typeface="Segoe WP SemiLight"/>
                <a:cs typeface="Segoe WP SemiLight"/>
              </a:rPr>
              <a:t> en </a:t>
            </a:r>
            <a:r>
              <a:rPr lang="en-GB" sz="1400" dirty="0" err="1" smtClean="0">
                <a:latin typeface="Segoe WP SemiLight"/>
                <a:cs typeface="Segoe WP SemiLight"/>
              </a:rPr>
              <a:t>App.xaml</a:t>
            </a:r>
            <a:r>
              <a:rPr lang="en-GB" sz="1400" dirty="0" smtClean="0">
                <a:latin typeface="Segoe WP SemiLight"/>
                <a:cs typeface="Segoe WP SemiLight"/>
              </a:rPr>
              <a:t> </a:t>
            </a:r>
            <a:r>
              <a:rPr lang="en-GB" sz="1400" dirty="0" err="1" smtClean="0">
                <a:latin typeface="Segoe WP SemiLight"/>
                <a:cs typeface="Segoe WP SemiLight"/>
              </a:rPr>
              <a:t>dentro</a:t>
            </a:r>
            <a:r>
              <a:rPr lang="en-GB" sz="1400" dirty="0" smtClean="0">
                <a:latin typeface="Segoe WP SemiLight"/>
                <a:cs typeface="Segoe WP SemiLight"/>
              </a:rPr>
              <a:t> de los </a:t>
            </a:r>
            <a:r>
              <a:rPr lang="en-GB" sz="1400" dirty="0" err="1" smtClean="0">
                <a:latin typeface="Segoe WP SemiLight"/>
                <a:cs typeface="Segoe WP SemiLight"/>
              </a:rPr>
              <a:t>recursos</a:t>
            </a:r>
            <a:r>
              <a:rPr lang="en-GB" sz="1400" dirty="0" smtClean="0">
                <a:latin typeface="Segoe WP SemiLight"/>
                <a:cs typeface="Segoe WP SemiLight"/>
              </a:rPr>
              <a:t> de la </a:t>
            </a:r>
            <a:r>
              <a:rPr lang="en-GB" sz="1400" dirty="0" err="1" smtClean="0">
                <a:latin typeface="Segoe WP SemiLight"/>
                <a:cs typeface="Segoe WP SemiLight"/>
              </a:rPr>
              <a:t>Aplicación</a:t>
            </a:r>
            <a:r>
              <a:rPr lang="en-GB" sz="1400" dirty="0" smtClean="0">
                <a:latin typeface="Segoe WP SemiLight"/>
                <a:cs typeface="Segoe WP SemiLight"/>
              </a:rPr>
              <a:t> con el </a:t>
            </a:r>
            <a:r>
              <a:rPr lang="en-GB" sz="1400" dirty="0" err="1" smtClean="0">
                <a:latin typeface="Segoe WP SemiLight"/>
                <a:cs typeface="Segoe WP SemiLight"/>
              </a:rPr>
              <a:t>identificador</a:t>
            </a:r>
            <a:r>
              <a:rPr lang="en-GB" sz="1400" dirty="0" smtClean="0">
                <a:latin typeface="Segoe WP SemiLight"/>
                <a:cs typeface="Segoe WP SemiLight"/>
              </a:rPr>
              <a:t> (key) </a:t>
            </a:r>
            <a:r>
              <a:rPr lang="en-GB" sz="1400" b="1" dirty="0" err="1" smtClean="0">
                <a:latin typeface="Segoe WP SemiLight"/>
                <a:cs typeface="Segoe WP SemiLight"/>
              </a:rPr>
              <a:t>LocalizedStrings</a:t>
            </a:r>
            <a:endParaRPr lang="en-GB" sz="1400" b="1" dirty="0" smtClean="0">
              <a:latin typeface="Segoe WP SemiLight"/>
              <a:cs typeface="Segoe WP SemiLight"/>
            </a:endParaRPr>
          </a:p>
          <a:p>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nuevo</a:t>
            </a:r>
            <a:r>
              <a:rPr lang="en-GB" dirty="0" smtClean="0">
                <a:latin typeface="Segoe WP SemiLight"/>
                <a:cs typeface="Segoe WP SemiLight"/>
              </a:rPr>
              <a:t> </a:t>
            </a:r>
            <a:r>
              <a:rPr lang="en-GB" dirty="0" err="1" smtClean="0">
                <a:latin typeface="Segoe WP SemiLight"/>
                <a:cs typeface="Segoe WP SemiLight"/>
              </a:rPr>
              <a:t>proyecto</a:t>
            </a:r>
            <a:r>
              <a:rPr lang="en-GB" dirty="0" smtClean="0">
                <a:latin typeface="Segoe WP SemiLight"/>
                <a:cs typeface="Segoe WP SemiLight"/>
              </a:rPr>
              <a:t> </a:t>
            </a:r>
            <a:r>
              <a:rPr lang="en-GB" dirty="0" err="1" smtClean="0">
                <a:latin typeface="Segoe WP SemiLight"/>
                <a:cs typeface="Segoe WP SemiLight"/>
              </a:rPr>
              <a:t>incluye</a:t>
            </a:r>
            <a:r>
              <a:rPr lang="en-GB" dirty="0" smtClean="0">
                <a:latin typeface="Segoe WP SemiLight"/>
                <a:cs typeface="Segoe WP SemiLight"/>
              </a:rPr>
              <a:t> </a:t>
            </a:r>
            <a:r>
              <a:rPr lang="en-GB" dirty="0" err="1" smtClean="0">
                <a:latin typeface="Segoe WP SemiLight"/>
                <a:cs typeface="Segoe WP SemiLight"/>
              </a:rPr>
              <a:t>también</a:t>
            </a:r>
            <a:r>
              <a:rPr lang="en-GB" dirty="0" smtClean="0">
                <a:latin typeface="Segoe WP SemiLight"/>
                <a:cs typeface="Segoe WP SemiLight"/>
              </a:rPr>
              <a:t> un </a:t>
            </a:r>
            <a:r>
              <a:rPr lang="en-GB" dirty="0" err="1" smtClean="0">
                <a:latin typeface="Segoe WP SemiLight"/>
                <a:cs typeface="Segoe WP SemiLight"/>
              </a:rPr>
              <a:t>archivo</a:t>
            </a:r>
            <a:r>
              <a:rPr lang="en-GB" dirty="0" smtClean="0">
                <a:latin typeface="Segoe WP SemiLight"/>
                <a:cs typeface="Segoe WP SemiLight"/>
              </a:rPr>
              <a:t> de </a:t>
            </a:r>
            <a:r>
              <a:rPr lang="en-GB" dirty="0" err="1" smtClean="0">
                <a:latin typeface="Segoe WP SemiLight"/>
                <a:cs typeface="Segoe WP SemiLight"/>
              </a:rPr>
              <a:t>recursos</a:t>
            </a:r>
            <a:r>
              <a:rPr lang="en-GB" dirty="0" smtClean="0">
                <a:latin typeface="Segoe WP SemiLight"/>
                <a:cs typeface="Segoe WP SemiLight"/>
              </a:rPr>
              <a:t>: Resources\</a:t>
            </a:r>
            <a:r>
              <a:rPr lang="en-GB" dirty="0" err="1" smtClean="0">
                <a:latin typeface="Segoe WP SemiLight"/>
                <a:cs typeface="Segoe WP SemiLight"/>
              </a:rPr>
              <a:t>AppResources.resx</a:t>
            </a:r>
            <a:endParaRPr lang="en-GB" dirty="0" smtClean="0">
              <a:latin typeface="Segoe WP SemiLight"/>
              <a:cs typeface="Segoe WP SemiLight"/>
            </a:endParaRPr>
          </a:p>
          <a:p>
            <a:pPr lvl="1"/>
            <a:r>
              <a:rPr lang="en-GB" sz="1400" dirty="0" err="1" smtClean="0">
                <a:latin typeface="Segoe WP SemiLight"/>
                <a:cs typeface="Segoe WP SemiLight"/>
              </a:rPr>
              <a:t>Incluye</a:t>
            </a:r>
            <a:r>
              <a:rPr lang="en-GB" sz="1400" dirty="0" smtClean="0">
                <a:latin typeface="Segoe WP SemiLight"/>
                <a:cs typeface="Segoe WP SemiLight"/>
              </a:rPr>
              <a:t> </a:t>
            </a:r>
            <a:r>
              <a:rPr lang="en-GB" sz="1400" dirty="0" err="1" smtClean="0">
                <a:latin typeface="Segoe WP SemiLight"/>
                <a:cs typeface="Segoe WP SemiLight"/>
              </a:rPr>
              <a:t>algunos</a:t>
            </a:r>
            <a:r>
              <a:rPr lang="en-GB" sz="1400" dirty="0" smtClean="0">
                <a:latin typeface="Segoe WP SemiLight"/>
                <a:cs typeface="Segoe WP SemiLight"/>
              </a:rPr>
              <a:t> </a:t>
            </a:r>
            <a:r>
              <a:rPr lang="en-GB" sz="1400" dirty="0" err="1" smtClean="0">
                <a:latin typeface="Segoe WP SemiLight"/>
                <a:cs typeface="Segoe WP SemiLight"/>
              </a:rPr>
              <a:t>literales</a:t>
            </a:r>
            <a:r>
              <a:rPr lang="en-GB" sz="1400" dirty="0" smtClean="0">
                <a:latin typeface="Segoe WP SemiLight"/>
                <a:cs typeface="Segoe WP SemiLight"/>
              </a:rPr>
              <a:t> </a:t>
            </a:r>
            <a:r>
              <a:rPr lang="en-GB" sz="1400" dirty="0" err="1" smtClean="0">
                <a:latin typeface="Segoe WP SemiLight"/>
                <a:cs typeface="Segoe WP SemiLight"/>
              </a:rPr>
              <a:t>ya</a:t>
            </a:r>
            <a:r>
              <a:rPr lang="en-GB" sz="1400" dirty="0" smtClean="0">
                <a:latin typeface="Segoe WP SemiLight"/>
                <a:cs typeface="Segoe WP SemiLight"/>
              </a:rPr>
              <a:t> </a:t>
            </a:r>
            <a:r>
              <a:rPr lang="en-GB" sz="1400" dirty="0" err="1" smtClean="0">
                <a:latin typeface="Segoe WP SemiLight"/>
                <a:cs typeface="Segoe WP SemiLight"/>
              </a:rPr>
              <a:t>definidos</a:t>
            </a:r>
            <a:r>
              <a:rPr lang="en-GB" sz="1400" dirty="0" smtClean="0">
                <a:latin typeface="Segoe WP SemiLight"/>
                <a:cs typeface="Segoe WP SemiLight"/>
              </a:rPr>
              <a:t>.</a:t>
            </a:r>
          </a:p>
          <a:p>
            <a:pPr lvl="1"/>
            <a:r>
              <a:rPr lang="en-GB" sz="1400" dirty="0" err="1" smtClean="0">
                <a:latin typeface="Segoe WP SemiLight"/>
                <a:cs typeface="Segoe WP SemiLight"/>
              </a:rPr>
              <a:t>Añade</a:t>
            </a:r>
            <a:r>
              <a:rPr lang="en-GB" sz="1400" dirty="0" smtClean="0">
                <a:latin typeface="Segoe WP SemiLight"/>
                <a:cs typeface="Segoe WP SemiLight"/>
              </a:rPr>
              <a:t> </a:t>
            </a:r>
            <a:r>
              <a:rPr lang="en-GB" sz="1400" dirty="0" err="1" smtClean="0">
                <a:latin typeface="Segoe WP SemiLight"/>
                <a:cs typeface="Segoe WP SemiLight"/>
              </a:rPr>
              <a:t>aquí</a:t>
            </a:r>
            <a:r>
              <a:rPr lang="en-GB" sz="1400" dirty="0" smtClean="0">
                <a:latin typeface="Segoe WP SemiLight"/>
                <a:cs typeface="Segoe WP SemiLight"/>
              </a:rPr>
              <a:t> </a:t>
            </a:r>
            <a:r>
              <a:rPr lang="en-GB" sz="1400" dirty="0" err="1" smtClean="0">
                <a:latin typeface="Segoe WP SemiLight"/>
                <a:cs typeface="Segoe WP SemiLight"/>
              </a:rPr>
              <a:t>todos</a:t>
            </a:r>
            <a:r>
              <a:rPr lang="en-GB" sz="1400" dirty="0" smtClean="0">
                <a:latin typeface="Segoe WP SemiLight"/>
                <a:cs typeface="Segoe WP SemiLight"/>
              </a:rPr>
              <a:t> los </a:t>
            </a:r>
            <a:r>
              <a:rPr lang="en-GB" sz="1400" dirty="0" err="1" smtClean="0">
                <a:latin typeface="Segoe WP SemiLight"/>
                <a:cs typeface="Segoe WP SemiLight"/>
              </a:rPr>
              <a:t>textos</a:t>
            </a:r>
            <a:r>
              <a:rPr lang="en-GB" sz="1400" dirty="0" smtClean="0">
                <a:latin typeface="Segoe WP SemiLight"/>
                <a:cs typeface="Segoe WP SemiLight"/>
              </a:rPr>
              <a:t> a </a:t>
            </a:r>
            <a:r>
              <a:rPr lang="en-GB" sz="1400" dirty="0" err="1" smtClean="0">
                <a:latin typeface="Segoe WP SemiLight"/>
                <a:cs typeface="Segoe WP SemiLight"/>
              </a:rPr>
              <a:t>utilizar</a:t>
            </a:r>
            <a:r>
              <a:rPr lang="en-GB" sz="1400" dirty="0" smtClean="0">
                <a:latin typeface="Segoe WP SemiLight"/>
                <a:cs typeface="Segoe WP SemiLight"/>
              </a:rPr>
              <a:t> en </a:t>
            </a:r>
            <a:r>
              <a:rPr lang="en-GB" sz="1400" dirty="0" err="1" smtClean="0">
                <a:latin typeface="Segoe WP SemiLight"/>
                <a:cs typeface="Segoe WP SemiLight"/>
              </a:rPr>
              <a:t>tu</a:t>
            </a:r>
            <a:r>
              <a:rPr lang="en-GB" sz="1400" dirty="0" smtClean="0">
                <a:latin typeface="Segoe WP SemiLight"/>
                <a:cs typeface="Segoe WP SemiLight"/>
              </a:rPr>
              <a:t> </a:t>
            </a:r>
            <a:r>
              <a:rPr lang="en-GB" sz="1400" dirty="0" err="1" smtClean="0">
                <a:latin typeface="Segoe WP SemiLight"/>
                <a:cs typeface="Segoe WP SemiLight"/>
              </a:rPr>
              <a:t>Aplicación</a:t>
            </a:r>
            <a:r>
              <a:rPr lang="en-GB" sz="1400" dirty="0" smtClean="0">
                <a:latin typeface="Segoe WP SemiLight"/>
                <a:cs typeface="Segoe WP SemiLight"/>
              </a:rPr>
              <a:t>.</a:t>
            </a:r>
          </a:p>
          <a:p>
            <a:r>
              <a:rPr lang="en-GB" dirty="0" err="1" smtClean="0">
                <a:latin typeface="Segoe WP SemiLight"/>
                <a:cs typeface="Segoe WP SemiLight"/>
              </a:rPr>
              <a:t>Todos</a:t>
            </a:r>
            <a:r>
              <a:rPr lang="en-GB" dirty="0" smtClean="0">
                <a:latin typeface="Segoe WP SemiLight"/>
                <a:cs typeface="Segoe WP SemiLight"/>
              </a:rPr>
              <a:t> los </a:t>
            </a:r>
            <a:r>
              <a:rPr lang="en-GB" dirty="0" err="1" smtClean="0">
                <a:latin typeface="Segoe WP SemiLight"/>
                <a:cs typeface="Segoe WP SemiLight"/>
              </a:rPr>
              <a:t>nuevos</a:t>
            </a:r>
            <a:r>
              <a:rPr lang="en-GB" dirty="0" smtClean="0">
                <a:latin typeface="Segoe WP SemiLight"/>
                <a:cs typeface="Segoe WP SemiLight"/>
              </a:rPr>
              <a:t> </a:t>
            </a:r>
            <a:r>
              <a:rPr lang="en-GB" dirty="0" err="1" smtClean="0">
                <a:latin typeface="Segoe WP SemiLight"/>
                <a:cs typeface="Segoe WP SemiLight"/>
              </a:rPr>
              <a:t>proyectos</a:t>
            </a:r>
            <a:r>
              <a:rPr lang="en-GB" dirty="0" smtClean="0">
                <a:latin typeface="Segoe WP SemiLight"/>
                <a:cs typeface="Segoe WP SemiLight"/>
              </a:rPr>
              <a:t> </a:t>
            </a:r>
            <a:r>
              <a:rPr lang="en-GB" dirty="0" err="1" smtClean="0">
                <a:latin typeface="Segoe WP SemiLight"/>
                <a:cs typeface="Segoe WP SemiLight"/>
              </a:rPr>
              <a:t>incluyen</a:t>
            </a:r>
            <a:r>
              <a:rPr lang="en-GB" dirty="0" smtClean="0">
                <a:latin typeface="Segoe WP SemiLight"/>
                <a:cs typeface="Segoe WP SemiLight"/>
              </a:rPr>
              <a:t> </a:t>
            </a:r>
            <a:r>
              <a:rPr lang="en-GB" dirty="0" err="1" smtClean="0">
                <a:latin typeface="Segoe WP SemiLight"/>
                <a:cs typeface="Segoe WP SemiLight"/>
              </a:rPr>
              <a:t>también</a:t>
            </a:r>
            <a:r>
              <a:rPr lang="en-GB" dirty="0" smtClean="0">
                <a:latin typeface="Segoe WP SemiLight"/>
                <a:cs typeface="Segoe WP SemiLight"/>
              </a:rPr>
              <a:t> en </a:t>
            </a:r>
            <a:r>
              <a:rPr lang="en-GB" dirty="0" err="1" smtClean="0">
                <a:latin typeface="Segoe WP SemiLight"/>
                <a:cs typeface="Segoe WP SemiLight"/>
              </a:rPr>
              <a:t>MainPage.xaml.cs</a:t>
            </a:r>
            <a:r>
              <a:rPr lang="en-GB" dirty="0" smtClean="0">
                <a:latin typeface="Segoe WP SemiLight"/>
                <a:cs typeface="Segoe WP SemiLight"/>
              </a:rPr>
              <a:t> el </a:t>
            </a:r>
            <a:r>
              <a:rPr lang="en-GB" dirty="0" err="1" smtClean="0">
                <a:latin typeface="Segoe WP SemiLight"/>
                <a:cs typeface="Segoe WP SemiLight"/>
              </a:rPr>
              <a:t>código</a:t>
            </a:r>
            <a:r>
              <a:rPr lang="en-GB" dirty="0" smtClean="0">
                <a:latin typeface="Segoe WP SemiLight"/>
                <a:cs typeface="Segoe WP SemiLight"/>
              </a:rPr>
              <a:t> </a:t>
            </a:r>
            <a:r>
              <a:rPr lang="en-GB" dirty="0" err="1" smtClean="0">
                <a:latin typeface="Segoe WP SemiLight"/>
                <a:cs typeface="Segoe WP SemiLight"/>
              </a:rPr>
              <a:t>comentado</a:t>
            </a:r>
            <a:r>
              <a:rPr lang="en-GB" dirty="0" smtClean="0">
                <a:latin typeface="Segoe WP SemiLight"/>
                <a:cs typeface="Segoe WP SemiLight"/>
              </a:rPr>
              <a:t> </a:t>
            </a:r>
            <a:r>
              <a:rPr lang="en-GB" dirty="0" err="1" smtClean="0">
                <a:latin typeface="Segoe WP SemiLight"/>
                <a:cs typeface="Segoe WP SemiLight"/>
              </a:rPr>
              <a:t>necesario</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tener</a:t>
            </a:r>
            <a:r>
              <a:rPr lang="en-GB" dirty="0" smtClean="0">
                <a:latin typeface="Segoe WP SemiLight"/>
                <a:cs typeface="Segoe WP SemiLight"/>
              </a:rPr>
              <a:t> un Application Bar </a:t>
            </a:r>
            <a:r>
              <a:rPr lang="en-GB" dirty="0" err="1" smtClean="0">
                <a:latin typeface="Segoe WP SemiLight"/>
                <a:cs typeface="Segoe WP SemiLight"/>
              </a:rPr>
              <a:t>localizado</a:t>
            </a:r>
            <a:r>
              <a:rPr lang="en-GB" dirty="0" smtClean="0">
                <a:latin typeface="Segoe WP SemiLight"/>
                <a:cs typeface="Segoe WP SemiLight"/>
              </a:rPr>
              <a:t>.</a:t>
            </a:r>
          </a:p>
          <a:p>
            <a:pPr lvl="1"/>
            <a:endParaRPr lang="en-GB" dirty="0">
              <a:latin typeface="Segoe WP SemiLight"/>
              <a:cs typeface="Segoe WP SemiLight"/>
            </a:endParaRPr>
          </a:p>
        </p:txBody>
      </p:sp>
      <p:sp>
        <p:nvSpPr>
          <p:cNvPr id="5" name="Title 4"/>
          <p:cNvSpPr>
            <a:spLocks noGrp="1"/>
          </p:cNvSpPr>
          <p:nvPr>
            <p:ph type="title"/>
          </p:nvPr>
        </p:nvSpPr>
        <p:spPr>
          <a:xfrm>
            <a:off x="457200" y="401955"/>
            <a:ext cx="8229600" cy="384721"/>
          </a:xfrm>
        </p:spPr>
        <p:txBody>
          <a:bodyPr/>
          <a:lstStyle/>
          <a:p>
            <a:r>
              <a:rPr lang="en-GB" dirty="0" smtClean="0"/>
              <a:t>Las </a:t>
            </a:r>
            <a:r>
              <a:rPr lang="en-GB" dirty="0" err="1" smtClean="0"/>
              <a:t>nuevas</a:t>
            </a:r>
            <a:r>
              <a:rPr lang="en-GB" dirty="0" smtClean="0"/>
              <a:t> </a:t>
            </a:r>
            <a:r>
              <a:rPr lang="en-GB" dirty="0" err="1" smtClean="0"/>
              <a:t>plantillas</a:t>
            </a:r>
            <a:r>
              <a:rPr lang="en-GB" dirty="0" smtClean="0"/>
              <a:t> </a:t>
            </a:r>
            <a:r>
              <a:rPr lang="en-GB" dirty="0" err="1" smtClean="0"/>
              <a:t>ya</a:t>
            </a:r>
            <a:r>
              <a:rPr lang="en-GB" dirty="0" smtClean="0"/>
              <a:t> </a:t>
            </a:r>
            <a:r>
              <a:rPr lang="en-GB" dirty="0" err="1" smtClean="0"/>
              <a:t>traen</a:t>
            </a:r>
            <a:r>
              <a:rPr lang="en-GB" dirty="0" smtClean="0"/>
              <a:t> </a:t>
            </a:r>
            <a:r>
              <a:rPr lang="en-GB" dirty="0" err="1" smtClean="0"/>
              <a:t>soporte</a:t>
            </a:r>
            <a:r>
              <a:rPr lang="en-GB" dirty="0" smtClean="0"/>
              <a:t> </a:t>
            </a:r>
            <a:r>
              <a:rPr lang="en-GB" dirty="0" err="1" smtClean="0"/>
              <a:t>para</a:t>
            </a:r>
            <a:r>
              <a:rPr lang="en-GB" dirty="0" smtClean="0"/>
              <a:t> </a:t>
            </a:r>
            <a:r>
              <a:rPr lang="en-GB" dirty="0" err="1" smtClean="0"/>
              <a:t>localización</a:t>
            </a:r>
            <a:endParaRPr lang="en-GB" dirty="0"/>
          </a:p>
        </p:txBody>
      </p:sp>
      <p:pic>
        <p:nvPicPr>
          <p:cNvPr id="8" name="Picture 7"/>
          <p:cNvPicPr>
            <a:picLocks noChangeAspect="1"/>
          </p:cNvPicPr>
          <p:nvPr/>
        </p:nvPicPr>
        <p:blipFill>
          <a:blip r:embed="rId3"/>
          <a:stretch>
            <a:fillRect/>
          </a:stretch>
        </p:blipFill>
        <p:spPr>
          <a:xfrm>
            <a:off x="7206944" y="1237272"/>
            <a:ext cx="1601039" cy="3156704"/>
          </a:xfrm>
          <a:prstGeom prst="rect">
            <a:avLst/>
          </a:prstGeom>
        </p:spPr>
      </p:pic>
    </p:spTree>
    <p:extLst>
      <p:ext uri="{BB962C8B-B14F-4D97-AF65-F5344CB8AC3E}">
        <p14:creationId xmlns:p14="http://schemas.microsoft.com/office/powerpoint/2010/main" val="199726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392464" y="1445258"/>
            <a:ext cx="3515989" cy="2755900"/>
          </a:xfrm>
        </p:spPr>
        <p:txBody>
          <a:bodyPr/>
          <a:lstStyle/>
          <a:p>
            <a:r>
              <a:rPr lang="en-GB" dirty="0" err="1" smtClean="0">
                <a:latin typeface="Segoe WP SemiLight"/>
                <a:cs typeface="Segoe WP SemiLight"/>
              </a:rPr>
              <a:t>Haremos</a:t>
            </a:r>
            <a:r>
              <a:rPr lang="en-GB" dirty="0" smtClean="0">
                <a:latin typeface="Segoe WP SemiLight"/>
                <a:cs typeface="Segoe WP SemiLight"/>
              </a:rPr>
              <a:t> </a:t>
            </a:r>
            <a:r>
              <a:rPr lang="en-GB" dirty="0" err="1" smtClean="0">
                <a:latin typeface="Segoe WP SemiLight"/>
                <a:cs typeface="Segoe WP SemiLight"/>
              </a:rPr>
              <a:t>Databinding</a:t>
            </a:r>
            <a:r>
              <a:rPr lang="en-GB" dirty="0" smtClean="0">
                <a:latin typeface="Segoe WP SemiLight"/>
                <a:cs typeface="Segoe WP SemiLight"/>
              </a:rPr>
              <a:t> de la </a:t>
            </a:r>
            <a:r>
              <a:rPr lang="en-GB" dirty="0" err="1" smtClean="0">
                <a:latin typeface="Segoe WP SemiLight"/>
                <a:cs typeface="Segoe WP SemiLight"/>
              </a:rPr>
              <a:t>propiedad</a:t>
            </a:r>
            <a:r>
              <a:rPr lang="en-GB" dirty="0" smtClean="0">
                <a:latin typeface="Segoe WP SemiLight"/>
                <a:cs typeface="Segoe WP SemiLight"/>
              </a:rPr>
              <a:t> Text del </a:t>
            </a:r>
            <a:r>
              <a:rPr lang="en-GB" dirty="0" err="1" smtClean="0">
                <a:latin typeface="Segoe WP SemiLight"/>
                <a:cs typeface="Segoe WP SemiLight"/>
              </a:rPr>
              <a:t>TextBlock</a:t>
            </a:r>
            <a:r>
              <a:rPr lang="en-GB" dirty="0" smtClean="0">
                <a:latin typeface="Segoe WP SemiLight"/>
                <a:cs typeface="Segoe WP SemiLight"/>
              </a:rPr>
              <a:t> y en </a:t>
            </a:r>
            <a:r>
              <a:rPr lang="en-GB" dirty="0" err="1" smtClean="0">
                <a:latin typeface="Segoe WP SemiLight"/>
                <a:cs typeface="Segoe WP SemiLight"/>
              </a:rPr>
              <a:t>otros</a:t>
            </a:r>
            <a:r>
              <a:rPr lang="en-GB" dirty="0" smtClean="0">
                <a:latin typeface="Segoe WP SemiLight"/>
                <a:cs typeface="Segoe WP SemiLight"/>
              </a:rPr>
              <a:t> </a:t>
            </a:r>
            <a:r>
              <a:rPr lang="en-GB" dirty="0" err="1" smtClean="0">
                <a:latin typeface="Segoe WP SemiLight"/>
                <a:cs typeface="Segoe WP SemiLight"/>
              </a:rPr>
              <a:t>controles</a:t>
            </a:r>
            <a:r>
              <a:rPr lang="en-GB" dirty="0" smtClean="0">
                <a:latin typeface="Segoe WP SemiLight"/>
                <a:cs typeface="Segoe WP SemiLight"/>
              </a:rPr>
              <a:t> a </a:t>
            </a:r>
            <a:r>
              <a:rPr lang="en-GB" dirty="0" err="1" smtClean="0">
                <a:latin typeface="Segoe WP SemiLight"/>
                <a:cs typeface="Segoe WP SemiLight"/>
              </a:rPr>
              <a:t>nuestros</a:t>
            </a:r>
            <a:r>
              <a:rPr lang="en-GB" dirty="0" smtClean="0">
                <a:latin typeface="Segoe WP SemiLight"/>
                <a:cs typeface="Segoe WP SemiLight"/>
              </a:rPr>
              <a:t> </a:t>
            </a:r>
            <a:r>
              <a:rPr lang="en-GB" dirty="0" err="1" smtClean="0">
                <a:latin typeface="Segoe WP SemiLight"/>
                <a:cs typeface="Segoe WP SemiLight"/>
              </a:rPr>
              <a:t>recursos</a:t>
            </a:r>
            <a:r>
              <a:rPr lang="en-GB" dirty="0" smtClean="0">
                <a:latin typeface="Segoe WP SemiLight"/>
                <a:cs typeface="Segoe WP SemiLight"/>
              </a:rPr>
              <a:t> </a:t>
            </a:r>
            <a:r>
              <a:rPr lang="en-GB" dirty="0" err="1" smtClean="0">
                <a:latin typeface="Segoe WP SemiLight"/>
                <a:cs typeface="Segoe WP SemiLight"/>
              </a:rPr>
              <a:t>mediante</a:t>
            </a:r>
            <a:r>
              <a:rPr lang="en-GB" dirty="0" smtClean="0">
                <a:latin typeface="Segoe WP SemiLight"/>
                <a:cs typeface="Segoe WP SemiLight"/>
              </a:rPr>
              <a:t> la key </a:t>
            </a:r>
            <a:r>
              <a:rPr lang="en-GB" dirty="0" err="1" smtClean="0">
                <a:latin typeface="Segoe WP SemiLight"/>
                <a:cs typeface="Segoe WP SemiLight"/>
              </a:rPr>
              <a:t>que</a:t>
            </a:r>
            <a:r>
              <a:rPr lang="en-GB" dirty="0" smtClean="0">
                <a:latin typeface="Segoe WP SemiLight"/>
                <a:cs typeface="Segoe WP SemiLight"/>
              </a:rPr>
              <a:t> define el </a:t>
            </a:r>
            <a:r>
              <a:rPr lang="en-GB" dirty="0" err="1" smtClean="0">
                <a:latin typeface="Segoe WP SemiLight"/>
                <a:cs typeface="Segoe WP SemiLight"/>
              </a:rPr>
              <a:t>recurso</a:t>
            </a:r>
            <a:r>
              <a:rPr lang="en-GB" dirty="0" smtClean="0">
                <a:latin typeface="Segoe WP SemiLight"/>
                <a:cs typeface="Segoe WP SemiLight"/>
              </a:rPr>
              <a:t> y </a:t>
            </a:r>
            <a:r>
              <a:rPr lang="en-GB" dirty="0" err="1" smtClean="0">
                <a:latin typeface="Segoe WP SemiLight"/>
                <a:cs typeface="Segoe WP SemiLight"/>
              </a:rPr>
              <a:t>usando</a:t>
            </a:r>
            <a:r>
              <a:rPr lang="en-GB" dirty="0" smtClean="0">
                <a:latin typeface="Segoe WP SemiLight"/>
                <a:cs typeface="Segoe WP SemiLight"/>
              </a:rPr>
              <a:t> </a:t>
            </a:r>
            <a:r>
              <a:rPr lang="en-GB" dirty="0" err="1" smtClean="0">
                <a:latin typeface="Segoe WP SemiLight"/>
                <a:cs typeface="Segoe WP SemiLight"/>
              </a:rPr>
              <a:t>S</a:t>
            </a:r>
            <a:r>
              <a:rPr lang="en-GB" b="1" dirty="0" err="1" smtClean="0">
                <a:latin typeface="Segoe WP SemiLight"/>
                <a:cs typeface="Segoe WP SemiLight"/>
              </a:rPr>
              <a:t>taticResource</a:t>
            </a:r>
            <a:r>
              <a:rPr lang="en-GB" dirty="0">
                <a:latin typeface="Segoe WP SemiLight"/>
                <a:cs typeface="Segoe WP SemiLight"/>
              </a:rPr>
              <a:t>.</a:t>
            </a:r>
          </a:p>
        </p:txBody>
      </p:sp>
      <p:sp>
        <p:nvSpPr>
          <p:cNvPr id="3" name="Title 2"/>
          <p:cNvSpPr>
            <a:spLocks noGrp="1"/>
          </p:cNvSpPr>
          <p:nvPr>
            <p:ph type="title"/>
          </p:nvPr>
        </p:nvSpPr>
        <p:spPr>
          <a:xfrm>
            <a:off x="457200" y="401955"/>
            <a:ext cx="8229600" cy="384721"/>
          </a:xfrm>
        </p:spPr>
        <p:txBody>
          <a:bodyPr/>
          <a:lstStyle/>
          <a:p>
            <a:r>
              <a:rPr lang="en-GB" dirty="0" err="1" smtClean="0"/>
              <a:t>Accediendo</a:t>
            </a:r>
            <a:r>
              <a:rPr lang="en-GB" dirty="0" smtClean="0"/>
              <a:t> a </a:t>
            </a:r>
            <a:r>
              <a:rPr lang="en-GB" dirty="0" err="1" smtClean="0"/>
              <a:t>recursos</a:t>
            </a:r>
            <a:r>
              <a:rPr lang="en-GB" dirty="0" smtClean="0"/>
              <a:t> </a:t>
            </a:r>
            <a:r>
              <a:rPr lang="en-GB" dirty="0" err="1" smtClean="0"/>
              <a:t>desde</a:t>
            </a:r>
            <a:r>
              <a:rPr lang="en-GB" dirty="0" smtClean="0"/>
              <a:t> XAML</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44</a:t>
            </a:fld>
            <a:endParaRPr lang="en-US" dirty="0"/>
          </a:p>
        </p:txBody>
      </p:sp>
      <p:pic>
        <p:nvPicPr>
          <p:cNvPr id="8" name="Picture 7"/>
          <p:cNvPicPr>
            <a:picLocks noChangeAspect="1"/>
          </p:cNvPicPr>
          <p:nvPr/>
        </p:nvPicPr>
        <p:blipFill>
          <a:blip r:embed="rId3"/>
          <a:stretch>
            <a:fillRect/>
          </a:stretch>
        </p:blipFill>
        <p:spPr>
          <a:xfrm>
            <a:off x="4135658" y="1145983"/>
            <a:ext cx="4551141" cy="3320821"/>
          </a:xfrm>
          <a:prstGeom prst="rect">
            <a:avLst/>
          </a:prstGeom>
        </p:spPr>
      </p:pic>
    </p:spTree>
    <p:extLst>
      <p:ext uri="{BB962C8B-B14F-4D97-AF65-F5344CB8AC3E}">
        <p14:creationId xmlns:p14="http://schemas.microsoft.com/office/powerpoint/2010/main" val="395192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333687"/>
            <a:ext cx="8229600" cy="3379423"/>
          </a:xfrm>
        </p:spPr>
        <p:txBody>
          <a:bodyPr/>
          <a:lstStyle/>
          <a:p>
            <a:r>
              <a:rPr lang="en-GB" dirty="0" err="1" smtClean="0">
                <a:latin typeface="Segoe WP SemiLight"/>
                <a:cs typeface="Segoe WP SemiLight"/>
              </a:rPr>
              <a:t>Haremos</a:t>
            </a:r>
            <a:r>
              <a:rPr lang="en-GB" dirty="0" smtClean="0">
                <a:latin typeface="Segoe WP SemiLight"/>
                <a:cs typeface="Segoe WP SemiLight"/>
              </a:rPr>
              <a:t> Double-click en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propiedades</a:t>
            </a:r>
            <a:r>
              <a:rPr lang="en-GB" dirty="0" smtClean="0">
                <a:latin typeface="Segoe WP SemiLight"/>
                <a:cs typeface="Segoe WP SemiLight"/>
              </a:rPr>
              <a:t> del </a:t>
            </a:r>
            <a:r>
              <a:rPr lang="en-GB" dirty="0" err="1" smtClean="0">
                <a:latin typeface="Segoe WP SemiLight"/>
                <a:cs typeface="Segoe WP SemiLight"/>
              </a:rPr>
              <a:t>proyecto</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abrir</a:t>
            </a:r>
            <a:r>
              <a:rPr lang="en-GB" dirty="0" smtClean="0">
                <a:latin typeface="Segoe WP SemiLight"/>
                <a:cs typeface="Segoe WP SemiLight"/>
              </a:rPr>
              <a:t> el editor de </a:t>
            </a:r>
            <a:r>
              <a:rPr lang="en-GB" dirty="0" err="1" smtClean="0">
                <a:latin typeface="Segoe WP SemiLight"/>
                <a:cs typeface="Segoe WP SemiLight"/>
              </a:rPr>
              <a:t>propiedades</a:t>
            </a:r>
            <a:r>
              <a:rPr lang="en-GB" dirty="0" smtClean="0">
                <a:latin typeface="Segoe WP SemiLight"/>
                <a:cs typeface="Segoe WP SemiLight"/>
              </a:rPr>
              <a:t>.</a:t>
            </a:r>
          </a:p>
          <a:p>
            <a:r>
              <a:rPr lang="en-GB" dirty="0" smtClean="0">
                <a:latin typeface="Segoe WP SemiLight"/>
                <a:cs typeface="Segoe WP SemiLight"/>
              </a:rPr>
              <a:t>En la </a:t>
            </a:r>
            <a:r>
              <a:rPr lang="en-GB" dirty="0" err="1" smtClean="0">
                <a:latin typeface="Segoe WP SemiLight"/>
                <a:cs typeface="Segoe WP SemiLight"/>
              </a:rPr>
              <a:t>pestaña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a:t>
            </a:r>
          </a:p>
          <a:p>
            <a:pPr lvl="1"/>
            <a:r>
              <a:rPr lang="en-GB" dirty="0" err="1" smtClean="0">
                <a:latin typeface="Segoe WP SemiLight"/>
                <a:cs typeface="Segoe WP SemiLight"/>
              </a:rPr>
              <a:t>Marcaremos</a:t>
            </a:r>
            <a:r>
              <a:rPr lang="en-GB" dirty="0" smtClean="0">
                <a:latin typeface="Segoe WP SemiLight"/>
                <a:cs typeface="Segoe WP SemiLight"/>
              </a:rPr>
              <a:t> </a:t>
            </a:r>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uno</a:t>
            </a:r>
            <a:r>
              <a:rPr lang="en-GB" dirty="0" smtClean="0">
                <a:latin typeface="Segoe WP SemiLight"/>
                <a:cs typeface="Segoe WP SemiLight"/>
              </a:rPr>
              <a:t> de los</a:t>
            </a:r>
          </a:p>
          <a:p>
            <a:pPr marL="460375" lvl="1" indent="0">
              <a:buNone/>
            </a:pPr>
            <a:r>
              <a:rPr lang="en-GB" dirty="0">
                <a:latin typeface="Segoe WP SemiLight"/>
                <a:cs typeface="Segoe WP SemiLight"/>
              </a:rPr>
              <a:t> </a:t>
            </a:r>
            <a:r>
              <a:rPr lang="en-GB" dirty="0" smtClean="0">
                <a:latin typeface="Segoe WP SemiLight"/>
                <a:cs typeface="Segoe WP SemiLight"/>
              </a:rPr>
              <a:t> </a:t>
            </a:r>
            <a:r>
              <a:rPr lang="en-GB" dirty="0" err="1" smtClean="0">
                <a:latin typeface="Segoe WP SemiLight"/>
                <a:cs typeface="Segoe WP SemiLight"/>
              </a:rPr>
              <a:t>idiomas</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la </a:t>
            </a:r>
            <a:r>
              <a:rPr lang="en-GB" dirty="0" err="1" smtClean="0">
                <a:latin typeface="Segoe WP SemiLight"/>
                <a:cs typeface="Segoe WP SemiLight"/>
              </a:rPr>
              <a:t>Aplicación</a:t>
            </a:r>
            <a:endParaRPr lang="en-GB" dirty="0" smtClean="0">
              <a:latin typeface="Segoe WP SemiLight"/>
              <a:cs typeface="Segoe WP SemiLight"/>
            </a:endParaRPr>
          </a:p>
          <a:p>
            <a:pPr marL="460375" lvl="1" indent="0">
              <a:buNone/>
            </a:pPr>
            <a:r>
              <a:rPr lang="es-ES" dirty="0" smtClean="0">
                <a:latin typeface="Segoe WP SemiLight"/>
                <a:cs typeface="Segoe WP SemiLight"/>
              </a:rPr>
              <a:t>  s</a:t>
            </a:r>
            <a:r>
              <a:rPr lang="en-GB" dirty="0" err="1" smtClean="0">
                <a:latin typeface="Segoe WP SemiLight"/>
                <a:cs typeface="Segoe WP SemiLight"/>
              </a:rPr>
              <a:t>oportará</a:t>
            </a:r>
            <a:r>
              <a:rPr lang="en-GB" dirty="0" smtClean="0">
                <a:latin typeface="Segoe WP SemiLight"/>
                <a:cs typeface="Segoe WP SemiLight"/>
              </a:rPr>
              <a:t>.</a:t>
            </a:r>
          </a:p>
          <a:p>
            <a:r>
              <a:rPr lang="en-GB" dirty="0" err="1" smtClean="0">
                <a:latin typeface="Segoe WP SemiLight"/>
                <a:cs typeface="Segoe WP SemiLight"/>
              </a:rPr>
              <a:t>Guardamos</a:t>
            </a:r>
            <a:r>
              <a:rPr lang="en-GB" dirty="0" smtClean="0">
                <a:latin typeface="Segoe WP SemiLight"/>
                <a:cs typeface="Segoe WP SemiLight"/>
              </a:rPr>
              <a:t>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propiedades</a:t>
            </a:r>
            <a:r>
              <a:rPr lang="en-GB" dirty="0" smtClean="0">
                <a:latin typeface="Segoe WP SemiLight"/>
                <a:cs typeface="Segoe WP SemiLight"/>
              </a:rPr>
              <a:t> del </a:t>
            </a:r>
          </a:p>
          <a:p>
            <a:pPr marL="0" indent="0">
              <a:buNone/>
            </a:pPr>
            <a:r>
              <a:rPr lang="en-GB" dirty="0">
                <a:latin typeface="Segoe WP SemiLight"/>
                <a:cs typeface="Segoe WP SemiLight"/>
              </a:rPr>
              <a:t> </a:t>
            </a:r>
            <a:r>
              <a:rPr lang="en-GB" dirty="0" smtClean="0">
                <a:latin typeface="Segoe WP SemiLight"/>
                <a:cs typeface="Segoe WP SemiLight"/>
              </a:rPr>
              <a:t> </a:t>
            </a:r>
            <a:r>
              <a:rPr lang="en-GB" dirty="0" err="1" smtClean="0">
                <a:latin typeface="Segoe WP SemiLight"/>
                <a:cs typeface="Segoe WP SemiLight"/>
              </a:rPr>
              <a:t>proyecto</a:t>
            </a:r>
            <a:r>
              <a:rPr lang="en-GB" dirty="0" smtClean="0">
                <a:latin typeface="Segoe WP SemiLight"/>
                <a:cs typeface="Segoe WP SemiLight"/>
              </a:rPr>
              <a:t>:</a:t>
            </a:r>
          </a:p>
          <a:p>
            <a:pPr lvl="1"/>
            <a:r>
              <a:rPr lang="en-GB" dirty="0" smtClean="0">
                <a:latin typeface="Segoe WP SemiLight"/>
                <a:cs typeface="Segoe WP SemiLight"/>
              </a:rPr>
              <a:t>Visual Studio </a:t>
            </a:r>
            <a:r>
              <a:rPr lang="en-GB" dirty="0" err="1" smtClean="0">
                <a:latin typeface="Segoe WP SemiLight"/>
                <a:cs typeface="Segoe WP SemiLight"/>
              </a:rPr>
              <a:t>creará</a:t>
            </a:r>
            <a:r>
              <a:rPr lang="en-GB" dirty="0" smtClean="0">
                <a:latin typeface="Segoe WP SemiLight"/>
                <a:cs typeface="Segoe WP SemiLight"/>
              </a:rPr>
              <a:t> </a:t>
            </a:r>
          </a:p>
          <a:p>
            <a:pPr marL="460375" lvl="1" indent="0">
              <a:buNone/>
            </a:pPr>
            <a:r>
              <a:rPr lang="en-GB" dirty="0">
                <a:latin typeface="Segoe WP SemiLight"/>
                <a:cs typeface="Segoe WP SemiLight"/>
              </a:rPr>
              <a:t> </a:t>
            </a:r>
            <a:r>
              <a:rPr lang="en-GB" dirty="0" smtClean="0">
                <a:latin typeface="Segoe WP SemiLight"/>
                <a:cs typeface="Segoe WP SemiLight"/>
              </a:rPr>
              <a:t> </a:t>
            </a:r>
            <a:r>
              <a:rPr lang="en-GB" dirty="0" err="1" smtClean="0">
                <a:latin typeface="Segoe WP SemiLight"/>
                <a:cs typeface="Segoe WP SemiLight"/>
              </a:rPr>
              <a:t>automáticamente</a:t>
            </a:r>
            <a:r>
              <a:rPr lang="en-GB" dirty="0">
                <a:latin typeface="Segoe WP SemiLight"/>
                <a:cs typeface="Segoe WP SemiLight"/>
              </a:rPr>
              <a:t> </a:t>
            </a:r>
            <a:r>
              <a:rPr lang="en-GB" dirty="0" err="1" smtClean="0">
                <a:latin typeface="Segoe WP SemiLight"/>
                <a:cs typeface="Segoe WP SemiLight"/>
              </a:rPr>
              <a:t>nuevos</a:t>
            </a:r>
            <a:r>
              <a:rPr lang="en-GB" dirty="0" smtClean="0">
                <a:latin typeface="Segoe WP SemiLight"/>
                <a:cs typeface="Segoe WP SemiLight"/>
              </a:rPr>
              <a:t> </a:t>
            </a:r>
            <a:r>
              <a:rPr lang="en-GB" dirty="0" err="1" smtClean="0">
                <a:latin typeface="Segoe WP SemiLight"/>
                <a:cs typeface="Segoe WP SemiLight"/>
              </a:rPr>
              <a:t>ficheros</a:t>
            </a:r>
            <a:endParaRPr lang="en-GB" dirty="0" smtClean="0">
              <a:latin typeface="Segoe WP SemiLight"/>
              <a:cs typeface="Segoe WP SemiLight"/>
            </a:endParaRPr>
          </a:p>
          <a:p>
            <a:pPr marL="460375" lvl="1" indent="0">
              <a:buNone/>
            </a:pPr>
            <a:r>
              <a:rPr lang="en-GB" dirty="0" smtClean="0">
                <a:latin typeface="Segoe WP SemiLight"/>
                <a:cs typeface="Segoe WP SemiLight"/>
              </a:rPr>
              <a:t>  </a:t>
            </a:r>
            <a:r>
              <a:rPr lang="en-GB" dirty="0" err="1" smtClean="0">
                <a:latin typeface="Segoe WP SemiLight"/>
                <a:cs typeface="Segoe WP SemiLight"/>
              </a:rPr>
              <a:t>AppResources</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idioma</a:t>
            </a:r>
            <a:r>
              <a:rPr lang="en-GB" dirty="0" smtClean="0">
                <a:latin typeface="Segoe WP SemiLight"/>
                <a:cs typeface="Segoe WP SemiLight"/>
              </a:rPr>
              <a:t/>
            </a:r>
            <a:br>
              <a:rPr lang="en-GB" dirty="0" smtClean="0">
                <a:latin typeface="Segoe WP SemiLight"/>
                <a:cs typeface="Segoe WP SemiLight"/>
              </a:rPr>
            </a:br>
            <a:r>
              <a:rPr lang="en-GB" dirty="0" smtClean="0">
                <a:latin typeface="Segoe WP SemiLight"/>
                <a:cs typeface="Segoe WP SemiLight"/>
              </a:rPr>
              <a:t>  </a:t>
            </a:r>
            <a:r>
              <a:rPr lang="en-GB" dirty="0" err="1" smtClean="0">
                <a:latin typeface="Segoe WP SemiLight"/>
                <a:cs typeface="Segoe WP SemiLight"/>
              </a:rPr>
              <a:t>seleccionado</a:t>
            </a:r>
            <a:r>
              <a:rPr lang="en-GB" dirty="0" smtClean="0">
                <a:latin typeface="Segoe WP SemiLight"/>
                <a:cs typeface="Segoe WP SemiLight"/>
              </a:rPr>
              <a:t>.</a:t>
            </a:r>
            <a:endParaRPr lang="en-GB" dirty="0">
              <a:latin typeface="Segoe WP SemiLight"/>
              <a:cs typeface="Segoe WP SemiLight"/>
            </a:endParaRPr>
          </a:p>
        </p:txBody>
      </p:sp>
      <p:sp>
        <p:nvSpPr>
          <p:cNvPr id="3" name="Title 2"/>
          <p:cNvSpPr>
            <a:spLocks noGrp="1"/>
          </p:cNvSpPr>
          <p:nvPr>
            <p:ph type="title"/>
          </p:nvPr>
        </p:nvSpPr>
        <p:spPr>
          <a:xfrm>
            <a:off x="457200" y="401955"/>
            <a:ext cx="8229600" cy="387798"/>
          </a:xfrm>
        </p:spPr>
        <p:txBody>
          <a:bodyPr/>
          <a:lstStyle/>
          <a:p>
            <a:r>
              <a:rPr lang="en-GB" dirty="0" err="1" smtClean="0"/>
              <a:t>Añadir</a:t>
            </a:r>
            <a:r>
              <a:rPr lang="en-GB" dirty="0" smtClean="0"/>
              <a:t> </a:t>
            </a:r>
            <a:r>
              <a:rPr lang="en-GB" dirty="0" err="1" smtClean="0"/>
              <a:t>soporte</a:t>
            </a:r>
            <a:r>
              <a:rPr lang="en-GB" dirty="0" smtClean="0"/>
              <a:t> </a:t>
            </a:r>
            <a:r>
              <a:rPr lang="en-GB" dirty="0" err="1" smtClean="0"/>
              <a:t>para</a:t>
            </a:r>
            <a:r>
              <a:rPr lang="en-GB" dirty="0" smtClean="0"/>
              <a:t> </a:t>
            </a:r>
            <a:r>
              <a:rPr lang="en-GB" dirty="0" err="1" smtClean="0"/>
              <a:t>otros</a:t>
            </a:r>
            <a:r>
              <a:rPr lang="en-GB" dirty="0" smtClean="0"/>
              <a:t> </a:t>
            </a:r>
            <a:r>
              <a:rPr lang="en-GB" dirty="0" err="1" smtClean="0"/>
              <a:t>Idiomas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45</a:t>
            </a:fld>
            <a:endParaRPr lang="en-US" dirty="0"/>
          </a:p>
        </p:txBody>
      </p:sp>
      <p:pic>
        <p:nvPicPr>
          <p:cNvPr id="9" name="Picture 8"/>
          <p:cNvPicPr>
            <a:picLocks noChangeAspect="1"/>
          </p:cNvPicPr>
          <p:nvPr/>
        </p:nvPicPr>
        <p:blipFill>
          <a:blip r:embed="rId3"/>
          <a:stretch>
            <a:fillRect/>
          </a:stretch>
        </p:blipFill>
        <p:spPr>
          <a:xfrm>
            <a:off x="3889664" y="1913504"/>
            <a:ext cx="4797136" cy="2675326"/>
          </a:xfrm>
          <a:prstGeom prst="rect">
            <a:avLst/>
          </a:prstGeom>
        </p:spPr>
      </p:pic>
    </p:spTree>
    <p:extLst>
      <p:ext uri="{BB962C8B-B14F-4D97-AF65-F5344CB8AC3E}">
        <p14:creationId xmlns:p14="http://schemas.microsoft.com/office/powerpoint/2010/main" val="11408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445257"/>
            <a:ext cx="8229600" cy="2755900"/>
          </a:xfrm>
        </p:spPr>
        <p:txBody>
          <a:bodyPr/>
          <a:lstStyle/>
          <a:p>
            <a:r>
              <a:rPr lang="en-GB" dirty="0" smtClean="0">
                <a:latin typeface="Segoe WP SemiLight"/>
                <a:cs typeface="Segoe WP SemiLight"/>
              </a:rPr>
              <a:t>Visual Studio </a:t>
            </a:r>
            <a:r>
              <a:rPr lang="en-GB" dirty="0" err="1" smtClean="0">
                <a:latin typeface="Segoe WP SemiLight"/>
                <a:cs typeface="Segoe WP SemiLight"/>
              </a:rPr>
              <a:t>añade</a:t>
            </a:r>
            <a:r>
              <a:rPr lang="en-GB" dirty="0" smtClean="0">
                <a:latin typeface="Segoe WP SemiLight"/>
                <a:cs typeface="Segoe WP SemiLight"/>
              </a:rPr>
              <a:t> un </a:t>
            </a:r>
            <a:r>
              <a:rPr lang="en-GB" dirty="0" err="1" smtClean="0">
                <a:latin typeface="Segoe WP SemiLight"/>
                <a:cs typeface="Segoe WP SemiLight"/>
              </a:rPr>
              <a:t>archivo</a:t>
            </a:r>
            <a:r>
              <a:rPr lang="en-GB" dirty="0" smtClean="0">
                <a:latin typeface="Segoe WP SemiLight"/>
                <a:cs typeface="Segoe WP SemiLight"/>
              </a:rPr>
              <a:t> de </a:t>
            </a:r>
            <a:r>
              <a:rPr lang="en-GB" dirty="0" err="1" smtClean="0">
                <a:latin typeface="Segoe WP SemiLight"/>
                <a:cs typeface="Segoe WP SemiLight"/>
              </a:rPr>
              <a:t>recurso</a:t>
            </a:r>
            <a:r>
              <a:rPr lang="en-GB" dirty="0" smtClean="0">
                <a:latin typeface="Segoe WP SemiLight"/>
                <a:cs typeface="Segoe WP SemiLight"/>
              </a:rPr>
              <a:t> </a:t>
            </a:r>
            <a:r>
              <a:rPr lang="en-GB" dirty="0" err="1" smtClean="0">
                <a:latin typeface="Segoe WP SemiLight"/>
                <a:cs typeface="Segoe WP SemiLight"/>
              </a:rPr>
              <a:t>adicional</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Idioma</a:t>
            </a:r>
            <a:r>
              <a:rPr lang="en-GB" dirty="0" smtClean="0">
                <a:latin typeface="Segoe WP SemiLight"/>
                <a:cs typeface="Segoe WP SemiLight"/>
              </a:rPr>
              <a:t> </a:t>
            </a:r>
            <a:r>
              <a:rPr lang="en-GB" dirty="0" err="1" smtClean="0">
                <a:latin typeface="Segoe WP SemiLight"/>
                <a:cs typeface="Segoe WP SemiLight"/>
              </a:rPr>
              <a:t>nuevo</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va</a:t>
            </a:r>
            <a:r>
              <a:rPr lang="en-GB" dirty="0" smtClean="0">
                <a:latin typeface="Segoe WP SemiLight"/>
                <a:cs typeface="Segoe WP SemiLight"/>
              </a:rPr>
              <a:t> a </a:t>
            </a:r>
            <a:r>
              <a:rPr lang="en-GB" dirty="0" err="1" smtClean="0">
                <a:latin typeface="Segoe WP SemiLight"/>
                <a:cs typeface="Segoe WP SemiLight"/>
              </a:rPr>
              <a:t>soportar</a:t>
            </a:r>
            <a:r>
              <a:rPr lang="en-GB" dirty="0" smtClean="0">
                <a:latin typeface="Segoe WP SemiLight"/>
                <a:cs typeface="Segoe WP SemiLight"/>
              </a:rPr>
              <a:t>.</a:t>
            </a:r>
          </a:p>
          <a:p>
            <a:r>
              <a:rPr lang="en-GB" dirty="0" err="1" smtClean="0">
                <a:latin typeface="Segoe WP SemiLight"/>
                <a:cs typeface="Segoe WP SemiLight"/>
              </a:rPr>
              <a:t>Cada</a:t>
            </a:r>
            <a:r>
              <a:rPr lang="en-GB" dirty="0" smtClean="0">
                <a:latin typeface="Segoe WP SemiLight"/>
                <a:cs typeface="Segoe WP SemiLight"/>
              </a:rPr>
              <a:t> </a:t>
            </a:r>
            <a:r>
              <a:rPr lang="en-GB" dirty="0" err="1" smtClean="0">
                <a:latin typeface="Segoe WP SemiLight"/>
                <a:cs typeface="Segoe WP SemiLight"/>
              </a:rPr>
              <a:t>archivo</a:t>
            </a:r>
            <a:r>
              <a:rPr lang="en-GB" dirty="0" smtClean="0">
                <a:latin typeface="Segoe WP SemiLight"/>
                <a:cs typeface="Segoe WP SemiLight"/>
              </a:rPr>
              <a:t> de </a:t>
            </a:r>
            <a:r>
              <a:rPr lang="en-GB" dirty="0" err="1" smtClean="0">
                <a:latin typeface="Segoe WP SemiLight"/>
                <a:cs typeface="Segoe WP SemiLight"/>
              </a:rPr>
              <a:t>recursos</a:t>
            </a:r>
            <a:r>
              <a:rPr lang="en-GB" dirty="0" smtClean="0">
                <a:latin typeface="Segoe WP SemiLight"/>
                <a:cs typeface="Segoe WP SemiLight"/>
              </a:rPr>
              <a:t> </a:t>
            </a:r>
            <a:r>
              <a:rPr lang="en-GB" dirty="0" err="1" smtClean="0">
                <a:latin typeface="Segoe WP SemiLight"/>
                <a:cs typeface="Segoe WP SemiLight"/>
              </a:rPr>
              <a:t>debe</a:t>
            </a:r>
            <a:r>
              <a:rPr lang="en-GB" dirty="0" smtClean="0">
                <a:latin typeface="Segoe WP SemiLight"/>
                <a:cs typeface="Segoe WP SemiLight"/>
              </a:rPr>
              <a:t> </a:t>
            </a:r>
            <a:r>
              <a:rPr lang="en-GB" dirty="0" err="1" smtClean="0">
                <a:latin typeface="Segoe WP SemiLight"/>
                <a:cs typeface="Segoe WP SemiLight"/>
              </a:rPr>
              <a:t>tener</a:t>
            </a:r>
            <a:r>
              <a:rPr lang="en-GB" dirty="0" smtClean="0">
                <a:latin typeface="Segoe WP SemiLight"/>
                <a:cs typeface="Segoe WP SemiLight"/>
              </a:rPr>
              <a:t> el </a:t>
            </a:r>
            <a:r>
              <a:rPr lang="en-GB" dirty="0" err="1" smtClean="0">
                <a:latin typeface="Segoe WP SemiLight"/>
                <a:cs typeface="Segoe WP SemiLight"/>
              </a:rPr>
              <a:t>nombre</a:t>
            </a:r>
            <a:r>
              <a:rPr lang="en-GB" dirty="0" smtClean="0">
                <a:latin typeface="Segoe WP SemiLight"/>
                <a:cs typeface="Segoe WP SemiLight"/>
              </a:rPr>
              <a:t> </a:t>
            </a:r>
            <a:r>
              <a:rPr lang="en-GB" dirty="0" err="1" smtClean="0">
                <a:latin typeface="Segoe WP SemiLight"/>
                <a:cs typeface="Segoe WP SemiLight"/>
              </a:rPr>
              <a:t>correcto</a:t>
            </a:r>
            <a:r>
              <a:rPr lang="en-GB" dirty="0" smtClean="0">
                <a:latin typeface="Segoe WP SemiLight"/>
                <a:cs typeface="Segoe WP SemiLight"/>
              </a:rPr>
              <a:t> </a:t>
            </a:r>
            <a:r>
              <a:rPr lang="en-GB" dirty="0" err="1" smtClean="0">
                <a:latin typeface="Segoe WP SemiLight"/>
                <a:cs typeface="Segoe WP SemiLight"/>
              </a:rPr>
              <a:t>según</a:t>
            </a:r>
            <a:r>
              <a:rPr lang="en-GB" dirty="0" smtClean="0">
                <a:latin typeface="Segoe WP SemiLight"/>
                <a:cs typeface="Segoe WP SemiLight"/>
              </a:rPr>
              <a:t> la </a:t>
            </a:r>
            <a:r>
              <a:rPr lang="en-GB" dirty="0" err="1" smtClean="0">
                <a:latin typeface="Segoe WP SemiLight"/>
                <a:cs typeface="Segoe WP SemiLight"/>
              </a:rPr>
              <a:t>cultura</a:t>
            </a:r>
            <a:r>
              <a:rPr lang="en-GB" dirty="0" smtClean="0">
                <a:latin typeface="Segoe WP SemiLight"/>
                <a:cs typeface="Segoe WP SemiLight"/>
              </a:rPr>
              <a:t> e </a:t>
            </a:r>
            <a:r>
              <a:rPr lang="en-GB" dirty="0" err="1" smtClean="0">
                <a:latin typeface="Segoe WP SemiLight"/>
                <a:cs typeface="Segoe WP SemiLight"/>
              </a:rPr>
              <a:t>idioma</a:t>
            </a:r>
            <a:r>
              <a:rPr lang="en-GB" dirty="0" smtClean="0">
                <a:latin typeface="Segoe WP SemiLight"/>
                <a:cs typeface="Segoe WP SemiLight"/>
              </a:rPr>
              <a:t> </a:t>
            </a:r>
            <a:r>
              <a:rPr lang="en-GB" dirty="0" err="1" smtClean="0">
                <a:latin typeface="Segoe WP SemiLight"/>
                <a:cs typeface="Segoe WP SemiLight"/>
              </a:rPr>
              <a:t>como</a:t>
            </a:r>
            <a:r>
              <a:rPr lang="en-GB" dirty="0" smtClean="0">
                <a:latin typeface="Segoe WP SemiLight"/>
                <a:cs typeface="Segoe WP SemiLight"/>
              </a:rPr>
              <a:t> se describe en la </a:t>
            </a:r>
            <a:r>
              <a:rPr lang="en-GB" dirty="0" err="1" smtClean="0">
                <a:latin typeface="Segoe WP SemiLight"/>
                <a:cs typeface="Segoe WP SemiLight"/>
              </a:rPr>
              <a:t>documentación</a:t>
            </a:r>
            <a:r>
              <a:rPr lang="en-GB" dirty="0" smtClean="0">
                <a:latin typeface="Segoe WP SemiLight"/>
                <a:cs typeface="Segoe WP SemiLight"/>
              </a:rPr>
              <a:t>: </a:t>
            </a:r>
            <a:r>
              <a:rPr lang="en-GB" dirty="0">
                <a:latin typeface="Segoe WP SemiLight"/>
                <a:cs typeface="Segoe WP SemiLight"/>
                <a:hlinkClick r:id="rId3"/>
              </a:rPr>
              <a:t>Culture and language support for Windows </a:t>
            </a:r>
            <a:r>
              <a:rPr lang="en-GB" dirty="0" smtClean="0">
                <a:latin typeface="Segoe WP SemiLight"/>
                <a:cs typeface="Segoe WP SemiLight"/>
                <a:hlinkClick r:id="rId3"/>
              </a:rPr>
              <a:t>Phone</a:t>
            </a:r>
            <a:r>
              <a:rPr lang="en-GB" dirty="0" smtClean="0">
                <a:latin typeface="Segoe WP SemiLight"/>
                <a:cs typeface="Segoe WP SemiLight"/>
              </a:rPr>
              <a:t>.</a:t>
            </a:r>
          </a:p>
          <a:p>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ejemplo</a:t>
            </a:r>
            <a:r>
              <a:rPr lang="en-GB" dirty="0" smtClean="0">
                <a:latin typeface="Segoe WP SemiLight"/>
                <a:cs typeface="Segoe WP SemiLight"/>
              </a:rPr>
              <a:t>: </a:t>
            </a:r>
            <a:endParaRPr lang="en-GB" dirty="0">
              <a:latin typeface="Segoe WP SemiLight"/>
              <a:cs typeface="Segoe WP SemiLight"/>
            </a:endParaRPr>
          </a:p>
          <a:p>
            <a:pPr lvl="1"/>
            <a:r>
              <a:rPr lang="en-GB" dirty="0" smtClean="0">
                <a:latin typeface="Segoe WP SemiLight"/>
                <a:cs typeface="Segoe WP SemiLight"/>
              </a:rPr>
              <a:t>Para el </a:t>
            </a:r>
            <a:r>
              <a:rPr lang="en-GB" dirty="0" err="1" smtClean="0">
                <a:latin typeface="Segoe WP SemiLight"/>
                <a:cs typeface="Segoe WP SemiLight"/>
              </a:rPr>
              <a:t>idioma</a:t>
            </a:r>
            <a:r>
              <a:rPr lang="en-GB" dirty="0" smtClean="0">
                <a:latin typeface="Segoe WP SemiLight"/>
                <a:cs typeface="Segoe WP SemiLight"/>
              </a:rPr>
              <a:t> </a:t>
            </a:r>
            <a:r>
              <a:rPr lang="en-GB" dirty="0" err="1" smtClean="0">
                <a:latin typeface="Segoe WP SemiLight"/>
                <a:cs typeface="Segoe WP SemiLight"/>
              </a:rPr>
              <a:t>español</a:t>
            </a:r>
            <a:r>
              <a:rPr lang="en-GB" dirty="0" smtClean="0">
                <a:latin typeface="Segoe WP SemiLight"/>
                <a:cs typeface="Segoe WP SemiLight"/>
              </a:rPr>
              <a:t> el </a:t>
            </a:r>
            <a:r>
              <a:rPr lang="en-GB" dirty="0" err="1" smtClean="0">
                <a:latin typeface="Segoe WP SemiLight"/>
                <a:cs typeface="Segoe WP SemiLight"/>
              </a:rPr>
              <a:t>archivo</a:t>
            </a:r>
            <a:r>
              <a:rPr lang="en-GB" dirty="0" smtClean="0">
                <a:latin typeface="Segoe WP SemiLight"/>
                <a:cs typeface="Segoe WP SemiLight"/>
              </a:rPr>
              <a:t> se </a:t>
            </a:r>
            <a:r>
              <a:rPr lang="en-GB" dirty="0" err="1" smtClean="0">
                <a:latin typeface="Segoe WP SemiLight"/>
                <a:cs typeface="Segoe WP SemiLight"/>
              </a:rPr>
              <a:t>llamará</a:t>
            </a:r>
            <a:r>
              <a:rPr lang="en-GB" dirty="0" smtClean="0">
                <a:latin typeface="Segoe WP SemiLight"/>
                <a:cs typeface="Segoe WP SemiLight"/>
              </a:rPr>
              <a:t> </a:t>
            </a:r>
            <a:r>
              <a:rPr lang="en-GB" b="1" dirty="0" err="1" smtClean="0">
                <a:latin typeface="Segoe WP SemiLight"/>
                <a:cs typeface="Segoe WP SemiLight"/>
              </a:rPr>
              <a:t>AppResources.es</a:t>
            </a:r>
            <a:r>
              <a:rPr lang="en-GB" b="1" dirty="0" err="1">
                <a:latin typeface="Segoe WP SemiLight"/>
                <a:cs typeface="Segoe WP SemiLight"/>
              </a:rPr>
              <a:t>-ES.resx</a:t>
            </a:r>
            <a:r>
              <a:rPr lang="en-GB" dirty="0">
                <a:latin typeface="Segoe WP SemiLight"/>
                <a:cs typeface="Segoe WP SemiLight"/>
              </a:rPr>
              <a:t>.</a:t>
            </a:r>
          </a:p>
          <a:p>
            <a:pPr lvl="1"/>
            <a:r>
              <a:rPr lang="en-GB" dirty="0" smtClean="0">
                <a:latin typeface="Segoe WP SemiLight"/>
                <a:cs typeface="Segoe WP SemiLight"/>
              </a:rPr>
              <a:t>Para el </a:t>
            </a:r>
            <a:r>
              <a:rPr lang="en-GB" dirty="0" err="1" smtClean="0">
                <a:latin typeface="Segoe WP SemiLight"/>
                <a:cs typeface="Segoe WP SemiLight"/>
              </a:rPr>
              <a:t>idioma</a:t>
            </a:r>
            <a:r>
              <a:rPr lang="en-GB" dirty="0" smtClean="0">
                <a:latin typeface="Segoe WP SemiLight"/>
                <a:cs typeface="Segoe WP SemiLight"/>
              </a:rPr>
              <a:t> </a:t>
            </a:r>
            <a:r>
              <a:rPr lang="en-GB" dirty="0" err="1" smtClean="0">
                <a:latin typeface="Segoe WP SemiLight"/>
                <a:cs typeface="Segoe WP SemiLight"/>
              </a:rPr>
              <a:t>alemán</a:t>
            </a:r>
            <a:r>
              <a:rPr lang="en-GB" dirty="0" smtClean="0">
                <a:latin typeface="Segoe WP SemiLight"/>
                <a:cs typeface="Segoe WP SemiLight"/>
              </a:rPr>
              <a:t> el </a:t>
            </a:r>
            <a:r>
              <a:rPr lang="en-GB" dirty="0" err="1" smtClean="0">
                <a:latin typeface="Segoe WP SemiLight"/>
                <a:cs typeface="Segoe WP SemiLight"/>
              </a:rPr>
              <a:t>archivo</a:t>
            </a:r>
            <a:r>
              <a:rPr lang="en-GB" dirty="0" smtClean="0">
                <a:latin typeface="Segoe WP SemiLight"/>
                <a:cs typeface="Segoe WP SemiLight"/>
              </a:rPr>
              <a:t> se </a:t>
            </a:r>
            <a:r>
              <a:rPr lang="en-GB" dirty="0" err="1" smtClean="0">
                <a:latin typeface="Segoe WP SemiLight"/>
                <a:cs typeface="Segoe WP SemiLight"/>
              </a:rPr>
              <a:t>llamará</a:t>
            </a:r>
            <a:r>
              <a:rPr lang="en-GB" dirty="0" smtClean="0">
                <a:latin typeface="Segoe WP SemiLight"/>
                <a:cs typeface="Segoe WP SemiLight"/>
              </a:rPr>
              <a:t> </a:t>
            </a:r>
            <a:r>
              <a:rPr lang="en-GB" b="1" dirty="0" err="1" smtClean="0">
                <a:latin typeface="Segoe WP SemiLight"/>
                <a:cs typeface="Segoe WP SemiLight"/>
              </a:rPr>
              <a:t>AppResources.de</a:t>
            </a:r>
            <a:r>
              <a:rPr lang="en-GB" b="1" dirty="0" err="1">
                <a:latin typeface="Segoe WP SemiLight"/>
                <a:cs typeface="Segoe WP SemiLight"/>
              </a:rPr>
              <a:t>-DE.resx</a:t>
            </a:r>
            <a:r>
              <a:rPr lang="en-GB" dirty="0" smtClean="0">
                <a:latin typeface="Segoe WP SemiLight"/>
                <a:cs typeface="Segoe WP SemiLight"/>
              </a:rPr>
              <a:t>.</a:t>
            </a:r>
          </a:p>
        </p:txBody>
      </p:sp>
      <p:sp>
        <p:nvSpPr>
          <p:cNvPr id="3" name="Title 2"/>
          <p:cNvSpPr>
            <a:spLocks noGrp="1"/>
          </p:cNvSpPr>
          <p:nvPr>
            <p:ph type="title"/>
          </p:nvPr>
        </p:nvSpPr>
        <p:spPr>
          <a:xfrm>
            <a:off x="457200" y="401955"/>
            <a:ext cx="8229600" cy="387798"/>
          </a:xfrm>
        </p:spPr>
        <p:txBody>
          <a:bodyPr/>
          <a:lstStyle/>
          <a:p>
            <a:r>
              <a:rPr lang="en-GB" dirty="0" err="1" smtClean="0"/>
              <a:t>Traducir</a:t>
            </a:r>
            <a:r>
              <a:rPr lang="en-GB" dirty="0" smtClean="0"/>
              <a:t> los </a:t>
            </a:r>
            <a:r>
              <a:rPr lang="en-GB" dirty="0" err="1" smtClean="0"/>
              <a:t>archivos</a:t>
            </a:r>
            <a:r>
              <a:rPr lang="en-GB" dirty="0" smtClean="0"/>
              <a:t> de </a:t>
            </a:r>
            <a:r>
              <a:rPr lang="en-GB" dirty="0" err="1" smtClean="0"/>
              <a:t>recursos</a:t>
            </a:r>
            <a:r>
              <a:rPr lang="en-GB" dirty="0" smtClean="0"/>
              <a:t> de </a:t>
            </a:r>
            <a:r>
              <a:rPr lang="en-GB" dirty="0" err="1" smtClean="0"/>
              <a:t>Idiomas</a:t>
            </a:r>
            <a:r>
              <a:rPr lang="en-GB" dirty="0" smtClean="0"/>
              <a:t> </a:t>
            </a:r>
            <a:r>
              <a:rPr lang="en-GB" dirty="0" err="1" smtClean="0"/>
              <a:t>adicionales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46</a:t>
            </a:fld>
            <a:endParaRPr lang="en-US" dirty="0"/>
          </a:p>
        </p:txBody>
      </p:sp>
    </p:spTree>
    <p:extLst>
      <p:ext uri="{BB962C8B-B14F-4D97-AF65-F5344CB8AC3E}">
        <p14:creationId xmlns:p14="http://schemas.microsoft.com/office/powerpoint/2010/main" val="179167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271505"/>
            <a:ext cx="8229600" cy="2755900"/>
          </a:xfrm>
        </p:spPr>
        <p:txBody>
          <a:bodyPr/>
          <a:lstStyle/>
          <a:p>
            <a:r>
              <a:rPr lang="en-GB" dirty="0" err="1" smtClean="0">
                <a:latin typeface="Segoe WP SemiLight"/>
                <a:cs typeface="Segoe WP SemiLight"/>
              </a:rPr>
              <a:t>Haremos</a:t>
            </a:r>
            <a:r>
              <a:rPr lang="en-GB" dirty="0" smtClean="0">
                <a:latin typeface="Segoe WP SemiLight"/>
                <a:cs typeface="Segoe WP SemiLight"/>
              </a:rPr>
              <a:t> double-click en el </a:t>
            </a:r>
            <a:r>
              <a:rPr lang="en-GB" dirty="0" err="1" smtClean="0">
                <a:latin typeface="Segoe WP SemiLight"/>
                <a:cs typeface="Segoe WP SemiLight"/>
              </a:rPr>
              <a:t>archivo</a:t>
            </a:r>
            <a:r>
              <a:rPr lang="en-GB" dirty="0" smtClean="0">
                <a:latin typeface="Segoe WP SemiLight"/>
                <a:cs typeface="Segoe WP SemiLight"/>
              </a:rPr>
              <a:t> </a:t>
            </a:r>
            <a:r>
              <a:rPr lang="en-GB" dirty="0" err="1" smtClean="0">
                <a:latin typeface="Segoe WP SemiLight"/>
                <a:cs typeface="Segoe WP SemiLight"/>
              </a:rPr>
              <a:t>WMAppManifest.xml</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abrir</a:t>
            </a:r>
            <a:r>
              <a:rPr lang="en-GB" dirty="0" smtClean="0">
                <a:latin typeface="Segoe WP SemiLight"/>
                <a:cs typeface="Segoe WP SemiLight"/>
              </a:rPr>
              <a:t> el editor del </a:t>
            </a:r>
            <a:r>
              <a:rPr lang="en-GB" dirty="0" err="1" smtClean="0">
                <a:latin typeface="Segoe WP SemiLight"/>
                <a:cs typeface="Segoe WP SemiLight"/>
              </a:rPr>
              <a:t>archivo</a:t>
            </a:r>
            <a:r>
              <a:rPr lang="en-GB" dirty="0" smtClean="0">
                <a:latin typeface="Segoe WP SemiLight"/>
                <a:cs typeface="Segoe WP SemiLight"/>
              </a:rPr>
              <a:t> de </a:t>
            </a:r>
            <a:r>
              <a:rPr lang="en-GB" dirty="0" err="1" smtClean="0">
                <a:latin typeface="Segoe WP SemiLight"/>
                <a:cs typeface="Segoe WP SemiLight"/>
              </a:rPr>
              <a:t>manifiesto</a:t>
            </a:r>
            <a:r>
              <a:rPr lang="en-GB" dirty="0" smtClean="0">
                <a:latin typeface="Segoe WP SemiLight"/>
                <a:cs typeface="Segoe WP SemiLight"/>
              </a:rPr>
              <a:t>.</a:t>
            </a:r>
          </a:p>
          <a:p>
            <a:r>
              <a:rPr lang="en-GB" dirty="0" smtClean="0">
                <a:latin typeface="Segoe WP SemiLight"/>
                <a:cs typeface="Segoe WP SemiLight"/>
              </a:rPr>
              <a:t>En la </a:t>
            </a:r>
            <a:r>
              <a:rPr lang="en-GB" dirty="0" err="1" smtClean="0">
                <a:latin typeface="Segoe WP SemiLight"/>
                <a:cs typeface="Segoe WP SemiLight"/>
              </a:rPr>
              <a:t>pestaña</a:t>
            </a:r>
            <a:r>
              <a:rPr lang="en-GB" dirty="0" smtClean="0">
                <a:latin typeface="Segoe WP SemiLight"/>
                <a:cs typeface="Segoe WP SemiLight"/>
              </a:rPr>
              <a:t> Packaging:</a:t>
            </a:r>
          </a:p>
          <a:p>
            <a:pPr lvl="1"/>
            <a:r>
              <a:rPr lang="en-GB" dirty="0" err="1" smtClean="0">
                <a:latin typeface="Segoe WP SemiLight"/>
                <a:cs typeface="Segoe WP SemiLight"/>
              </a:rPr>
              <a:t>Seleccionaremos</a:t>
            </a:r>
            <a:r>
              <a:rPr lang="en-GB" dirty="0" smtClean="0">
                <a:latin typeface="Segoe WP SemiLight"/>
                <a:cs typeface="Segoe WP SemiLight"/>
              </a:rPr>
              <a:t> el </a:t>
            </a:r>
            <a:r>
              <a:rPr lang="en-GB" dirty="0" err="1" smtClean="0">
                <a:latin typeface="Segoe WP SemiLight"/>
                <a:cs typeface="Segoe WP SemiLight"/>
              </a:rPr>
              <a:t>Idioma</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defecto</a:t>
            </a:r>
            <a:endParaRPr lang="en-GB" dirty="0">
              <a:latin typeface="Segoe WP SemiLight"/>
              <a:cs typeface="Segoe WP SemiLight"/>
            </a:endParaRPr>
          </a:p>
          <a:p>
            <a:pPr marL="460375" lvl="1" indent="0">
              <a:buNone/>
            </a:pPr>
            <a:r>
              <a:rPr lang="en-GB" dirty="0" smtClean="0">
                <a:latin typeface="Segoe WP SemiLight"/>
                <a:cs typeface="Segoe WP SemiLight"/>
              </a:rPr>
              <a:t>  </a:t>
            </a:r>
            <a:r>
              <a:rPr lang="en-GB" dirty="0" err="1" smtClean="0">
                <a:latin typeface="Segoe WP SemiLight"/>
                <a:cs typeface="Segoe WP SemiLight"/>
              </a:rPr>
              <a:t>utilizado</a:t>
            </a:r>
            <a:r>
              <a:rPr lang="en-GB" dirty="0" smtClean="0">
                <a:latin typeface="Segoe WP SemiLight"/>
                <a:cs typeface="Segoe WP SemiLight"/>
              </a:rPr>
              <a:t> en la </a:t>
            </a:r>
            <a:r>
              <a:rPr lang="en-GB" dirty="0" err="1" smtClean="0">
                <a:latin typeface="Segoe WP SemiLight"/>
                <a:cs typeface="Segoe WP SemiLight"/>
              </a:rPr>
              <a:t>Aplicación</a:t>
            </a:r>
            <a:r>
              <a:rPr lang="en-GB" dirty="0" smtClean="0">
                <a:latin typeface="Segoe WP SemiLight"/>
                <a:cs typeface="Segoe WP SemiLight"/>
              </a:rPr>
              <a:t>.</a:t>
            </a:r>
          </a:p>
          <a:p>
            <a:pPr lvl="1"/>
            <a:endParaRPr lang="en-GB" dirty="0" smtClean="0">
              <a:latin typeface="Segoe WP SemiLight"/>
              <a:cs typeface="Segoe WP SemiLight"/>
            </a:endParaRPr>
          </a:p>
        </p:txBody>
      </p:sp>
      <p:sp>
        <p:nvSpPr>
          <p:cNvPr id="3" name="Title 2"/>
          <p:cNvSpPr>
            <a:spLocks noGrp="1"/>
          </p:cNvSpPr>
          <p:nvPr>
            <p:ph type="title"/>
          </p:nvPr>
        </p:nvSpPr>
        <p:spPr>
          <a:xfrm>
            <a:off x="457200" y="401955"/>
            <a:ext cx="8229600" cy="387798"/>
          </a:xfrm>
        </p:spPr>
        <p:txBody>
          <a:bodyPr/>
          <a:lstStyle/>
          <a:p>
            <a:r>
              <a:rPr lang="en-GB" dirty="0" err="1" smtClean="0"/>
              <a:t>Definir</a:t>
            </a:r>
            <a:r>
              <a:rPr lang="en-GB" dirty="0" smtClean="0"/>
              <a:t> el </a:t>
            </a:r>
            <a:r>
              <a:rPr lang="en-GB" dirty="0" err="1" smtClean="0"/>
              <a:t>Idioma</a:t>
            </a:r>
            <a:r>
              <a:rPr lang="en-GB" dirty="0" smtClean="0"/>
              <a:t> </a:t>
            </a:r>
            <a:r>
              <a:rPr lang="en-GB" dirty="0" err="1" smtClean="0"/>
              <a:t>por</a:t>
            </a:r>
            <a:r>
              <a:rPr lang="en-GB" dirty="0" smtClean="0"/>
              <a:t> </a:t>
            </a:r>
            <a:r>
              <a:rPr lang="en-GB" dirty="0" err="1" smtClean="0"/>
              <a:t>defecto</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47</a:t>
            </a:fld>
            <a:endParaRPr lang="en-US" dirty="0"/>
          </a:p>
        </p:txBody>
      </p:sp>
      <p:pic>
        <p:nvPicPr>
          <p:cNvPr id="8" name="Picture 7"/>
          <p:cNvPicPr>
            <a:picLocks noChangeAspect="1"/>
          </p:cNvPicPr>
          <p:nvPr/>
        </p:nvPicPr>
        <p:blipFill>
          <a:blip r:embed="rId3"/>
          <a:stretch>
            <a:fillRect/>
          </a:stretch>
        </p:blipFill>
        <p:spPr>
          <a:xfrm>
            <a:off x="4499264" y="1848707"/>
            <a:ext cx="4187536" cy="2284111"/>
          </a:xfrm>
          <a:prstGeom prst="rect">
            <a:avLst/>
          </a:prstGeom>
        </p:spPr>
      </p:pic>
    </p:spTree>
    <p:extLst>
      <p:ext uri="{BB962C8B-B14F-4D97-AF65-F5344CB8AC3E}">
        <p14:creationId xmlns:p14="http://schemas.microsoft.com/office/powerpoint/2010/main" val="378931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latin typeface="Segoe WP Semibold"/>
                <a:cs typeface="Segoe WP Semibold"/>
              </a:rPr>
              <a:t>Demo 5</a:t>
            </a:r>
            <a:r>
              <a:rPr lang="en-GB" dirty="0" smtClean="0">
                <a:latin typeface="Segoe WP Semibold"/>
                <a:cs typeface="Segoe WP Semibold"/>
              </a:rPr>
              <a:t>: </a:t>
            </a:r>
            <a:r>
              <a:rPr lang="en-GB" dirty="0" smtClean="0"/>
              <a:t/>
            </a:r>
            <a:br>
              <a:rPr lang="en-GB" dirty="0" smtClean="0"/>
            </a:br>
            <a:r>
              <a:rPr lang="en-GB" dirty="0" err="1" smtClean="0">
                <a:latin typeface="Segoe WP SemiLight"/>
                <a:cs typeface="Segoe WP SemiLight"/>
              </a:rPr>
              <a:t>Localización</a:t>
            </a:r>
            <a:endParaRPr lang="en-US" dirty="0">
              <a:latin typeface="Segoe WP SemiLight"/>
              <a:cs typeface="Segoe WP SemiLight"/>
            </a:endParaRPr>
          </a:p>
        </p:txBody>
      </p:sp>
    </p:spTree>
    <p:extLst>
      <p:ext uri="{BB962C8B-B14F-4D97-AF65-F5344CB8AC3E}">
        <p14:creationId xmlns:p14="http://schemas.microsoft.com/office/powerpoint/2010/main" val="2750522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noChangeAspect="1"/>
          </p:cNvSpPr>
          <p:nvPr>
            <p:ph type="title"/>
          </p:nvPr>
        </p:nvSpPr>
        <p:spPr/>
        <p:txBody>
          <a:bodyPr/>
          <a:lstStyle/>
          <a:p>
            <a:r>
              <a:rPr lang="en-GB" dirty="0" smtClean="0">
                <a:latin typeface="Segoe WP SemiLight"/>
                <a:cs typeface="Segoe WP SemiLight"/>
              </a:rPr>
              <a:t>El Toolkit de Windows Phone</a:t>
            </a:r>
            <a:endParaRPr lang="en-GB" dirty="0">
              <a:latin typeface="Segoe WP SemiLight"/>
              <a:cs typeface="Segoe WP SemiLight"/>
            </a:endParaRPr>
          </a:p>
        </p:txBody>
      </p:sp>
    </p:spTree>
    <p:extLst>
      <p:ext uri="{BB962C8B-B14F-4D97-AF65-F5344CB8AC3E}">
        <p14:creationId xmlns:p14="http://schemas.microsoft.com/office/powerpoint/2010/main" val="571743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noChangeAspect="1"/>
          </p:cNvSpPr>
          <p:nvPr>
            <p:ph type="title"/>
          </p:nvPr>
        </p:nvSpPr>
        <p:spPr>
          <a:xfrm>
            <a:off x="382092" y="171450"/>
            <a:ext cx="8379818" cy="654410"/>
          </a:xfrm>
        </p:spPr>
        <p:txBody>
          <a:bodyPr/>
          <a:lstStyle/>
          <a:p>
            <a:r>
              <a:rPr lang="en-GB" sz="4050" b="1" dirty="0" err="1" smtClean="0"/>
              <a:t>Navegación</a:t>
            </a:r>
            <a:r>
              <a:rPr lang="en-GB" sz="4050" dirty="0" smtClean="0"/>
              <a:t> entre </a:t>
            </a:r>
            <a:r>
              <a:rPr lang="en-GB" sz="4050" dirty="0" err="1" smtClean="0"/>
              <a:t>páginas</a:t>
            </a:r>
            <a:endParaRPr lang="en-GB" sz="4050" dirty="0"/>
          </a:p>
        </p:txBody>
      </p:sp>
      <p:sp>
        <p:nvSpPr>
          <p:cNvPr id="11" name="Content Placeholder 5"/>
          <p:cNvSpPr>
            <a:spLocks noGrp="1" noChangeAspect="1"/>
          </p:cNvSpPr>
          <p:nvPr>
            <p:ph idx="1"/>
          </p:nvPr>
        </p:nvSpPr>
        <p:spPr>
          <a:xfrm>
            <a:off x="382093" y="1428751"/>
            <a:ext cx="4898465" cy="3165872"/>
          </a:xfrm>
        </p:spPr>
        <p:txBody>
          <a:bodyPr>
            <a:normAutofit/>
          </a:bodyPr>
          <a:lstStyle/>
          <a:p>
            <a:r>
              <a:rPr lang="en-GB" sz="1800" dirty="0" smtClean="0">
                <a:latin typeface="Segoe WP SemiLight"/>
                <a:cs typeface="Segoe WP SemiLight"/>
              </a:rPr>
              <a:t>Las </a:t>
            </a:r>
            <a:r>
              <a:rPr lang="en-GB" sz="1800" dirty="0" err="1" smtClean="0">
                <a:latin typeface="Segoe WP SemiLight"/>
                <a:cs typeface="Segoe WP SemiLight"/>
              </a:rPr>
              <a:t>aplicaciones</a:t>
            </a:r>
            <a:r>
              <a:rPr lang="en-GB" sz="1800" dirty="0" smtClean="0">
                <a:latin typeface="Segoe WP SemiLight"/>
                <a:cs typeface="Segoe WP SemiLight"/>
              </a:rPr>
              <a:t> XAML en Windows </a:t>
            </a:r>
            <a:r>
              <a:rPr lang="en-GB" sz="1800" dirty="0">
                <a:latin typeface="Segoe WP SemiLight"/>
                <a:cs typeface="Segoe WP SemiLight"/>
              </a:rPr>
              <a:t>Phone </a:t>
            </a:r>
            <a:r>
              <a:rPr lang="en-GB" sz="1800" dirty="0" err="1" smtClean="0">
                <a:latin typeface="Segoe WP SemiLight"/>
                <a:cs typeface="Segoe WP SemiLight"/>
              </a:rPr>
              <a:t>usan</a:t>
            </a:r>
            <a:r>
              <a:rPr lang="en-GB" sz="1800" dirty="0">
                <a:latin typeface="Segoe WP SemiLight"/>
                <a:cs typeface="Segoe WP SemiLight"/>
              </a:rPr>
              <a:t> </a:t>
            </a:r>
            <a:r>
              <a:rPr lang="en-GB" sz="1800" dirty="0" smtClean="0">
                <a:latin typeface="Segoe WP SemiLight"/>
                <a:cs typeface="Segoe WP SemiLight"/>
              </a:rPr>
              <a:t>un </a:t>
            </a:r>
            <a:r>
              <a:rPr lang="en-GB" sz="1800" dirty="0" err="1" smtClean="0">
                <a:latin typeface="Segoe WP SemiLight"/>
                <a:cs typeface="Segoe WP SemiLight"/>
              </a:rPr>
              <a:t>modelo</a:t>
            </a:r>
            <a:r>
              <a:rPr lang="en-GB" sz="1800" dirty="0" smtClean="0">
                <a:latin typeface="Segoe WP SemiLight"/>
                <a:cs typeface="Segoe WP SemiLight"/>
              </a:rPr>
              <a:t> de </a:t>
            </a:r>
            <a:r>
              <a:rPr lang="en-GB" sz="1800" dirty="0" err="1" smtClean="0">
                <a:latin typeface="Segoe WP SemiLight"/>
                <a:cs typeface="Segoe WP SemiLight"/>
              </a:rPr>
              <a:t>navegación</a:t>
            </a:r>
            <a:r>
              <a:rPr lang="en-GB" sz="1800" dirty="0" smtClean="0">
                <a:latin typeface="Segoe WP SemiLight"/>
                <a:cs typeface="Segoe WP SemiLight"/>
              </a:rPr>
              <a:t> </a:t>
            </a:r>
            <a:r>
              <a:rPr lang="en-GB" sz="1800" dirty="0" err="1" smtClean="0">
                <a:latin typeface="Segoe WP SemiLight"/>
                <a:cs typeface="Segoe WP SemiLight"/>
              </a:rPr>
              <a:t>basado</a:t>
            </a:r>
            <a:r>
              <a:rPr lang="en-GB" sz="1800" dirty="0" smtClean="0">
                <a:latin typeface="Segoe WP SemiLight"/>
                <a:cs typeface="Segoe WP SemiLight"/>
              </a:rPr>
              <a:t> en </a:t>
            </a:r>
            <a:r>
              <a:rPr lang="en-GB" sz="1800" dirty="0" err="1" smtClean="0">
                <a:latin typeface="Segoe WP SemiLight"/>
                <a:cs typeface="Segoe WP SemiLight"/>
              </a:rPr>
              <a:t>páginas</a:t>
            </a:r>
            <a:r>
              <a:rPr lang="en-GB" sz="1800" dirty="0" smtClean="0">
                <a:latin typeface="Segoe WP SemiLight"/>
                <a:cs typeface="Segoe WP SemiLight"/>
              </a:rPr>
              <a:t>:</a:t>
            </a:r>
            <a:endParaRPr lang="en-GB" sz="1800" dirty="0">
              <a:latin typeface="Segoe WP SemiLight"/>
              <a:cs typeface="Segoe WP SemiLight"/>
            </a:endParaRPr>
          </a:p>
          <a:p>
            <a:pPr lvl="1"/>
            <a:r>
              <a:rPr lang="en-GB" sz="1500" dirty="0" smtClean="0">
                <a:latin typeface="Segoe WP SemiLight"/>
                <a:cs typeface="Segoe WP SemiLight"/>
              </a:rPr>
              <a:t>Similar al </a:t>
            </a:r>
            <a:r>
              <a:rPr lang="en-GB" sz="1500" dirty="0" err="1" smtClean="0">
                <a:latin typeface="Segoe WP SemiLight"/>
                <a:cs typeface="Segoe WP SemiLight"/>
              </a:rPr>
              <a:t>modelo</a:t>
            </a:r>
            <a:r>
              <a:rPr lang="en-GB" sz="1500" dirty="0" smtClean="0">
                <a:latin typeface="Segoe WP SemiLight"/>
                <a:cs typeface="Segoe WP SemiLight"/>
              </a:rPr>
              <a:t> de </a:t>
            </a:r>
            <a:r>
              <a:rPr lang="en-GB" sz="1500" dirty="0" err="1" smtClean="0">
                <a:latin typeface="Segoe WP SemiLight"/>
                <a:cs typeface="Segoe WP SemiLight"/>
              </a:rPr>
              <a:t>navegación</a:t>
            </a:r>
            <a:r>
              <a:rPr lang="en-GB" sz="1500" dirty="0" smtClean="0">
                <a:latin typeface="Segoe WP SemiLight"/>
                <a:cs typeface="Segoe WP SemiLight"/>
              </a:rPr>
              <a:t> </a:t>
            </a:r>
            <a:r>
              <a:rPr lang="en-GB" sz="1500" dirty="0" err="1" smtClean="0">
                <a:latin typeface="Segoe WP SemiLight"/>
                <a:cs typeface="Segoe WP SemiLight"/>
              </a:rPr>
              <a:t>usado</a:t>
            </a:r>
            <a:r>
              <a:rPr lang="en-GB" sz="1500" dirty="0" smtClean="0">
                <a:latin typeface="Segoe WP SemiLight"/>
                <a:cs typeface="Segoe WP SemiLight"/>
              </a:rPr>
              <a:t> en </a:t>
            </a:r>
            <a:r>
              <a:rPr lang="en-GB" sz="1500" dirty="0" err="1" smtClean="0">
                <a:latin typeface="Segoe WP SemiLight"/>
                <a:cs typeface="Segoe WP SemiLight"/>
              </a:rPr>
              <a:t>páginas</a:t>
            </a:r>
            <a:r>
              <a:rPr lang="en-GB" sz="1500" dirty="0" smtClean="0">
                <a:latin typeface="Segoe WP SemiLight"/>
                <a:cs typeface="Segoe WP SemiLight"/>
              </a:rPr>
              <a:t> web</a:t>
            </a:r>
          </a:p>
          <a:p>
            <a:pPr lvl="1"/>
            <a:r>
              <a:rPr lang="en-GB" sz="1500" dirty="0" err="1" smtClean="0">
                <a:latin typeface="Segoe WP SemiLight"/>
                <a:cs typeface="Segoe WP SemiLight"/>
              </a:rPr>
              <a:t>Cada</a:t>
            </a:r>
            <a:r>
              <a:rPr lang="en-GB" sz="1500" dirty="0" smtClean="0">
                <a:latin typeface="Segoe WP SemiLight"/>
                <a:cs typeface="Segoe WP SemiLight"/>
              </a:rPr>
              <a:t> </a:t>
            </a:r>
            <a:r>
              <a:rPr lang="en-GB" sz="1500" dirty="0" err="1" smtClean="0">
                <a:latin typeface="Segoe WP SemiLight"/>
                <a:cs typeface="Segoe WP SemiLight"/>
              </a:rPr>
              <a:t>página</a:t>
            </a:r>
            <a:r>
              <a:rPr lang="en-GB" sz="1500" dirty="0" smtClean="0">
                <a:latin typeface="Segoe WP SemiLight"/>
                <a:cs typeface="Segoe WP SemiLight"/>
              </a:rPr>
              <a:t> se </a:t>
            </a:r>
            <a:r>
              <a:rPr lang="en-GB" sz="1500" dirty="0" err="1" smtClean="0">
                <a:latin typeface="Segoe WP SemiLight"/>
                <a:cs typeface="Segoe WP SemiLight"/>
              </a:rPr>
              <a:t>identifica</a:t>
            </a:r>
            <a:r>
              <a:rPr lang="en-GB" sz="1500" dirty="0" smtClean="0">
                <a:latin typeface="Segoe WP SemiLight"/>
                <a:cs typeface="Segoe WP SemiLight"/>
              </a:rPr>
              <a:t> </a:t>
            </a:r>
            <a:r>
              <a:rPr lang="en-GB" sz="1500" dirty="0" err="1" smtClean="0">
                <a:latin typeface="Segoe WP SemiLight"/>
                <a:cs typeface="Segoe WP SemiLight"/>
              </a:rPr>
              <a:t>por</a:t>
            </a:r>
            <a:r>
              <a:rPr lang="en-GB" sz="1500" dirty="0" smtClean="0">
                <a:latin typeface="Segoe WP SemiLight"/>
                <a:cs typeface="Segoe WP SemiLight"/>
              </a:rPr>
              <a:t> </a:t>
            </a:r>
            <a:r>
              <a:rPr lang="en-GB" sz="1500" dirty="0" err="1" smtClean="0">
                <a:latin typeface="Segoe WP SemiLight"/>
                <a:cs typeface="Segoe WP SemiLight"/>
              </a:rPr>
              <a:t>una</a:t>
            </a:r>
            <a:r>
              <a:rPr lang="en-GB" sz="1500" dirty="0" smtClean="0">
                <a:latin typeface="Segoe WP SemiLight"/>
                <a:cs typeface="Segoe WP SemiLight"/>
              </a:rPr>
              <a:t> URI</a:t>
            </a:r>
          </a:p>
          <a:p>
            <a:pPr lvl="1"/>
            <a:endParaRPr lang="en-GB" sz="1500" dirty="0">
              <a:latin typeface="Segoe WP SemiLight"/>
              <a:cs typeface="Segoe WP SemiLight"/>
            </a:endParaRPr>
          </a:p>
          <a:p>
            <a:pPr lvl="1"/>
            <a:endParaRPr lang="en-GB" sz="1500" dirty="0" smtClean="0">
              <a:latin typeface="Segoe WP SemiLight"/>
              <a:cs typeface="Segoe WP SemiLight"/>
            </a:endParaRPr>
          </a:p>
          <a:p>
            <a:pPr marL="174625" lvl="1" indent="0">
              <a:buNone/>
            </a:pPr>
            <a:endParaRPr lang="en-GB" sz="1500" dirty="0">
              <a:latin typeface="Segoe WP SemiLight"/>
              <a:cs typeface="Segoe WP SemiLight"/>
            </a:endParaRPr>
          </a:p>
        </p:txBody>
      </p:sp>
      <p:sp>
        <p:nvSpPr>
          <p:cNvPr id="15" name="Rectangle 14"/>
          <p:cNvSpPr>
            <a:spLocks noChangeAspect="1"/>
          </p:cNvSpPr>
          <p:nvPr/>
        </p:nvSpPr>
        <p:spPr>
          <a:xfrm>
            <a:off x="369741" y="3327047"/>
            <a:ext cx="4465037" cy="1177243"/>
          </a:xfrm>
          <a:prstGeom prst="rect">
            <a:avLst/>
          </a:prstGeom>
          <a:ln w="25400">
            <a:solidFill>
              <a:schemeClr val="accent5"/>
            </a:solidFill>
          </a:ln>
        </p:spPr>
        <p:style>
          <a:lnRef idx="2">
            <a:schemeClr val="accent1"/>
          </a:lnRef>
          <a:fillRef idx="1">
            <a:schemeClr val="lt1"/>
          </a:fillRef>
          <a:effectRef idx="0">
            <a:schemeClr val="accent1"/>
          </a:effectRef>
          <a:fontRef idx="minor">
            <a:schemeClr val="dk1"/>
          </a:fontRef>
        </p:style>
        <p:txBody>
          <a:bodyPr wrap="square" lIns="68576" tIns="34289" rIns="68576" bIns="34289">
            <a:spAutoFit/>
          </a:bodyPr>
          <a:lstStyle/>
          <a:p>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private</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void</a:t>
            </a:r>
            <a:r>
              <a:rPr lang="en-GB" sz="1200" dirty="0">
                <a:solidFill>
                  <a:srgbClr val="000000"/>
                </a:solidFill>
                <a:highlight>
                  <a:srgbClr val="FFFFFF"/>
                </a:highlight>
                <a:latin typeface="Consolas" panose="020B0609020204030204" pitchFamily="49" charset="0"/>
              </a:rPr>
              <a:t> HyperlinkButton_Click_1</a:t>
            </a:r>
            <a:r>
              <a:rPr lang="en-GB" sz="1200" dirty="0" smtClean="0">
                <a:solidFill>
                  <a:srgbClr val="000000"/>
                </a:solidFill>
                <a:highlight>
                  <a:srgbClr val="FFFFFF"/>
                </a:highlight>
                <a:latin typeface="Consolas" panose="020B0609020204030204" pitchFamily="49" charset="0"/>
              </a:rPr>
              <a:t>(</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object</a:t>
            </a:r>
            <a:r>
              <a:rPr lang="en-GB" sz="1200" dirty="0" smtClean="0">
                <a:solidFill>
                  <a:srgbClr val="000000"/>
                </a:solidFill>
                <a:highlight>
                  <a:srgbClr val="FFFFFF"/>
                </a:highlight>
                <a:latin typeface="Consolas" panose="020B0609020204030204" pitchFamily="49" charset="0"/>
              </a:rPr>
              <a:t> </a:t>
            </a:r>
            <a:r>
              <a:rPr lang="en-GB" sz="1200" dirty="0">
                <a:solidFill>
                  <a:srgbClr val="000000"/>
                </a:solidFill>
                <a:highlight>
                  <a:srgbClr val="FFFFFF"/>
                </a:highlight>
                <a:latin typeface="Consolas" panose="020B0609020204030204" pitchFamily="49" charset="0"/>
              </a:rPr>
              <a:t>sender, </a:t>
            </a:r>
            <a:r>
              <a:rPr lang="en-GB" sz="1200" dirty="0" err="1">
                <a:solidFill>
                  <a:srgbClr val="2B91AF"/>
                </a:solidFill>
                <a:highlight>
                  <a:srgbClr val="FFFFFF"/>
                </a:highlight>
                <a:latin typeface="Consolas" panose="020B0609020204030204" pitchFamily="49" charset="0"/>
              </a:rPr>
              <a:t>RoutedEventArgs</a:t>
            </a:r>
            <a:r>
              <a:rPr lang="en-GB" sz="1200" dirty="0">
                <a:solidFill>
                  <a:srgbClr val="000000"/>
                </a:solidFill>
                <a:highlight>
                  <a:srgbClr val="FFFFFF"/>
                </a:highlight>
                <a:latin typeface="Consolas" panose="020B0609020204030204" pitchFamily="49" charset="0"/>
              </a:rPr>
              <a:t> e)</a:t>
            </a:r>
          </a:p>
          <a:p>
            <a:r>
              <a:rPr lang="en-GB" sz="1200" dirty="0" smtClean="0">
                <a:solidFill>
                  <a:srgbClr val="000000"/>
                </a:solidFill>
                <a:highlight>
                  <a:srgbClr val="FFFFFF"/>
                </a:highlight>
                <a:latin typeface="Consolas" panose="020B0609020204030204" pitchFamily="49" charset="0"/>
              </a:rPr>
              <a:t> {</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NavigationService.Navigate</a:t>
            </a:r>
            <a:r>
              <a:rPr lang="en-GB" sz="1200" dirty="0" smtClean="0">
                <a:solidFill>
                  <a:srgbClr val="000000"/>
                </a:solidFill>
                <a:highlight>
                  <a:srgbClr val="FFFFFF"/>
                </a:highlight>
                <a:latin typeface="Consolas" panose="020B0609020204030204" pitchFamily="49" charset="0"/>
              </a:rPr>
              <a:t>(</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new</a:t>
            </a:r>
            <a:r>
              <a:rPr lang="en-GB" sz="1200" dirty="0" smtClean="0">
                <a:solidFill>
                  <a:srgbClr val="000000"/>
                </a:solidFill>
                <a:highlight>
                  <a:srgbClr val="FFFFFF"/>
                </a:highlight>
                <a:latin typeface="Consolas" panose="020B0609020204030204" pitchFamily="49" charset="0"/>
              </a:rPr>
              <a:t> </a:t>
            </a:r>
            <a:r>
              <a:rPr lang="en-GB" sz="1200" dirty="0">
                <a:solidFill>
                  <a:srgbClr val="2B91AF"/>
                </a:solidFill>
                <a:highlight>
                  <a:srgbClr val="FFFFFF"/>
                </a:highlight>
                <a:latin typeface="Consolas" panose="020B0609020204030204" pitchFamily="49" charset="0"/>
              </a:rPr>
              <a:t>Uri</a:t>
            </a:r>
            <a:r>
              <a:rPr lang="en-GB" sz="1200" dirty="0">
                <a:solidFill>
                  <a:srgbClr val="000000"/>
                </a:solidFill>
                <a:highlight>
                  <a:srgbClr val="FFFFFF"/>
                </a:highlight>
                <a:latin typeface="Consolas" panose="020B0609020204030204" pitchFamily="49" charset="0"/>
              </a:rPr>
              <a:t>(</a:t>
            </a:r>
            <a:r>
              <a:rPr lang="en-GB" sz="1200" dirty="0">
                <a:solidFill>
                  <a:srgbClr val="A31515"/>
                </a:solidFill>
                <a:highlight>
                  <a:srgbClr val="FFFFFF"/>
                </a:highlight>
                <a:latin typeface="Consolas" panose="020B0609020204030204" pitchFamily="49" charset="0"/>
              </a:rPr>
              <a:t>"/</a:t>
            </a:r>
            <a:r>
              <a:rPr lang="en-GB" sz="1200" dirty="0" err="1">
                <a:solidFill>
                  <a:srgbClr val="A31515"/>
                </a:solidFill>
                <a:highlight>
                  <a:srgbClr val="FFFFFF"/>
                </a:highlight>
                <a:latin typeface="Consolas" panose="020B0609020204030204" pitchFamily="49" charset="0"/>
              </a:rPr>
              <a:t>SecondPage.xaml</a:t>
            </a:r>
            <a:r>
              <a:rPr lang="en-GB" sz="1200" dirty="0">
                <a:solidFill>
                  <a:srgbClr val="A31515"/>
                </a:solidFill>
                <a:highlight>
                  <a:srgbClr val="FFFFFF"/>
                </a:highlight>
                <a:latin typeface="Consolas" panose="020B0609020204030204" pitchFamily="49" charset="0"/>
              </a:rPr>
              <a:t>"</a:t>
            </a:r>
            <a:r>
              <a:rPr lang="en-GB" sz="1200" dirty="0">
                <a:solidFill>
                  <a:srgbClr val="000000"/>
                </a:solidFill>
                <a:highlight>
                  <a:srgbClr val="FFFFFF"/>
                </a:highlight>
                <a:latin typeface="Consolas" panose="020B0609020204030204" pitchFamily="49" charset="0"/>
              </a:rPr>
              <a:t>, </a:t>
            </a:r>
            <a:r>
              <a:rPr lang="en-GB" sz="1200" dirty="0" err="1">
                <a:solidFill>
                  <a:srgbClr val="2B91AF"/>
                </a:solidFill>
                <a:highlight>
                  <a:srgbClr val="FFFFFF"/>
                </a:highlight>
                <a:latin typeface="Consolas" panose="020B0609020204030204" pitchFamily="49" charset="0"/>
              </a:rPr>
              <a:t>UriKind</a:t>
            </a:r>
            <a:r>
              <a:rPr lang="en-GB" sz="1200" dirty="0" err="1">
                <a:solidFill>
                  <a:srgbClr val="000000"/>
                </a:solidFill>
                <a:highlight>
                  <a:srgbClr val="FFFFFF"/>
                </a:highlight>
                <a:latin typeface="Consolas" panose="020B0609020204030204" pitchFamily="49" charset="0"/>
              </a:rPr>
              <a:t>.Relative</a:t>
            </a:r>
            <a:r>
              <a:rPr lang="en-GB" sz="1200" dirty="0">
                <a:solidFill>
                  <a:srgbClr val="000000"/>
                </a:solidFill>
                <a:highlight>
                  <a:srgbClr val="FFFFFF"/>
                </a:highlight>
                <a:latin typeface="Consolas" panose="020B0609020204030204" pitchFamily="49" charset="0"/>
              </a:rPr>
              <a:t>));</a:t>
            </a:r>
          </a:p>
          <a:p>
            <a:r>
              <a:rPr lang="en-GB" sz="1200" dirty="0" smtClean="0">
                <a:solidFill>
                  <a:srgbClr val="000000"/>
                </a:solidFill>
                <a:highlight>
                  <a:srgbClr val="FFFFFF"/>
                </a:highlight>
                <a:latin typeface="Consolas" panose="020B0609020204030204" pitchFamily="49" charset="0"/>
              </a:rPr>
              <a:t> }</a:t>
            </a:r>
            <a:endParaRPr lang="en-GB" sz="1200" dirty="0">
              <a:latin typeface="Consolas" pitchFamily="49" charset="0"/>
              <a:cs typeface="Consolas" pitchFamily="49" charset="0"/>
            </a:endParaRPr>
          </a:p>
        </p:txBody>
      </p:sp>
      <p:grpSp>
        <p:nvGrpSpPr>
          <p:cNvPr id="4" name="Group 3"/>
          <p:cNvGrpSpPr/>
          <p:nvPr/>
        </p:nvGrpSpPr>
        <p:grpSpPr>
          <a:xfrm>
            <a:off x="5218374" y="1386407"/>
            <a:ext cx="1676486" cy="3175254"/>
            <a:chOff x="5218374" y="1386407"/>
            <a:chExt cx="1676486" cy="3175254"/>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374" y="1386407"/>
              <a:ext cx="1676486" cy="317525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6171" y="1578829"/>
              <a:ext cx="1460892" cy="2434820"/>
            </a:xfrm>
            <a:prstGeom prst="rect">
              <a:avLst/>
            </a:prstGeom>
          </p:spPr>
        </p:pic>
      </p:grpSp>
      <p:grpSp>
        <p:nvGrpSpPr>
          <p:cNvPr id="5" name="Group 4"/>
          <p:cNvGrpSpPr/>
          <p:nvPr/>
        </p:nvGrpSpPr>
        <p:grpSpPr>
          <a:xfrm>
            <a:off x="6930916" y="1386407"/>
            <a:ext cx="1661816" cy="3175254"/>
            <a:chOff x="6930916" y="1386407"/>
            <a:chExt cx="1661816" cy="3175254"/>
          </a:xfrm>
        </p:grpSpPr>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0916" y="1386407"/>
              <a:ext cx="1661816" cy="3175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1378" y="1578829"/>
              <a:ext cx="1460892" cy="2434820"/>
            </a:xfrm>
            <a:prstGeom prst="rect">
              <a:avLst/>
            </a:prstGeom>
          </p:spPr>
        </p:pic>
      </p:grpSp>
    </p:spTree>
    <p:extLst>
      <p:ext uri="{BB962C8B-B14F-4D97-AF65-F5344CB8AC3E}">
        <p14:creationId xmlns:p14="http://schemas.microsoft.com/office/powerpoint/2010/main" val="277105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noChangeAspect="1"/>
          </p:cNvSpPr>
          <p:nvPr>
            <p:ph type="title"/>
          </p:nvPr>
        </p:nvSpPr>
        <p:spPr>
          <a:xfrm>
            <a:off x="457200" y="401955"/>
            <a:ext cx="8229600" cy="360548"/>
          </a:xfrm>
        </p:spPr>
        <p:txBody>
          <a:bodyPr/>
          <a:lstStyle/>
          <a:p>
            <a:r>
              <a:rPr lang="en-US" dirty="0" smtClean="0"/>
              <a:t>Windows Phone Toolkit</a:t>
            </a:r>
            <a:endParaRPr lang="en-US" dirty="0"/>
          </a:p>
        </p:txBody>
      </p:sp>
      <p:sp>
        <p:nvSpPr>
          <p:cNvPr id="9" name="Text Placeholder 11"/>
          <p:cNvSpPr>
            <a:spLocks noGrp="1" noChangeAspect="1"/>
          </p:cNvSpPr>
          <p:nvPr>
            <p:ph idx="1"/>
          </p:nvPr>
        </p:nvSpPr>
        <p:spPr>
          <a:xfrm>
            <a:off x="382092" y="1428751"/>
            <a:ext cx="8187027" cy="3165872"/>
          </a:xfrm>
        </p:spPr>
        <p:txBody>
          <a:bodyPr>
            <a:normAutofit/>
          </a:bodyPr>
          <a:lstStyle/>
          <a:p>
            <a:r>
              <a:rPr lang="en-GB" dirty="0" err="1" smtClean="0">
                <a:latin typeface="Segoe WP SemiLight"/>
                <a:cs typeface="Segoe WP SemiLight"/>
              </a:rPr>
              <a:t>Es</a:t>
            </a:r>
            <a:r>
              <a:rPr lang="en-GB" dirty="0" smtClean="0">
                <a:latin typeface="Segoe WP SemiLight"/>
                <a:cs typeface="Segoe WP SemiLight"/>
              </a:rPr>
              <a:t> un </a:t>
            </a:r>
            <a:r>
              <a:rPr lang="en-GB" dirty="0" err="1" smtClean="0">
                <a:latin typeface="Segoe WP SemiLight"/>
                <a:cs typeface="Segoe WP SemiLight"/>
              </a:rPr>
              <a:t>producto</a:t>
            </a:r>
            <a:r>
              <a:rPr lang="en-GB" dirty="0" smtClean="0">
                <a:latin typeface="Segoe WP SemiLight"/>
                <a:cs typeface="Segoe WP SemiLight"/>
              </a:rPr>
              <a:t> del </a:t>
            </a:r>
            <a:r>
              <a:rPr lang="en-GB" dirty="0" err="1" smtClean="0">
                <a:latin typeface="Segoe WP SemiLight"/>
                <a:cs typeface="Segoe WP SemiLight"/>
              </a:rPr>
              <a:t>equipo</a:t>
            </a:r>
            <a:r>
              <a:rPr lang="en-GB" dirty="0" smtClean="0">
                <a:latin typeface="Segoe WP SemiLight"/>
                <a:cs typeface="Segoe WP SemiLight"/>
              </a:rPr>
              <a:t> Microsoft Windows Phone.</a:t>
            </a:r>
          </a:p>
          <a:p>
            <a:r>
              <a:rPr lang="en-GB" dirty="0" err="1" smtClean="0">
                <a:latin typeface="Segoe WP SemiLight"/>
                <a:cs typeface="Segoe WP SemiLight"/>
              </a:rPr>
              <a:t>Anteriormente</a:t>
            </a:r>
            <a:r>
              <a:rPr lang="en-GB" dirty="0" smtClean="0">
                <a:latin typeface="Segoe WP SemiLight"/>
                <a:cs typeface="Segoe WP SemiLight"/>
              </a:rPr>
              <a:t> </a:t>
            </a:r>
            <a:r>
              <a:rPr lang="en-GB" dirty="0" err="1" smtClean="0">
                <a:latin typeface="Segoe WP SemiLight"/>
                <a:cs typeface="Segoe WP SemiLight"/>
              </a:rPr>
              <a:t>conocido</a:t>
            </a:r>
            <a:r>
              <a:rPr lang="en-GB" dirty="0" smtClean="0">
                <a:latin typeface="Segoe WP SemiLight"/>
                <a:cs typeface="Segoe WP SemiLight"/>
              </a:rPr>
              <a:t> </a:t>
            </a:r>
            <a:r>
              <a:rPr lang="en-GB" dirty="0" err="1" smtClean="0">
                <a:latin typeface="Segoe WP SemiLight"/>
                <a:cs typeface="Segoe WP SemiLight"/>
              </a:rPr>
              <a:t>como</a:t>
            </a:r>
            <a:r>
              <a:rPr lang="en-GB" dirty="0" smtClean="0">
                <a:latin typeface="Segoe WP SemiLight"/>
                <a:cs typeface="Segoe WP SemiLight"/>
              </a:rPr>
              <a:t> parte del ‘Silverlight Toolkit’</a:t>
            </a:r>
          </a:p>
          <a:p>
            <a:r>
              <a:rPr lang="en-GB" dirty="0" smtClean="0">
                <a:latin typeface="Segoe WP SemiLight"/>
                <a:cs typeface="Segoe WP SemiLight"/>
              </a:rPr>
              <a:t>El Windows Phone Toolkit </a:t>
            </a:r>
            <a:r>
              <a:rPr lang="en-GB" dirty="0" err="1" smtClean="0">
                <a:latin typeface="Segoe WP SemiLight"/>
                <a:cs typeface="Segoe WP SemiLight"/>
              </a:rPr>
              <a:t>aporta</a:t>
            </a:r>
            <a:r>
              <a:rPr lang="en-GB" dirty="0" smtClean="0">
                <a:latin typeface="Segoe WP SemiLight"/>
                <a:cs typeface="Segoe WP SemiLight"/>
              </a:rPr>
              <a:t> </a:t>
            </a:r>
            <a:r>
              <a:rPr lang="en-GB" dirty="0" err="1" smtClean="0">
                <a:latin typeface="Segoe WP SemiLight"/>
                <a:cs typeface="Segoe WP SemiLight"/>
              </a:rPr>
              <a:t>nueva</a:t>
            </a:r>
            <a:r>
              <a:rPr lang="en-GB" dirty="0" smtClean="0">
                <a:latin typeface="Segoe WP SemiLight"/>
                <a:cs typeface="Segoe WP SemiLight"/>
              </a:rPr>
              <a:t> </a:t>
            </a:r>
            <a:r>
              <a:rPr lang="en-GB" dirty="0" err="1" smtClean="0">
                <a:latin typeface="Segoe WP SemiLight"/>
                <a:cs typeface="Segoe WP SemiLight"/>
              </a:rPr>
              <a:t>funcionalidad</a:t>
            </a:r>
            <a:r>
              <a:rPr lang="en-GB" dirty="0" smtClean="0">
                <a:latin typeface="Segoe WP SemiLight"/>
                <a:cs typeface="Segoe WP SemiLight"/>
              </a:rPr>
              <a:t> y </a:t>
            </a:r>
            <a:r>
              <a:rPr lang="en-GB" dirty="0" err="1" smtClean="0">
                <a:latin typeface="Segoe WP SemiLight"/>
                <a:cs typeface="Segoe WP SemiLight"/>
              </a:rPr>
              <a:t>controles</a:t>
            </a:r>
            <a:r>
              <a:rPr lang="en-GB" dirty="0">
                <a:latin typeface="Segoe WP SemiLight"/>
                <a:cs typeface="Segoe WP SemiLight"/>
              </a:rPr>
              <a:t>.</a:t>
            </a:r>
            <a:endParaRPr lang="en-GB" dirty="0" smtClean="0">
              <a:latin typeface="Segoe WP SemiLight"/>
              <a:cs typeface="Segoe WP SemiLight"/>
            </a:endParaRPr>
          </a:p>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obtener</a:t>
            </a:r>
            <a:r>
              <a:rPr lang="en-GB" dirty="0" smtClean="0">
                <a:latin typeface="Segoe WP SemiLight"/>
                <a:cs typeface="Segoe WP SemiLight"/>
              </a:rPr>
              <a:t> el </a:t>
            </a:r>
            <a:r>
              <a:rPr lang="en-GB" dirty="0" err="1" smtClean="0">
                <a:latin typeface="Segoe WP SemiLight"/>
                <a:cs typeface="Segoe WP SemiLight"/>
              </a:rPr>
              <a:t>código</a:t>
            </a:r>
            <a:r>
              <a:rPr lang="en-GB" dirty="0" smtClean="0">
                <a:latin typeface="Segoe WP SemiLight"/>
                <a:cs typeface="Segoe WP SemiLight"/>
              </a:rPr>
              <a:t> </a:t>
            </a:r>
            <a:r>
              <a:rPr lang="en-GB" dirty="0" err="1" smtClean="0">
                <a:latin typeface="Segoe WP SemiLight"/>
                <a:cs typeface="Segoe WP SemiLight"/>
              </a:rPr>
              <a:t>fuente</a:t>
            </a:r>
            <a:r>
              <a:rPr lang="en-GB" dirty="0" smtClean="0">
                <a:latin typeface="Segoe WP SemiLight"/>
                <a:cs typeface="Segoe WP SemiLight"/>
              </a:rPr>
              <a:t> </a:t>
            </a:r>
            <a:r>
              <a:rPr lang="en-GB" dirty="0" err="1" smtClean="0">
                <a:latin typeface="Segoe WP SemiLight"/>
                <a:cs typeface="Segoe WP SemiLight"/>
              </a:rPr>
              <a:t>completo</a:t>
            </a:r>
            <a:r>
              <a:rPr lang="en-GB" dirty="0" smtClean="0">
                <a:latin typeface="Segoe WP SemiLight"/>
                <a:cs typeface="Segoe WP SemiLight"/>
              </a:rPr>
              <a:t>, </a:t>
            </a:r>
            <a:r>
              <a:rPr lang="en-GB" dirty="0" err="1" smtClean="0">
                <a:latin typeface="Segoe WP SemiLight"/>
                <a:cs typeface="Segoe WP SemiLight"/>
              </a:rPr>
              <a:t>ejemplos</a:t>
            </a:r>
            <a:r>
              <a:rPr lang="en-GB" dirty="0" smtClean="0">
                <a:latin typeface="Segoe WP SemiLight"/>
                <a:cs typeface="Segoe WP SemiLight"/>
              </a:rPr>
              <a:t>, </a:t>
            </a:r>
            <a:r>
              <a:rPr lang="en-GB" dirty="0" err="1" smtClean="0">
                <a:latin typeface="Segoe WP SemiLight"/>
                <a:cs typeface="Segoe WP SemiLight"/>
              </a:rPr>
              <a:t>documentación</a:t>
            </a:r>
            <a:r>
              <a:rPr lang="en-GB" dirty="0" smtClean="0">
                <a:latin typeface="Segoe WP SemiLight"/>
                <a:cs typeface="Segoe WP SemiLight"/>
              </a:rPr>
              <a:t> y </a:t>
            </a:r>
            <a:r>
              <a:rPr lang="en-GB" dirty="0" err="1" smtClean="0">
                <a:latin typeface="Segoe WP SemiLight"/>
                <a:cs typeface="Segoe WP SemiLight"/>
              </a:rPr>
              <a:t>más</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US" dirty="0" smtClean="0">
                <a:latin typeface="Segoe WP SemiLight"/>
                <a:cs typeface="Segoe WP SemiLight"/>
              </a:rPr>
              <a:t> </a:t>
            </a:r>
            <a:r>
              <a:rPr lang="en-US" dirty="0">
                <a:latin typeface="Segoe WP SemiLight"/>
                <a:cs typeface="Segoe WP SemiLight"/>
              </a:rPr>
              <a:t>Windows Phone </a:t>
            </a:r>
            <a:endParaRPr lang="en-US" dirty="0" smtClean="0">
              <a:latin typeface="Segoe WP SemiLight"/>
              <a:cs typeface="Segoe WP SemiLight"/>
            </a:endParaRPr>
          </a:p>
          <a:p>
            <a:r>
              <a:rPr lang="en-US" dirty="0" smtClean="0">
                <a:latin typeface="Segoe WP SemiLight"/>
                <a:cs typeface="Segoe WP SemiLight"/>
              </a:rPr>
              <a:t>Se </a:t>
            </a:r>
            <a:r>
              <a:rPr lang="en-US" dirty="0" err="1" smtClean="0">
                <a:latin typeface="Segoe WP SemiLight"/>
                <a:cs typeface="Segoe WP SemiLight"/>
              </a:rPr>
              <a:t>actualiza</a:t>
            </a:r>
            <a:r>
              <a:rPr lang="en-US" dirty="0" smtClean="0">
                <a:latin typeface="Segoe WP SemiLight"/>
                <a:cs typeface="Segoe WP SemiLight"/>
              </a:rPr>
              <a:t> </a:t>
            </a:r>
            <a:r>
              <a:rPr lang="en-US" dirty="0" err="1" smtClean="0">
                <a:latin typeface="Segoe WP SemiLight"/>
                <a:cs typeface="Segoe WP SemiLight"/>
              </a:rPr>
              <a:t>aproximadamente</a:t>
            </a:r>
            <a:r>
              <a:rPr lang="en-US" dirty="0" smtClean="0">
                <a:latin typeface="Segoe WP SemiLight"/>
                <a:cs typeface="Segoe WP SemiLight"/>
              </a:rPr>
              <a:t> </a:t>
            </a:r>
            <a:r>
              <a:rPr lang="en-US" dirty="0" err="1" smtClean="0">
                <a:latin typeface="Segoe WP SemiLight"/>
                <a:cs typeface="Segoe WP SemiLight"/>
              </a:rPr>
              <a:t>cada</a:t>
            </a:r>
            <a:r>
              <a:rPr lang="en-US" dirty="0" smtClean="0">
                <a:latin typeface="Segoe WP SemiLight"/>
                <a:cs typeface="Segoe WP SemiLight"/>
              </a:rPr>
              <a:t> </a:t>
            </a:r>
            <a:r>
              <a:rPr lang="en-US" dirty="0" err="1" smtClean="0">
                <a:latin typeface="Segoe WP SemiLight"/>
                <a:cs typeface="Segoe WP SemiLight"/>
              </a:rPr>
              <a:t>tres</a:t>
            </a:r>
            <a:r>
              <a:rPr lang="en-US" dirty="0" smtClean="0">
                <a:latin typeface="Segoe WP SemiLight"/>
                <a:cs typeface="Segoe WP SemiLight"/>
              </a:rPr>
              <a:t> </a:t>
            </a:r>
            <a:r>
              <a:rPr lang="en-US" dirty="0" err="1" smtClean="0">
                <a:latin typeface="Segoe WP SemiLight"/>
                <a:cs typeface="Segoe WP SemiLight"/>
              </a:rPr>
              <a:t>meses</a:t>
            </a:r>
            <a:r>
              <a:rPr lang="en-US" dirty="0" smtClean="0">
                <a:latin typeface="Segoe WP SemiLight"/>
                <a:cs typeface="Segoe WP SemiLight"/>
              </a:rPr>
              <a:t> con:</a:t>
            </a:r>
          </a:p>
          <a:p>
            <a:pPr lvl="1"/>
            <a:r>
              <a:rPr lang="en-US" sz="1800" dirty="0" err="1" smtClean="0">
                <a:latin typeface="Segoe WP SemiLight"/>
                <a:cs typeface="Segoe WP SemiLight"/>
              </a:rPr>
              <a:t>Corrección</a:t>
            </a:r>
            <a:r>
              <a:rPr lang="en-US" sz="1800" dirty="0" smtClean="0">
                <a:latin typeface="Segoe WP SemiLight"/>
                <a:cs typeface="Segoe WP SemiLight"/>
              </a:rPr>
              <a:t> de </a:t>
            </a:r>
            <a:r>
              <a:rPr lang="en-US" sz="1800" dirty="0" err="1" smtClean="0">
                <a:latin typeface="Segoe WP SemiLight"/>
                <a:cs typeface="Segoe WP SemiLight"/>
              </a:rPr>
              <a:t>errores</a:t>
            </a:r>
            <a:endParaRPr lang="en-US" sz="1800" dirty="0">
              <a:latin typeface="Segoe WP SemiLight"/>
              <a:cs typeface="Segoe WP SemiLight"/>
            </a:endParaRPr>
          </a:p>
          <a:p>
            <a:pPr lvl="1"/>
            <a:r>
              <a:rPr lang="en-US" sz="1800" dirty="0" err="1" smtClean="0">
                <a:latin typeface="Segoe WP SemiLight"/>
                <a:cs typeface="Segoe WP SemiLight"/>
              </a:rPr>
              <a:t>Nuevos</a:t>
            </a:r>
            <a:r>
              <a:rPr lang="en-US" sz="1800" dirty="0" smtClean="0">
                <a:latin typeface="Segoe WP SemiLight"/>
                <a:cs typeface="Segoe WP SemiLight"/>
              </a:rPr>
              <a:t> </a:t>
            </a:r>
            <a:r>
              <a:rPr lang="en-US" sz="1800" dirty="0" err="1" smtClean="0">
                <a:latin typeface="Segoe WP SemiLight"/>
                <a:cs typeface="Segoe WP SemiLight"/>
              </a:rPr>
              <a:t>controles</a:t>
            </a:r>
            <a:r>
              <a:rPr lang="en-US" sz="1800" dirty="0">
                <a:latin typeface="Segoe WP SemiLight"/>
                <a:cs typeface="Segoe WP SemiLight"/>
              </a:rPr>
              <a:t/>
            </a:r>
            <a:br>
              <a:rPr lang="en-US" sz="1800" dirty="0">
                <a:latin typeface="Segoe WP SemiLight"/>
                <a:cs typeface="Segoe WP SemiLight"/>
              </a:rPr>
            </a:br>
            <a:endParaRPr lang="en-US" dirty="0">
              <a:latin typeface="Segoe WP SemiLight"/>
              <a:cs typeface="Segoe WP SemiLight"/>
            </a:endParaRPr>
          </a:p>
        </p:txBody>
      </p:sp>
      <p:sp>
        <p:nvSpPr>
          <p:cNvPr id="10" name="Slide Number Placeholder 4"/>
          <p:cNvSpPr txBox="1">
            <a:spLocks noChangeAspect="1"/>
          </p:cNvSpPr>
          <p:nvPr/>
        </p:nvSpPr>
        <p:spPr>
          <a:xfrm>
            <a:off x="1143049" y="4814888"/>
            <a:ext cx="413147" cy="171450"/>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50</a:t>
            </a:fld>
            <a:endParaRPr lang="en-US" sz="750" dirty="0"/>
          </a:p>
        </p:txBody>
      </p:sp>
    </p:spTree>
    <p:extLst>
      <p:ext uri="{BB962C8B-B14F-4D97-AF65-F5344CB8AC3E}">
        <p14:creationId xmlns:p14="http://schemas.microsoft.com/office/powerpoint/2010/main" val="324870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457200" y="401955"/>
            <a:ext cx="8229600" cy="384721"/>
          </a:xfrm>
        </p:spPr>
        <p:txBody>
          <a:bodyPr/>
          <a:lstStyle/>
          <a:p>
            <a:r>
              <a:rPr lang="en-GB" dirty="0" smtClean="0"/>
              <a:t>¿</a:t>
            </a:r>
            <a:r>
              <a:rPr lang="en-GB" dirty="0" err="1" smtClean="0"/>
              <a:t>Cómo</a:t>
            </a:r>
            <a:r>
              <a:rPr lang="en-GB" dirty="0" smtClean="0"/>
              <a:t> </a:t>
            </a:r>
            <a:r>
              <a:rPr lang="en-GB" dirty="0" err="1" smtClean="0"/>
              <a:t>obtener</a:t>
            </a:r>
            <a:r>
              <a:rPr lang="en-GB" dirty="0" smtClean="0"/>
              <a:t> el Windows Phone Toolkit?</a:t>
            </a:r>
            <a:endParaRPr lang="en-GB" dirty="0"/>
          </a:p>
        </p:txBody>
      </p:sp>
      <p:sp>
        <p:nvSpPr>
          <p:cNvPr id="9" name="Text Placeholder 2"/>
          <p:cNvSpPr>
            <a:spLocks noGrp="1" noChangeAspect="1"/>
          </p:cNvSpPr>
          <p:nvPr>
            <p:ph idx="1"/>
          </p:nvPr>
        </p:nvSpPr>
        <p:spPr>
          <a:xfrm>
            <a:off x="457200" y="1135380"/>
            <a:ext cx="3124200" cy="3365183"/>
          </a:xfrm>
        </p:spPr>
        <p:txBody>
          <a:bodyPr/>
          <a:lstStyle/>
          <a:p>
            <a:r>
              <a:rPr lang="en-GB" dirty="0" smtClean="0">
                <a:hlinkClick r:id="rId3"/>
              </a:rPr>
              <a:t>http://phone.codeplex.com</a:t>
            </a:r>
            <a:endParaRPr lang="en-GB" dirty="0" smtClean="0"/>
          </a:p>
          <a:p>
            <a:r>
              <a:rPr lang="en-GB" dirty="0" err="1" smtClean="0">
                <a:latin typeface="Segoe WP SemiLight"/>
                <a:cs typeface="Segoe WP SemiLight"/>
              </a:rPr>
              <a:t>Puedes</a:t>
            </a:r>
            <a:r>
              <a:rPr lang="en-GB" dirty="0" smtClean="0">
                <a:latin typeface="Segoe WP SemiLight"/>
                <a:cs typeface="Segoe WP SemiLight"/>
              </a:rPr>
              <a:t> </a:t>
            </a:r>
            <a:r>
              <a:rPr lang="en-GB" dirty="0" err="1" smtClean="0">
                <a:latin typeface="Segoe WP SemiLight"/>
                <a:cs typeface="Segoe WP SemiLight"/>
              </a:rPr>
              <a:t>descargar</a:t>
            </a:r>
            <a:r>
              <a:rPr lang="en-GB" dirty="0" smtClean="0">
                <a:latin typeface="Segoe WP SemiLight"/>
                <a:cs typeface="Segoe WP SemiLight"/>
              </a:rPr>
              <a:t> el </a:t>
            </a:r>
            <a:r>
              <a:rPr lang="en-GB" dirty="0" err="1" smtClean="0">
                <a:latin typeface="Segoe WP SemiLight"/>
                <a:cs typeface="Segoe WP SemiLight"/>
              </a:rPr>
              <a:t>código</a:t>
            </a:r>
            <a:r>
              <a:rPr lang="en-GB" dirty="0" smtClean="0">
                <a:latin typeface="Segoe WP SemiLight"/>
                <a:cs typeface="Segoe WP SemiLight"/>
              </a:rPr>
              <a:t> </a:t>
            </a:r>
            <a:r>
              <a:rPr lang="en-GB" dirty="0" err="1" smtClean="0">
                <a:latin typeface="Segoe WP SemiLight"/>
                <a:cs typeface="Segoe WP SemiLight"/>
              </a:rPr>
              <a:t>fuente</a:t>
            </a:r>
            <a:r>
              <a:rPr lang="en-GB" dirty="0" smtClean="0">
                <a:latin typeface="Segoe WP SemiLight"/>
                <a:cs typeface="Segoe WP SemiLight"/>
              </a:rPr>
              <a:t>, </a:t>
            </a:r>
            <a:r>
              <a:rPr lang="en-GB" dirty="0" err="1" smtClean="0">
                <a:latin typeface="Segoe WP SemiLight"/>
                <a:cs typeface="Segoe WP SemiLight"/>
              </a:rPr>
              <a:t>incluida</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de </a:t>
            </a:r>
            <a:r>
              <a:rPr lang="en-GB" dirty="0" err="1" smtClean="0">
                <a:latin typeface="Segoe WP SemiLight"/>
                <a:cs typeface="Segoe WP SemiLight"/>
              </a:rPr>
              <a:t>ejemplo</a:t>
            </a:r>
            <a:r>
              <a:rPr lang="en-GB" dirty="0" smtClean="0">
                <a:latin typeface="Segoe WP SemiLight"/>
                <a:cs typeface="Segoe WP SemiLight"/>
              </a:rPr>
              <a:t>. </a:t>
            </a:r>
          </a:p>
          <a:p>
            <a:r>
              <a:rPr lang="en-GB" dirty="0" smtClean="0">
                <a:latin typeface="Segoe WP SemiLight"/>
                <a:cs typeface="Segoe WP SemiLight"/>
              </a:rPr>
              <a:t>No MSI! – </a:t>
            </a:r>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instalar</a:t>
            </a:r>
            <a:r>
              <a:rPr lang="en-GB" dirty="0" smtClean="0">
                <a:latin typeface="Segoe WP SemiLight"/>
                <a:cs typeface="Segoe WP SemiLight"/>
              </a:rPr>
              <a:t> los </a:t>
            </a:r>
            <a:r>
              <a:rPr lang="en-GB" dirty="0" err="1" smtClean="0">
                <a:latin typeface="Segoe WP SemiLight"/>
                <a:cs typeface="Segoe WP SemiLight"/>
              </a:rPr>
              <a:t>binarios</a:t>
            </a:r>
            <a:r>
              <a:rPr lang="en-GB" dirty="0" smtClean="0">
                <a:latin typeface="Segoe WP SemiLight"/>
                <a:cs typeface="Segoe WP SemiLight"/>
              </a:rPr>
              <a:t> </a:t>
            </a:r>
            <a:r>
              <a:rPr lang="en-GB" dirty="0" err="1" smtClean="0">
                <a:latin typeface="Segoe WP SemiLight"/>
                <a:cs typeface="Segoe WP SemiLight"/>
              </a:rPr>
              <a:t>utilizanfo</a:t>
            </a:r>
            <a:r>
              <a:rPr lang="en-GB" dirty="0" smtClean="0">
                <a:latin typeface="Segoe WP SemiLight"/>
                <a:cs typeface="Segoe WP SemiLight"/>
              </a:rPr>
              <a:t> </a:t>
            </a:r>
            <a:r>
              <a:rPr lang="en-GB" dirty="0" err="1" smtClean="0">
                <a:latin typeface="Segoe WP SemiLight"/>
                <a:cs typeface="Segoe WP SemiLight"/>
              </a:rPr>
              <a:t>NuGet</a:t>
            </a:r>
            <a:r>
              <a:rPr lang="en-GB" dirty="0" smtClean="0">
                <a:latin typeface="Segoe WP SemiLight"/>
                <a:cs typeface="Segoe WP SemiLight"/>
              </a:rPr>
              <a:t>.</a:t>
            </a:r>
            <a:endParaRPr lang="en-GB" dirty="0">
              <a:latin typeface="Segoe WP SemiLight"/>
              <a:cs typeface="Segoe WP SemiLight"/>
            </a:endParaRPr>
          </a:p>
        </p:txBody>
      </p:sp>
      <p:pic>
        <p:nvPicPr>
          <p:cNvPr id="2" name="Picture 1"/>
          <p:cNvPicPr>
            <a:picLocks noChangeAspect="1"/>
          </p:cNvPicPr>
          <p:nvPr/>
        </p:nvPicPr>
        <p:blipFill>
          <a:blip r:embed="rId4"/>
          <a:stretch>
            <a:fillRect/>
          </a:stretch>
        </p:blipFill>
        <p:spPr>
          <a:xfrm>
            <a:off x="4141760" y="1135380"/>
            <a:ext cx="4441565" cy="3020984"/>
          </a:xfrm>
          <a:prstGeom prst="rect">
            <a:avLst/>
          </a:prstGeom>
        </p:spPr>
      </p:pic>
    </p:spTree>
    <p:extLst>
      <p:ext uri="{BB962C8B-B14F-4D97-AF65-F5344CB8AC3E}">
        <p14:creationId xmlns:p14="http://schemas.microsoft.com/office/powerpoint/2010/main" val="1672652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noChangeAspect="1"/>
          </p:cNvSpPr>
          <p:nvPr>
            <p:ph type="title"/>
          </p:nvPr>
        </p:nvSpPr>
        <p:spPr/>
        <p:txBody>
          <a:bodyPr/>
          <a:lstStyle/>
          <a:p>
            <a:r>
              <a:rPr lang="en-GB" dirty="0" err="1" smtClean="0"/>
              <a:t>NuGet</a:t>
            </a:r>
            <a:endParaRPr lang="en-GB" dirty="0"/>
          </a:p>
        </p:txBody>
      </p:sp>
      <p:sp>
        <p:nvSpPr>
          <p:cNvPr id="10" name="Content Placeholder 2"/>
          <p:cNvSpPr>
            <a:spLocks noGrp="1" noChangeAspect="1"/>
          </p:cNvSpPr>
          <p:nvPr>
            <p:ph idx="1"/>
          </p:nvPr>
        </p:nvSpPr>
        <p:spPr>
          <a:xfrm>
            <a:off x="457200" y="1135380"/>
            <a:ext cx="8229600" cy="3587139"/>
          </a:xfrm>
        </p:spPr>
        <p:txBody>
          <a:bodyPr>
            <a:normAutofit lnSpcReduction="10000"/>
          </a:bodyPr>
          <a:lstStyle/>
          <a:p>
            <a:r>
              <a:rPr lang="nl-BE" dirty="0" smtClean="0">
                <a:latin typeface="Segoe WP SemiLight"/>
                <a:cs typeface="Segoe WP SemiLight"/>
              </a:rPr>
              <a:t>Sistema de gestión de paquetes de .NET.</a:t>
            </a:r>
          </a:p>
          <a:p>
            <a:r>
              <a:rPr lang="nl-BE" dirty="0" smtClean="0">
                <a:latin typeface="Segoe WP SemiLight"/>
                <a:cs typeface="Segoe WP SemiLight"/>
              </a:rPr>
              <a:t>Facilita el añadir librerías de terceros al proyecto.</a:t>
            </a:r>
          </a:p>
          <a:p>
            <a:r>
              <a:rPr lang="nl-BE" dirty="0" smtClean="0">
                <a:latin typeface="Segoe WP SemiLight"/>
                <a:cs typeface="Segoe WP SemiLight"/>
              </a:rPr>
              <a:t>Gratis, open source.</a:t>
            </a:r>
          </a:p>
          <a:p>
            <a:endParaRPr lang="en-GB" dirty="0" smtClean="0">
              <a:latin typeface="Segoe WP SemiLight"/>
              <a:cs typeface="Segoe WP SemiLight"/>
            </a:endParaRPr>
          </a:p>
          <a:p>
            <a:r>
              <a:rPr lang="en-GB" dirty="0" smtClean="0">
                <a:latin typeface="Segoe WP SemiLight"/>
                <a:cs typeface="Segoe WP SemiLight"/>
              </a:rPr>
              <a:t>El </a:t>
            </a:r>
            <a:r>
              <a:rPr lang="en-GB" dirty="0" err="1" smtClean="0">
                <a:latin typeface="Segoe WP SemiLight"/>
                <a:cs typeface="Segoe WP SemiLight"/>
              </a:rPr>
              <a:t>cliente</a:t>
            </a:r>
            <a:r>
              <a:rPr lang="en-GB" dirty="0" smtClean="0">
                <a:latin typeface="Segoe WP SemiLight"/>
                <a:cs typeface="Segoe WP SemiLight"/>
              </a:rPr>
              <a:t> </a:t>
            </a:r>
            <a:r>
              <a:rPr lang="en-GB" dirty="0" err="1" smtClean="0">
                <a:latin typeface="Segoe WP SemiLight"/>
                <a:cs typeface="Segoe WP SemiLight"/>
              </a:rPr>
              <a:t>NuGet</a:t>
            </a:r>
            <a:r>
              <a:rPr lang="en-GB" dirty="0" smtClean="0">
                <a:latin typeface="Segoe WP SemiLight"/>
                <a:cs typeface="Segoe WP SemiLight"/>
              </a:rPr>
              <a:t> </a:t>
            </a:r>
            <a:r>
              <a:rPr lang="en-GB" dirty="0" err="1" smtClean="0">
                <a:latin typeface="Segoe WP SemiLight"/>
                <a:cs typeface="Segoe WP SemiLight"/>
              </a:rPr>
              <a:t>está</a:t>
            </a:r>
            <a:r>
              <a:rPr lang="en-GB" dirty="0" smtClean="0">
                <a:latin typeface="Segoe WP SemiLight"/>
                <a:cs typeface="Segoe WP SemiLight"/>
              </a:rPr>
              <a:t> </a:t>
            </a:r>
            <a:r>
              <a:rPr lang="en-GB" dirty="0" err="1" smtClean="0">
                <a:latin typeface="Segoe WP SemiLight"/>
                <a:cs typeface="Segoe WP SemiLight"/>
              </a:rPr>
              <a:t>incluido</a:t>
            </a:r>
            <a:r>
              <a:rPr lang="en-GB" dirty="0" smtClean="0">
                <a:latin typeface="Segoe WP SemiLight"/>
                <a:cs typeface="Segoe WP SemiLight"/>
              </a:rPr>
              <a:t> en Visual </a:t>
            </a:r>
            <a:endParaRPr lang="en-GB" dirty="0">
              <a:latin typeface="Segoe WP SemiLight"/>
              <a:cs typeface="Segoe WP SemiLight"/>
            </a:endParaRPr>
          </a:p>
          <a:p>
            <a:pPr marL="0" indent="0">
              <a:buNone/>
            </a:pPr>
            <a:r>
              <a:rPr lang="en-GB" dirty="0" smtClean="0">
                <a:latin typeface="Segoe WP SemiLight"/>
                <a:cs typeface="Segoe WP SemiLight"/>
              </a:rPr>
              <a:t>  Studio 2012 – </a:t>
            </a:r>
            <a:r>
              <a:rPr lang="en-GB" dirty="0" err="1" smtClean="0">
                <a:latin typeface="Segoe WP SemiLight"/>
                <a:cs typeface="Segoe WP SemiLight"/>
              </a:rPr>
              <a:t>incluso</a:t>
            </a:r>
            <a:r>
              <a:rPr lang="en-GB" dirty="0" smtClean="0">
                <a:latin typeface="Segoe WP SemiLight"/>
                <a:cs typeface="Segoe WP SemiLight"/>
              </a:rPr>
              <a:t> en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versiones</a:t>
            </a:r>
            <a:endParaRPr lang="en-GB" dirty="0" smtClean="0">
              <a:latin typeface="Segoe WP SemiLight"/>
              <a:cs typeface="Segoe WP SemiLight"/>
            </a:endParaRPr>
          </a:p>
          <a:p>
            <a:pPr marL="0" indent="0">
              <a:buNone/>
            </a:pPr>
            <a:r>
              <a:rPr lang="en-GB" dirty="0" smtClean="0">
                <a:latin typeface="Segoe WP SemiLight"/>
                <a:cs typeface="Segoe WP SemiLight"/>
              </a:rPr>
              <a:t>  Express!</a:t>
            </a:r>
          </a:p>
          <a:p>
            <a:r>
              <a:rPr lang="en-GB" dirty="0" err="1" smtClean="0">
                <a:latin typeface="Segoe WP SemiLight"/>
                <a:cs typeface="Segoe WP SemiLight"/>
              </a:rPr>
              <a:t>Usaremos</a:t>
            </a:r>
            <a:r>
              <a:rPr lang="en-GB" dirty="0" smtClean="0">
                <a:latin typeface="Segoe WP SemiLight"/>
                <a:cs typeface="Segoe WP SemiLight"/>
              </a:rPr>
              <a:t> </a:t>
            </a:r>
            <a:r>
              <a:rPr lang="en-GB" dirty="0" err="1" smtClean="0">
                <a:latin typeface="Segoe WP SemiLight"/>
                <a:cs typeface="Segoe WP SemiLight"/>
              </a:rPr>
              <a:t>NuGet</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añadir</a:t>
            </a:r>
            <a:r>
              <a:rPr lang="en-GB" dirty="0" smtClean="0">
                <a:latin typeface="Segoe WP SemiLight"/>
                <a:cs typeface="Segoe WP SemiLight"/>
              </a:rPr>
              <a:t> </a:t>
            </a:r>
            <a:r>
              <a:rPr lang="en-GB" dirty="0" err="1" smtClean="0">
                <a:latin typeface="Segoe WP SemiLight"/>
                <a:cs typeface="Segoe WP SemiLight"/>
              </a:rPr>
              <a:t>librerías</a:t>
            </a:r>
            <a:r>
              <a:rPr lang="en-GB" dirty="0" smtClean="0">
                <a:latin typeface="Segoe WP SemiLight"/>
                <a:cs typeface="Segoe WP SemiLight"/>
              </a:rPr>
              <a:t> </a:t>
            </a:r>
            <a:r>
              <a:rPr lang="en-GB" dirty="0" err="1" smtClean="0">
                <a:latin typeface="Segoe WP SemiLight"/>
                <a:cs typeface="Segoe WP SemiLight"/>
              </a:rPr>
              <a:t>como</a:t>
            </a:r>
            <a:endParaRPr lang="en-GB" dirty="0" smtClean="0">
              <a:latin typeface="Segoe WP SemiLight"/>
              <a:cs typeface="Segoe WP SemiLight"/>
            </a:endParaRPr>
          </a:p>
          <a:p>
            <a:pPr marL="0" indent="0">
              <a:buNone/>
            </a:pPr>
            <a:r>
              <a:rPr lang="en-GB" dirty="0">
                <a:latin typeface="Segoe WP SemiLight"/>
                <a:cs typeface="Segoe WP SemiLight"/>
              </a:rPr>
              <a:t> </a:t>
            </a:r>
            <a:r>
              <a:rPr lang="en-GB" dirty="0" smtClean="0">
                <a:latin typeface="Segoe WP SemiLight"/>
                <a:cs typeface="Segoe WP SemiLight"/>
              </a:rPr>
              <a:t> el Windows Phone Toolkit a </a:t>
            </a:r>
            <a:r>
              <a:rPr lang="en-GB" dirty="0" err="1" smtClean="0">
                <a:latin typeface="Segoe WP SemiLight"/>
                <a:cs typeface="Segoe WP SemiLight"/>
              </a:rPr>
              <a:t>nuestros</a:t>
            </a:r>
            <a:r>
              <a:rPr lang="en-GB" dirty="0" smtClean="0">
                <a:latin typeface="Segoe WP SemiLight"/>
                <a:cs typeface="Segoe WP SemiLight"/>
              </a:rPr>
              <a:t> </a:t>
            </a:r>
          </a:p>
          <a:p>
            <a:pPr marL="0" indent="0">
              <a:buNone/>
            </a:pPr>
            <a:r>
              <a:rPr lang="en-GB" dirty="0">
                <a:latin typeface="Segoe WP SemiLight"/>
                <a:cs typeface="Segoe WP SemiLight"/>
              </a:rPr>
              <a:t> </a:t>
            </a:r>
            <a:r>
              <a:rPr lang="en-GB" dirty="0" smtClean="0">
                <a:latin typeface="Segoe WP SemiLight"/>
                <a:cs typeface="Segoe WP SemiLight"/>
              </a:rPr>
              <a:t> </a:t>
            </a:r>
            <a:r>
              <a:rPr lang="en-GB" dirty="0" err="1" smtClean="0">
                <a:latin typeface="Segoe WP SemiLight"/>
                <a:cs typeface="Segoe WP SemiLight"/>
              </a:rPr>
              <a:t>proyectos</a:t>
            </a:r>
            <a:r>
              <a:rPr lang="en-GB" dirty="0" smtClean="0">
                <a:latin typeface="Segoe WP SemiLight"/>
                <a:cs typeface="Segoe WP SemiLight"/>
              </a:rPr>
              <a:t>.</a:t>
            </a:r>
            <a:endParaRPr lang="en-GB" dirty="0">
              <a:latin typeface="Segoe WP SemiLight"/>
              <a:cs typeface="Segoe WP SemiLigh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496" y="416249"/>
            <a:ext cx="1305877" cy="403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stretch>
            <a:fillRect/>
          </a:stretch>
        </p:blipFill>
        <p:spPr>
          <a:xfrm>
            <a:off x="6599902" y="906973"/>
            <a:ext cx="2374491" cy="2749924"/>
          </a:xfrm>
          <a:prstGeom prst="rect">
            <a:avLst/>
          </a:prstGeom>
        </p:spPr>
      </p:pic>
      <p:pic>
        <p:nvPicPr>
          <p:cNvPr id="3" name="Picture 2"/>
          <p:cNvPicPr>
            <a:picLocks noChangeAspect="1"/>
          </p:cNvPicPr>
          <p:nvPr/>
        </p:nvPicPr>
        <p:blipFill>
          <a:blip r:embed="rId5"/>
          <a:stretch>
            <a:fillRect/>
          </a:stretch>
        </p:blipFill>
        <p:spPr>
          <a:xfrm>
            <a:off x="4434840" y="2817971"/>
            <a:ext cx="3209254" cy="2139503"/>
          </a:xfrm>
          <a:prstGeom prst="rect">
            <a:avLst/>
          </a:prstGeom>
        </p:spPr>
      </p:pic>
    </p:spTree>
    <p:extLst>
      <p:ext uri="{BB962C8B-B14F-4D97-AF65-F5344CB8AC3E}">
        <p14:creationId xmlns:p14="http://schemas.microsoft.com/office/powerpoint/2010/main" val="3341195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noChangeAspect="1"/>
          </p:cNvSpPr>
          <p:nvPr>
            <p:ph type="title"/>
          </p:nvPr>
        </p:nvSpPr>
        <p:spPr/>
        <p:txBody>
          <a:bodyPr/>
          <a:lstStyle/>
          <a:p>
            <a:r>
              <a:rPr lang="en-GB" dirty="0" err="1" smtClean="0">
                <a:latin typeface="Segoe WP SemiLight"/>
                <a:cs typeface="Segoe WP SemiLight"/>
              </a:rPr>
              <a:t>Controles</a:t>
            </a:r>
            <a:r>
              <a:rPr lang="en-GB" dirty="0" smtClean="0">
                <a:latin typeface="Segoe WP SemiLight"/>
                <a:cs typeface="Segoe WP SemiLight"/>
              </a:rPr>
              <a:t> en el Toolkit de Windows Phone</a:t>
            </a:r>
            <a:endParaRPr lang="en-GB" dirty="0">
              <a:latin typeface="Segoe WP SemiLight"/>
              <a:cs typeface="Segoe WP SemiLight"/>
            </a:endParaRPr>
          </a:p>
        </p:txBody>
      </p:sp>
    </p:spTree>
    <p:extLst>
      <p:ext uri="{BB962C8B-B14F-4D97-AF65-F5344CB8AC3E}">
        <p14:creationId xmlns:p14="http://schemas.microsoft.com/office/powerpoint/2010/main" val="4047384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noChangeAspect="1"/>
          </p:cNvSpPr>
          <p:nvPr>
            <p:ph type="title"/>
          </p:nvPr>
        </p:nvSpPr>
        <p:spPr/>
        <p:txBody>
          <a:bodyPr/>
          <a:lstStyle/>
          <a:p>
            <a:r>
              <a:rPr lang="en-US" dirty="0" err="1" smtClean="0"/>
              <a:t>ContextMenu</a:t>
            </a:r>
            <a:endParaRPr lang="en-AU" dirty="0"/>
          </a:p>
        </p:txBody>
      </p:sp>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655" y="1209041"/>
            <a:ext cx="174879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6306" y="1431036"/>
            <a:ext cx="5176158" cy="1639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13867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spect="1"/>
          </p:cNvSpPr>
          <p:nvPr>
            <p:ph type="title"/>
          </p:nvPr>
        </p:nvSpPr>
        <p:spPr/>
        <p:txBody>
          <a:bodyPr/>
          <a:lstStyle/>
          <a:p>
            <a:r>
              <a:rPr lang="en-US" dirty="0" err="1" smtClean="0"/>
              <a:t>DatePicker</a:t>
            </a:r>
            <a:r>
              <a:rPr lang="en-US" dirty="0" smtClean="0"/>
              <a:t> and </a:t>
            </a:r>
            <a:r>
              <a:rPr lang="en-US" dirty="0" err="1" smtClean="0"/>
              <a:t>TimePicker</a:t>
            </a:r>
            <a:endParaRPr lang="en-US" dirty="0"/>
          </a:p>
        </p:txBody>
      </p:sp>
      <p:sp>
        <p:nvSpPr>
          <p:cNvPr id="9" name="Slide Number Placeholder 1"/>
          <p:cNvSpPr txBox="1">
            <a:spLocks noChangeAspect="1"/>
          </p:cNvSpPr>
          <p:nvPr/>
        </p:nvSpPr>
        <p:spPr>
          <a:xfrm>
            <a:off x="1143048" y="4823223"/>
            <a:ext cx="823913" cy="182165"/>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55</a:t>
            </a:fld>
            <a:endParaRPr lang="en-US" sz="750"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1716" y="1428750"/>
            <a:ext cx="6743700" cy="35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9776" y="1875483"/>
            <a:ext cx="1598601"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457" y="1883950"/>
            <a:ext cx="1596141" cy="247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808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noChangeAspect="1"/>
          </p:cNvSpPr>
          <p:nvPr>
            <p:ph type="title"/>
          </p:nvPr>
        </p:nvSpPr>
        <p:spPr/>
        <p:txBody>
          <a:bodyPr/>
          <a:lstStyle/>
          <a:p>
            <a:r>
              <a:rPr lang="en-US" dirty="0" err="1" smtClean="0"/>
              <a:t>ToggleSwitch</a:t>
            </a:r>
            <a:endParaRPr lang="en-US" dirty="0"/>
          </a:p>
        </p:txBody>
      </p:sp>
      <p:sp>
        <p:nvSpPr>
          <p:cNvPr id="11" name="Slide Number Placeholder 3"/>
          <p:cNvSpPr txBox="1">
            <a:spLocks noChangeAspect="1"/>
          </p:cNvSpPr>
          <p:nvPr/>
        </p:nvSpPr>
        <p:spPr>
          <a:xfrm>
            <a:off x="1143049" y="4814888"/>
            <a:ext cx="413147" cy="171450"/>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56</a:t>
            </a:fld>
            <a:endParaRPr lang="en-US" sz="750" dirty="0"/>
          </a:p>
        </p:txBody>
      </p:sp>
      <p:sp>
        <p:nvSpPr>
          <p:cNvPr id="12" name="Content Placeholder 3"/>
          <p:cNvSpPr txBox="1">
            <a:spLocks noChangeAspect="1"/>
          </p:cNvSpPr>
          <p:nvPr/>
        </p:nvSpPr>
        <p:spPr>
          <a:xfrm>
            <a:off x="1485947" y="1002701"/>
            <a:ext cx="3556949" cy="3685306"/>
          </a:xfrm>
          <a:prstGeom prst="rect">
            <a:avLst/>
          </a:prstGeom>
        </p:spPr>
        <p:txBody>
          <a:bodyPr lIns="68576" tIns="34289" rIns="68576" bIns="34289">
            <a:noAutofit/>
          </a:bodyPr>
          <a:lstStyle>
            <a:lvl1pPr marL="347663" indent="-347663" algn="l" defTabSz="914363" rtl="0" eaLnBrk="1" latinLnBrk="0" hangingPunct="1">
              <a:lnSpc>
                <a:spcPct val="90000"/>
              </a:lnSpc>
              <a:spcBef>
                <a:spcPct val="20000"/>
              </a:spcBef>
              <a:buClr>
                <a:schemeClr val="accent1"/>
              </a:buClr>
              <a:buSzPct val="100000"/>
              <a:buFont typeface="Wingdings" pitchFamily="2" charset="2"/>
              <a:buChar char="§"/>
              <a:defRPr sz="3200" kern="1200" spc="-150" baseline="0">
                <a:gradFill>
                  <a:gsLst>
                    <a:gs pos="0">
                      <a:srgbClr val="737373"/>
                    </a:gs>
                    <a:gs pos="86000">
                      <a:srgbClr val="737373"/>
                    </a:gs>
                  </a:gsLst>
                  <a:lin ang="5400000" scaled="0"/>
                </a:gradFill>
                <a:latin typeface="Segoe" charset="0"/>
                <a:ea typeface="+mn-ea"/>
                <a:cs typeface="+mn-cs"/>
              </a:defRPr>
            </a:lvl1pPr>
            <a:lvl2pPr marL="744538" indent="-284163" algn="l" defTabSz="914363" rtl="0" eaLnBrk="1" latinLnBrk="0" hangingPunct="1">
              <a:lnSpc>
                <a:spcPct val="90000"/>
              </a:lnSpc>
              <a:spcBef>
                <a:spcPct val="20000"/>
              </a:spcBef>
              <a:buClr>
                <a:schemeClr val="tx2"/>
              </a:buClr>
              <a:buSzPct val="100000"/>
              <a:buFont typeface="Wingdings" pitchFamily="2" charset="2"/>
              <a:buChar char="§"/>
              <a:defRPr sz="3200" kern="1200" spc="-150" baseline="0">
                <a:gradFill>
                  <a:gsLst>
                    <a:gs pos="0">
                      <a:srgbClr val="737373"/>
                    </a:gs>
                    <a:gs pos="86000">
                      <a:srgbClr val="737373"/>
                    </a:gs>
                  </a:gsLst>
                  <a:lin ang="5400000" scaled="0"/>
                </a:gradFill>
                <a:latin typeface="Segoe" charset="0"/>
                <a:ea typeface="+mn-ea"/>
                <a:cs typeface="+mn-cs"/>
              </a:defRPr>
            </a:lvl2pPr>
            <a:lvl3pPr marL="1143000" indent="-287338" algn="l" defTabSz="914363" rtl="0" eaLnBrk="1" latinLnBrk="0" hangingPunct="1">
              <a:lnSpc>
                <a:spcPct val="90000"/>
              </a:lnSpc>
              <a:spcBef>
                <a:spcPct val="20000"/>
              </a:spcBef>
              <a:buClr>
                <a:schemeClr val="tx2"/>
              </a:buClr>
              <a:buSzPct val="100000"/>
              <a:buFont typeface="Wingdings" pitchFamily="2" charset="2"/>
              <a:buChar char="§"/>
              <a:defRPr sz="2800" kern="1200" spc="-150" baseline="0">
                <a:gradFill>
                  <a:gsLst>
                    <a:gs pos="0">
                      <a:srgbClr val="737373"/>
                    </a:gs>
                    <a:gs pos="86000">
                      <a:srgbClr val="737373"/>
                    </a:gs>
                  </a:gsLst>
                  <a:lin ang="5400000" scaled="0"/>
                </a:gradFill>
                <a:latin typeface="Segoe" charset="0"/>
                <a:ea typeface="+mn-ea"/>
                <a:cs typeface="+mn-cs"/>
              </a:defRPr>
            </a:lvl3pPr>
            <a:lvl4pPr marL="1490663" indent="-231775" algn="l" defTabSz="914363" rtl="0" eaLnBrk="1" latinLnBrk="0" hangingPunct="1">
              <a:lnSpc>
                <a:spcPct val="90000"/>
              </a:lnSpc>
              <a:spcBef>
                <a:spcPct val="20000"/>
              </a:spcBef>
              <a:buClr>
                <a:schemeClr val="tx2"/>
              </a:buClr>
              <a:buSzPct val="100000"/>
              <a:buFont typeface="Wingdings" pitchFamily="2" charset="2"/>
              <a:buChar char="§"/>
              <a:defRPr sz="2800" kern="1200" spc="-150" baseline="0">
                <a:gradFill>
                  <a:gsLst>
                    <a:gs pos="0">
                      <a:srgbClr val="737373"/>
                    </a:gs>
                    <a:gs pos="86000">
                      <a:srgbClr val="737373"/>
                    </a:gs>
                  </a:gsLst>
                  <a:lin ang="5400000" scaled="0"/>
                </a:gradFill>
                <a:latin typeface="Segoe" charset="0"/>
                <a:ea typeface="+mn-ea"/>
                <a:cs typeface="+mn-cs"/>
              </a:defRPr>
            </a:lvl4pPr>
            <a:lvl5pPr marL="1828800" indent="-223838" algn="l" defTabSz="914363" rtl="0" eaLnBrk="1" latinLnBrk="0" hangingPunct="1">
              <a:lnSpc>
                <a:spcPct val="90000"/>
              </a:lnSpc>
              <a:spcBef>
                <a:spcPct val="20000"/>
              </a:spcBef>
              <a:buClr>
                <a:schemeClr val="tx2"/>
              </a:buClr>
              <a:buSzPct val="100000"/>
              <a:buFont typeface="Wingdings" pitchFamily="2" charset="2"/>
              <a:buChar char="§"/>
              <a:defRPr sz="2000" kern="1200" spc="-150" baseline="0">
                <a:gradFill>
                  <a:gsLst>
                    <a:gs pos="0">
                      <a:srgbClr val="737373"/>
                    </a:gs>
                    <a:gs pos="86000">
                      <a:srgbClr val="737373"/>
                    </a:gs>
                  </a:gsLst>
                  <a:lin ang="5400000" scaled="0"/>
                </a:gradFill>
                <a:latin typeface="Segoe"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1716" y="1428750"/>
            <a:ext cx="6653720" cy="49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070" y="1993499"/>
            <a:ext cx="1597914"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484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spect="1"/>
          </p:cNvSpPr>
          <p:nvPr>
            <p:ph type="title"/>
          </p:nvPr>
        </p:nvSpPr>
        <p:spPr/>
        <p:txBody>
          <a:bodyPr/>
          <a:lstStyle/>
          <a:p>
            <a:r>
              <a:rPr lang="en-GB" dirty="0" err="1" smtClean="0"/>
              <a:t>WrapPanel</a:t>
            </a:r>
            <a:endParaRPr lang="en-GB" dirty="0"/>
          </a:p>
        </p:txBody>
      </p:sp>
      <p:sp>
        <p:nvSpPr>
          <p:cNvPr id="10" name="Slide Number Placeholder 3"/>
          <p:cNvSpPr txBox="1">
            <a:spLocks noChangeAspect="1"/>
          </p:cNvSpPr>
          <p:nvPr/>
        </p:nvSpPr>
        <p:spPr>
          <a:xfrm>
            <a:off x="6580633" y="4823223"/>
            <a:ext cx="1420415" cy="182165"/>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57</a:t>
            </a:fld>
            <a:endParaRPr lang="en-US" sz="750"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28749"/>
            <a:ext cx="5959784" cy="2192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918" y="1221894"/>
            <a:ext cx="1563624" cy="260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03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spect="1"/>
          </p:cNvSpPr>
          <p:nvPr>
            <p:ph type="title"/>
          </p:nvPr>
        </p:nvSpPr>
        <p:spPr/>
        <p:txBody>
          <a:bodyPr/>
          <a:lstStyle/>
          <a:p>
            <a:r>
              <a:rPr lang="en-GB" smtClean="0"/>
              <a:t>ListPicker</a:t>
            </a:r>
            <a:endParaRPr lang="en-GB" dirty="0"/>
          </a:p>
        </p:txBody>
      </p:sp>
      <p:sp>
        <p:nvSpPr>
          <p:cNvPr id="2" name="Content Placeholder 1"/>
          <p:cNvSpPr>
            <a:spLocks noGrp="1"/>
          </p:cNvSpPr>
          <p:nvPr>
            <p:ph idx="1"/>
          </p:nvPr>
        </p:nvSpPr>
        <p:spPr>
          <a:xfrm>
            <a:off x="5579031" y="1428751"/>
            <a:ext cx="3155447" cy="3165872"/>
          </a:xfrm>
        </p:spPr>
        <p:txBody>
          <a:bodyPr/>
          <a:lstStyle/>
          <a:p>
            <a:r>
              <a:rPr lang="en-US" dirty="0" smtClean="0">
                <a:latin typeface="Segoe WP SemiLight"/>
                <a:cs typeface="Segoe WP SemiLight"/>
              </a:rPr>
              <a:t>Similar al </a:t>
            </a:r>
            <a:r>
              <a:rPr lang="en-US" dirty="0" err="1" smtClean="0">
                <a:latin typeface="Segoe WP SemiLight"/>
                <a:cs typeface="Segoe WP SemiLight"/>
              </a:rPr>
              <a:t>ComboBox</a:t>
            </a:r>
            <a:r>
              <a:rPr lang="en-US" dirty="0" smtClean="0">
                <a:latin typeface="Segoe WP SemiLight"/>
                <a:cs typeface="Segoe WP SemiLight"/>
              </a:rPr>
              <a:t>, </a:t>
            </a:r>
            <a:r>
              <a:rPr lang="en-US" dirty="0" err="1" smtClean="0">
                <a:latin typeface="Segoe WP SemiLight"/>
                <a:cs typeface="Segoe WP SemiLight"/>
              </a:rPr>
              <a:t>pero</a:t>
            </a:r>
            <a:r>
              <a:rPr lang="en-US" dirty="0" smtClean="0">
                <a:latin typeface="Segoe WP SemiLight"/>
                <a:cs typeface="Segoe WP SemiLight"/>
              </a:rPr>
              <a:t> con </a:t>
            </a:r>
            <a:r>
              <a:rPr lang="en-US" dirty="0" err="1" smtClean="0">
                <a:latin typeface="Segoe WP SemiLight"/>
                <a:cs typeface="Segoe WP SemiLight"/>
              </a:rPr>
              <a:t>una</a:t>
            </a:r>
            <a:r>
              <a:rPr lang="en-US" dirty="0" smtClean="0">
                <a:latin typeface="Segoe WP SemiLight"/>
                <a:cs typeface="Segoe WP SemiLight"/>
              </a:rPr>
              <a:t> </a:t>
            </a:r>
            <a:r>
              <a:rPr lang="en-US" dirty="0" err="1" smtClean="0">
                <a:latin typeface="Segoe WP SemiLight"/>
                <a:cs typeface="Segoe WP SemiLight"/>
              </a:rPr>
              <a:t>interfaz</a:t>
            </a:r>
            <a:r>
              <a:rPr lang="en-US" dirty="0" smtClean="0">
                <a:latin typeface="Segoe WP SemiLight"/>
                <a:cs typeface="Segoe WP SemiLight"/>
              </a:rPr>
              <a:t> </a:t>
            </a:r>
            <a:r>
              <a:rPr lang="en-US" dirty="0" err="1" smtClean="0">
                <a:latin typeface="Segoe WP SemiLight"/>
                <a:cs typeface="Segoe WP SemiLight"/>
              </a:rPr>
              <a:t>más</a:t>
            </a:r>
            <a:r>
              <a:rPr lang="en-US" dirty="0" smtClean="0">
                <a:latin typeface="Segoe WP SemiLight"/>
                <a:cs typeface="Segoe WP SemiLight"/>
              </a:rPr>
              <a:t> </a:t>
            </a:r>
            <a:r>
              <a:rPr lang="en-US" dirty="0" err="1" smtClean="0">
                <a:latin typeface="Segoe WP SemiLight"/>
                <a:cs typeface="Segoe WP SemiLight"/>
              </a:rPr>
              <a:t>adaptada</a:t>
            </a:r>
            <a:r>
              <a:rPr lang="en-US" dirty="0" smtClean="0">
                <a:latin typeface="Segoe WP SemiLight"/>
                <a:cs typeface="Segoe WP SemiLight"/>
              </a:rPr>
              <a:t> a Windows Phone.</a:t>
            </a:r>
            <a:endParaRPr lang="en-US" dirty="0">
              <a:latin typeface="Segoe WP SemiLight"/>
              <a:cs typeface="Segoe WP SemiLight"/>
            </a:endParaRPr>
          </a:p>
          <a:p>
            <a:r>
              <a:rPr lang="en-US" dirty="0">
                <a:latin typeface="Segoe WP SemiLight"/>
                <a:cs typeface="Segoe WP SemiLight"/>
              </a:rPr>
              <a:t>Dropdown list </a:t>
            </a:r>
            <a:r>
              <a:rPr lang="en-US" dirty="0" err="1" smtClean="0">
                <a:latin typeface="Segoe WP SemiLight"/>
                <a:cs typeface="Segoe WP SemiLight"/>
              </a:rPr>
              <a:t>utilizado</a:t>
            </a:r>
            <a:r>
              <a:rPr lang="en-US" dirty="0" smtClean="0">
                <a:latin typeface="Segoe WP SemiLight"/>
                <a:cs typeface="Segoe WP SemiLight"/>
              </a:rPr>
              <a:t> </a:t>
            </a:r>
            <a:r>
              <a:rPr lang="en-US" dirty="0" err="1" smtClean="0">
                <a:latin typeface="Segoe WP SemiLight"/>
                <a:cs typeface="Segoe WP SemiLight"/>
              </a:rPr>
              <a:t>para</a:t>
            </a:r>
            <a:r>
              <a:rPr lang="en-US" dirty="0" smtClean="0">
                <a:latin typeface="Segoe WP SemiLight"/>
                <a:cs typeface="Segoe WP SemiLight"/>
              </a:rPr>
              <a:t> </a:t>
            </a:r>
            <a:r>
              <a:rPr lang="en-US" dirty="0" err="1" smtClean="0">
                <a:latin typeface="Segoe WP SemiLight"/>
                <a:cs typeface="Segoe WP SemiLight"/>
              </a:rPr>
              <a:t>una</a:t>
            </a:r>
            <a:r>
              <a:rPr lang="en-US" dirty="0" smtClean="0">
                <a:latin typeface="Segoe WP SemiLight"/>
                <a:cs typeface="Segoe WP SemiLight"/>
              </a:rPr>
              <a:t> </a:t>
            </a:r>
            <a:r>
              <a:rPr lang="en-US" dirty="0" err="1" smtClean="0">
                <a:latin typeface="Segoe WP SemiLight"/>
                <a:cs typeface="Segoe WP SemiLight"/>
              </a:rPr>
              <a:t>lista</a:t>
            </a:r>
            <a:r>
              <a:rPr lang="en-US" dirty="0" smtClean="0">
                <a:latin typeface="Segoe WP SemiLight"/>
                <a:cs typeface="Segoe WP SemiLight"/>
              </a:rPr>
              <a:t> </a:t>
            </a:r>
            <a:r>
              <a:rPr lang="en-US" dirty="0" err="1" smtClean="0">
                <a:latin typeface="Segoe WP SemiLight"/>
                <a:cs typeface="Segoe WP SemiLight"/>
              </a:rPr>
              <a:t>pequeña</a:t>
            </a:r>
            <a:r>
              <a:rPr lang="en-US" dirty="0" smtClean="0">
                <a:latin typeface="Segoe WP SemiLight"/>
                <a:cs typeface="Segoe WP SemiLight"/>
              </a:rPr>
              <a:t> de </a:t>
            </a:r>
            <a:r>
              <a:rPr lang="en-US" dirty="0" err="1" smtClean="0">
                <a:latin typeface="Segoe WP SemiLight"/>
                <a:cs typeface="Segoe WP SemiLight"/>
              </a:rPr>
              <a:t>elementos</a:t>
            </a:r>
            <a:r>
              <a:rPr lang="en-US" dirty="0" smtClean="0">
                <a:latin typeface="Segoe WP SemiLight"/>
                <a:cs typeface="Segoe WP SemiLight"/>
              </a:rPr>
              <a:t>. </a:t>
            </a:r>
            <a:r>
              <a:rPr lang="es-ES" dirty="0" smtClean="0">
                <a:latin typeface="Segoe WP SemiLight"/>
                <a:cs typeface="Segoe WP SemiLight"/>
              </a:rPr>
              <a:t>I</a:t>
            </a:r>
            <a:r>
              <a:rPr lang="en-US" dirty="0" err="1" smtClean="0">
                <a:latin typeface="Segoe WP SemiLight"/>
                <a:cs typeface="Segoe WP SemiLight"/>
              </a:rPr>
              <a:t>tems</a:t>
            </a:r>
            <a:endParaRPr lang="en-US" dirty="0">
              <a:latin typeface="Segoe WP SemiLight"/>
              <a:cs typeface="Segoe WP SemiLight"/>
            </a:endParaRPr>
          </a:p>
          <a:p>
            <a:r>
              <a:rPr lang="en-US" dirty="0" smtClean="0">
                <a:latin typeface="Segoe WP SemiLight"/>
                <a:cs typeface="Segoe WP SemiLight"/>
              </a:rPr>
              <a:t>Se </a:t>
            </a:r>
            <a:r>
              <a:rPr lang="en-US" dirty="0" err="1" smtClean="0">
                <a:latin typeface="Segoe WP SemiLight"/>
                <a:cs typeface="Segoe WP SemiLight"/>
              </a:rPr>
              <a:t>puede</a:t>
            </a:r>
            <a:r>
              <a:rPr lang="en-US" dirty="0" smtClean="0">
                <a:latin typeface="Segoe WP SemiLight"/>
                <a:cs typeface="Segoe WP SemiLight"/>
              </a:rPr>
              <a:t> </a:t>
            </a:r>
            <a:r>
              <a:rPr lang="en-US" dirty="0" err="1" smtClean="0">
                <a:latin typeface="Segoe WP SemiLight"/>
                <a:cs typeface="Segoe WP SemiLight"/>
              </a:rPr>
              <a:t>mostrar</a:t>
            </a:r>
            <a:r>
              <a:rPr lang="en-US" dirty="0" smtClean="0">
                <a:latin typeface="Segoe WP SemiLight"/>
                <a:cs typeface="Segoe WP SemiLight"/>
              </a:rPr>
              <a:t> a </a:t>
            </a:r>
            <a:r>
              <a:rPr lang="en-US" dirty="0" err="1" smtClean="0">
                <a:latin typeface="Segoe WP SemiLight"/>
                <a:cs typeface="Segoe WP SemiLight"/>
              </a:rPr>
              <a:t>pantalla</a:t>
            </a:r>
            <a:r>
              <a:rPr lang="en-US" dirty="0" smtClean="0">
                <a:latin typeface="Segoe WP SemiLight"/>
                <a:cs typeface="Segoe WP SemiLight"/>
              </a:rPr>
              <a:t> </a:t>
            </a:r>
            <a:r>
              <a:rPr lang="en-US" dirty="0" err="1" smtClean="0">
                <a:latin typeface="Segoe WP SemiLight"/>
                <a:cs typeface="Segoe WP SemiLight"/>
              </a:rPr>
              <a:t>completa</a:t>
            </a:r>
            <a:r>
              <a:rPr lang="en-US" dirty="0" smtClean="0">
                <a:latin typeface="Segoe WP SemiLight"/>
                <a:cs typeface="Segoe WP SemiLight"/>
              </a:rPr>
              <a:t> </a:t>
            </a:r>
            <a:r>
              <a:rPr lang="en-US" dirty="0" err="1" smtClean="0">
                <a:latin typeface="Segoe WP SemiLight"/>
                <a:cs typeface="Segoe WP SemiLight"/>
              </a:rPr>
              <a:t>para</a:t>
            </a:r>
            <a:r>
              <a:rPr lang="en-US" dirty="0" smtClean="0">
                <a:latin typeface="Segoe WP SemiLight"/>
                <a:cs typeface="Segoe WP SemiLight"/>
              </a:rPr>
              <a:t> </a:t>
            </a:r>
            <a:r>
              <a:rPr lang="en-US" dirty="0" err="1" smtClean="0">
                <a:latin typeface="Segoe WP SemiLight"/>
                <a:cs typeface="Segoe WP SemiLight"/>
              </a:rPr>
              <a:t>mostrar</a:t>
            </a:r>
            <a:r>
              <a:rPr lang="en-US" dirty="0" smtClean="0">
                <a:latin typeface="Segoe WP SemiLight"/>
                <a:cs typeface="Segoe WP SemiLight"/>
              </a:rPr>
              <a:t> </a:t>
            </a:r>
            <a:r>
              <a:rPr lang="en-US" dirty="0" err="1" smtClean="0">
                <a:latin typeface="Segoe WP SemiLight"/>
                <a:cs typeface="Segoe WP SemiLight"/>
              </a:rPr>
              <a:t>grandes</a:t>
            </a:r>
            <a:r>
              <a:rPr lang="en-US" dirty="0" smtClean="0">
                <a:latin typeface="Segoe WP SemiLight"/>
                <a:cs typeface="Segoe WP SemiLight"/>
              </a:rPr>
              <a:t> </a:t>
            </a:r>
            <a:r>
              <a:rPr lang="en-US" dirty="0" err="1" smtClean="0">
                <a:latin typeface="Segoe WP SemiLight"/>
                <a:cs typeface="Segoe WP SemiLight"/>
              </a:rPr>
              <a:t>listas</a:t>
            </a:r>
            <a:r>
              <a:rPr lang="en-US" dirty="0" smtClean="0">
                <a:latin typeface="Segoe WP SemiLight"/>
                <a:cs typeface="Segoe WP SemiLight"/>
              </a:rPr>
              <a:t> de </a:t>
            </a:r>
            <a:r>
              <a:rPr lang="en-US" dirty="0" err="1" smtClean="0">
                <a:latin typeface="Segoe WP SemiLight"/>
                <a:cs typeface="Segoe WP SemiLight"/>
              </a:rPr>
              <a:t>elementos</a:t>
            </a:r>
            <a:r>
              <a:rPr lang="en-US" dirty="0" smtClean="0">
                <a:latin typeface="Segoe WP SemiLight"/>
                <a:cs typeface="Segoe WP SemiLight"/>
              </a:rPr>
              <a:t>.</a:t>
            </a:r>
            <a:endParaRPr lang="en-US" dirty="0">
              <a:latin typeface="Segoe WP SemiLight"/>
              <a:cs typeface="Segoe WP SemiLight"/>
            </a:endParaRPr>
          </a:p>
          <a:p>
            <a:endParaRPr lang="en-US" dirty="0">
              <a:latin typeface="Segoe WP SemiLight"/>
              <a:cs typeface="Segoe WP SemiLight"/>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36" y="1428750"/>
            <a:ext cx="1543050" cy="257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435" y="1428752"/>
            <a:ext cx="15430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0957" y="1428750"/>
            <a:ext cx="1543050" cy="257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11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4721"/>
          </a:xfrm>
        </p:spPr>
        <p:txBody>
          <a:bodyPr/>
          <a:lstStyle/>
          <a:p>
            <a:r>
              <a:rPr lang="en-GB" dirty="0" smtClean="0"/>
              <a:t>… y mucho </a:t>
            </a:r>
            <a:r>
              <a:rPr lang="en-GB" dirty="0" err="1" smtClean="0"/>
              <a:t>más</a:t>
            </a:r>
            <a:r>
              <a:rPr lang="en-GB" dirty="0" smtClean="0"/>
              <a:t>!</a:t>
            </a:r>
            <a:endParaRPr lang="en-GB" dirty="0"/>
          </a:p>
        </p:txBody>
      </p:sp>
      <p:sp>
        <p:nvSpPr>
          <p:cNvPr id="3" name="Content Placeholder 2"/>
          <p:cNvSpPr>
            <a:spLocks noGrp="1"/>
          </p:cNvSpPr>
          <p:nvPr>
            <p:ph idx="1"/>
          </p:nvPr>
        </p:nvSpPr>
        <p:spPr/>
        <p:txBody>
          <a:bodyPr/>
          <a:lstStyle/>
          <a:p>
            <a:r>
              <a:rPr lang="en-GB" dirty="0" smtClean="0">
                <a:latin typeface="Segoe WP SemiLight"/>
                <a:cs typeface="Segoe WP SemiLight"/>
              </a:rPr>
              <a:t>Custom </a:t>
            </a:r>
            <a:r>
              <a:rPr lang="en-GB" dirty="0" err="1" smtClean="0">
                <a:latin typeface="Segoe WP SemiLight"/>
                <a:cs typeface="Segoe WP SemiLight"/>
              </a:rPr>
              <a:t>MessageBox</a:t>
            </a:r>
            <a:endParaRPr lang="en-GB" dirty="0" smtClean="0">
              <a:latin typeface="Segoe WP SemiLight"/>
              <a:cs typeface="Segoe WP SemiLight"/>
            </a:endParaRPr>
          </a:p>
          <a:p>
            <a:r>
              <a:rPr lang="en-GB" dirty="0" smtClean="0">
                <a:latin typeface="Segoe WP SemiLight"/>
                <a:cs typeface="Segoe WP SemiLight"/>
              </a:rPr>
              <a:t>Rating control</a:t>
            </a:r>
          </a:p>
          <a:p>
            <a:r>
              <a:rPr lang="en-GB" dirty="0" err="1" smtClean="0">
                <a:latin typeface="Segoe WP SemiLight"/>
                <a:cs typeface="Segoe WP SemiLight"/>
              </a:rPr>
              <a:t>AutoCompleteBox</a:t>
            </a:r>
            <a:endParaRPr lang="en-GB" dirty="0" smtClean="0">
              <a:latin typeface="Segoe WP SemiLight"/>
              <a:cs typeface="Segoe WP SemiLight"/>
            </a:endParaRPr>
          </a:p>
          <a:p>
            <a:r>
              <a:rPr lang="en-GB" dirty="0" err="1" smtClean="0">
                <a:latin typeface="Segoe WP SemiLight"/>
                <a:cs typeface="Segoe WP SemiLight"/>
              </a:rPr>
              <a:t>ExpanderView</a:t>
            </a:r>
            <a:endParaRPr lang="en-GB" dirty="0" smtClean="0">
              <a:latin typeface="Segoe WP SemiLight"/>
              <a:cs typeface="Segoe WP SemiLight"/>
            </a:endParaRPr>
          </a:p>
          <a:p>
            <a:r>
              <a:rPr lang="en-GB" dirty="0" err="1" smtClean="0">
                <a:latin typeface="Segoe WP SemiLight"/>
                <a:cs typeface="Segoe WP SemiLight"/>
              </a:rPr>
              <a:t>HubTile</a:t>
            </a:r>
            <a:endParaRPr lang="en-GB" dirty="0" smtClean="0">
              <a:latin typeface="Segoe WP SemiLight"/>
              <a:cs typeface="Segoe WP SemiLight"/>
            </a:endParaRPr>
          </a:p>
          <a:p>
            <a:r>
              <a:rPr lang="en-GB" dirty="0" smtClean="0">
                <a:latin typeface="Segoe WP SemiLight"/>
                <a:cs typeface="Segoe WP SemiLight"/>
              </a:rPr>
              <a:t>…</a:t>
            </a:r>
            <a:r>
              <a:rPr lang="en-GB" dirty="0" err="1" smtClean="0">
                <a:latin typeface="Segoe WP SemiLight"/>
                <a:cs typeface="Segoe WP SemiLight"/>
              </a:rPr>
              <a:t>más</a:t>
            </a:r>
            <a:r>
              <a:rPr lang="en-GB" dirty="0" smtClean="0">
                <a:latin typeface="Segoe WP SemiLight"/>
                <a:cs typeface="Segoe WP SemiLight"/>
              </a:rPr>
              <a:t>…</a:t>
            </a:r>
          </a:p>
          <a:p>
            <a:endParaRPr lang="en-GB" dirty="0">
              <a:latin typeface="Segoe WP SemiLight"/>
              <a:cs typeface="Segoe WP SemiLight"/>
            </a:endParaRPr>
          </a:p>
          <a:p>
            <a:r>
              <a:rPr lang="en-GB" dirty="0" err="1" smtClean="0">
                <a:latin typeface="Segoe WP SemiLight"/>
                <a:cs typeface="Segoe WP SemiLight"/>
              </a:rPr>
              <a:t>Descargáte</a:t>
            </a:r>
            <a:r>
              <a:rPr lang="en-GB" dirty="0" smtClean="0">
                <a:latin typeface="Segoe WP SemiLight"/>
                <a:cs typeface="Segoe WP SemiLight"/>
              </a:rPr>
              <a:t> el </a:t>
            </a:r>
            <a:r>
              <a:rPr lang="en-GB" dirty="0" err="1" smtClean="0">
                <a:latin typeface="Segoe WP SemiLight"/>
                <a:cs typeface="Segoe WP SemiLight"/>
              </a:rPr>
              <a:t>código</a:t>
            </a:r>
            <a:r>
              <a:rPr lang="en-GB" dirty="0" smtClean="0">
                <a:latin typeface="Segoe WP SemiLight"/>
                <a:cs typeface="Segoe WP SemiLight"/>
              </a:rPr>
              <a:t> </a:t>
            </a:r>
            <a:r>
              <a:rPr lang="en-GB" dirty="0" err="1" smtClean="0">
                <a:latin typeface="Segoe WP SemiLight"/>
                <a:cs typeface="Segoe WP SemiLight"/>
              </a:rPr>
              <a:t>fuente</a:t>
            </a:r>
            <a:r>
              <a:rPr lang="en-GB" dirty="0" smtClean="0">
                <a:latin typeface="Segoe WP SemiLight"/>
                <a:cs typeface="Segoe WP SemiLight"/>
              </a:rPr>
              <a:t> de </a:t>
            </a:r>
            <a:r>
              <a:rPr lang="en-GB" dirty="0" smtClean="0">
                <a:latin typeface="Segoe WP SemiLight"/>
                <a:cs typeface="Segoe WP SemiLight"/>
                <a:hlinkClick r:id="rId2"/>
              </a:rPr>
              <a:t>http://Phone.codeplex.com</a:t>
            </a:r>
            <a:r>
              <a:rPr lang="en-GB" dirty="0" smtClean="0">
                <a:latin typeface="Segoe WP SemiLight"/>
                <a:cs typeface="Segoe WP SemiLight"/>
              </a:rPr>
              <a:t>, </a:t>
            </a:r>
            <a:r>
              <a:rPr lang="en-GB" dirty="0" err="1" smtClean="0">
                <a:latin typeface="Segoe WP SemiLight"/>
                <a:cs typeface="Segoe WP SemiLight"/>
              </a:rPr>
              <a:t>prueba</a:t>
            </a:r>
            <a:r>
              <a:rPr lang="en-GB" dirty="0" smtClean="0">
                <a:latin typeface="Segoe WP SemiLight"/>
                <a:cs typeface="Segoe WP SemiLight"/>
              </a:rPr>
              <a:t> la </a:t>
            </a:r>
            <a:r>
              <a:rPr lang="en-GB" dirty="0" err="1" smtClean="0">
                <a:latin typeface="Segoe WP SemiLight"/>
                <a:cs typeface="Segoe WP SemiLight"/>
              </a:rPr>
              <a:t>aplicación</a:t>
            </a:r>
            <a:r>
              <a:rPr lang="en-GB" dirty="0" smtClean="0">
                <a:latin typeface="Segoe WP SemiLight"/>
                <a:cs typeface="Segoe WP SemiLight"/>
              </a:rPr>
              <a:t> de </a:t>
            </a:r>
            <a:r>
              <a:rPr lang="en-GB" dirty="0" err="1" smtClean="0">
                <a:latin typeface="Segoe WP SemiLight"/>
                <a:cs typeface="Segoe WP SemiLight"/>
              </a:rPr>
              <a:t>ejemplo</a:t>
            </a:r>
            <a:r>
              <a:rPr lang="en-GB" dirty="0" smtClean="0">
                <a:latin typeface="Segoe WP SemiLight"/>
                <a:cs typeface="Segoe WP SemiLight"/>
              </a:rPr>
              <a:t> </a:t>
            </a:r>
            <a:r>
              <a:rPr lang="en-GB" dirty="0" err="1" smtClean="0">
                <a:latin typeface="Segoe WP SemiLight"/>
                <a:cs typeface="Segoe WP SemiLight"/>
              </a:rPr>
              <a:t>donde</a:t>
            </a:r>
            <a:r>
              <a:rPr lang="en-GB" dirty="0" smtClean="0">
                <a:latin typeface="Segoe WP SemiLight"/>
                <a:cs typeface="Segoe WP SemiLight"/>
              </a:rPr>
              <a:t> </a:t>
            </a:r>
            <a:r>
              <a:rPr lang="en-GB" dirty="0" err="1" smtClean="0">
                <a:latin typeface="Segoe WP SemiLight"/>
                <a:cs typeface="Segoe WP SemiLight"/>
              </a:rPr>
              <a:t>podrás</a:t>
            </a:r>
            <a:r>
              <a:rPr lang="en-GB" dirty="0" smtClean="0">
                <a:latin typeface="Segoe WP SemiLight"/>
                <a:cs typeface="Segoe WP SemiLight"/>
              </a:rPr>
              <a:t> </a:t>
            </a:r>
            <a:r>
              <a:rPr lang="en-GB" dirty="0" err="1" smtClean="0">
                <a:latin typeface="Segoe WP SemiLight"/>
                <a:cs typeface="Segoe WP SemiLight"/>
              </a:rPr>
              <a:t>probar</a:t>
            </a:r>
            <a:r>
              <a:rPr lang="en-GB" dirty="0" smtClean="0">
                <a:latin typeface="Segoe WP SemiLight"/>
                <a:cs typeface="Segoe WP SemiLight"/>
              </a:rPr>
              <a:t> </a:t>
            </a:r>
            <a:r>
              <a:rPr lang="en-GB" dirty="0" err="1" smtClean="0">
                <a:latin typeface="Segoe WP SemiLight"/>
                <a:cs typeface="Segoe WP SemiLight"/>
              </a:rPr>
              <a:t>todos</a:t>
            </a:r>
            <a:r>
              <a:rPr lang="en-GB" dirty="0" smtClean="0">
                <a:latin typeface="Segoe WP SemiLight"/>
                <a:cs typeface="Segoe WP SemiLight"/>
              </a:rPr>
              <a:t> los </a:t>
            </a:r>
            <a:r>
              <a:rPr lang="en-GB" dirty="0" err="1" smtClean="0">
                <a:latin typeface="Segoe WP SemiLight"/>
                <a:cs typeface="Segoe WP SemiLight"/>
              </a:rPr>
              <a:t>controles</a:t>
            </a:r>
            <a:r>
              <a:rPr lang="en-GB" dirty="0" smtClean="0">
                <a:latin typeface="Segoe WP SemiLight"/>
                <a:cs typeface="Segoe WP SemiLight"/>
              </a:rPr>
              <a:t>!</a:t>
            </a:r>
            <a:endParaRPr lang="en-GB" dirty="0">
              <a:latin typeface="Segoe WP SemiLight"/>
              <a:cs typeface="Segoe WP SemiLight"/>
            </a:endParaRPr>
          </a:p>
        </p:txBody>
      </p:sp>
      <p:sp>
        <p:nvSpPr>
          <p:cNvPr id="4" name="Date Placeholder 3"/>
          <p:cNvSpPr>
            <a:spLocks noGrp="1"/>
          </p:cNvSpPr>
          <p:nvPr>
            <p:ph type="dt" sz="half" idx="10"/>
          </p:nvPr>
        </p:nvSpPr>
        <p:spPr/>
        <p:txBody>
          <a:bodyPr/>
          <a:lstStyle/>
          <a:p>
            <a:fld id="{29D28D06-218E-4EE5-AC47-A9F3FEC497C6}" type="datetime1">
              <a:rPr lang="en-US" smtClean="0">
                <a:solidFill>
                  <a:srgbClr val="787878">
                    <a:lumMod val="60000"/>
                    <a:lumOff val="40000"/>
                  </a:srgbClr>
                </a:solidFill>
              </a:rPr>
              <a:pPr/>
              <a:t>01/04/13</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59</a:t>
            </a:fld>
            <a:endParaRPr lang="en-US">
              <a:solidFill>
                <a:srgbClr val="787878">
                  <a:lumMod val="60000"/>
                  <a:lumOff val="40000"/>
                </a:srgbClr>
              </a:solidFill>
            </a:endParaRPr>
          </a:p>
        </p:txBody>
      </p:sp>
    </p:spTree>
    <p:extLst>
      <p:ext uri="{BB962C8B-B14F-4D97-AF65-F5344CB8AC3E}">
        <p14:creationId xmlns:p14="http://schemas.microsoft.com/office/powerpoint/2010/main" val="12507181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noChangeAspect="1"/>
          </p:cNvSpPr>
          <p:nvPr>
            <p:ph type="title"/>
          </p:nvPr>
        </p:nvSpPr>
        <p:spPr/>
        <p:txBody>
          <a:bodyPr/>
          <a:lstStyle/>
          <a:p>
            <a:r>
              <a:rPr lang="en-GB" dirty="0" err="1" smtClean="0"/>
              <a:t>Navegación</a:t>
            </a:r>
            <a:r>
              <a:rPr lang="en-GB" dirty="0" smtClean="0"/>
              <a:t>. </a:t>
            </a:r>
            <a:r>
              <a:rPr lang="en-GB" dirty="0" err="1" smtClean="0"/>
              <a:t>Volver</a:t>
            </a:r>
            <a:r>
              <a:rPr lang="en-GB" dirty="0" smtClean="0"/>
              <a:t> </a:t>
            </a:r>
            <a:r>
              <a:rPr lang="en-GB" b="1" dirty="0" err="1" smtClean="0"/>
              <a:t>atrás</a:t>
            </a:r>
            <a:endParaRPr lang="en-GB" b="1" dirty="0"/>
          </a:p>
        </p:txBody>
      </p:sp>
      <p:sp>
        <p:nvSpPr>
          <p:cNvPr id="12" name="Content Placeholder 2"/>
          <p:cNvSpPr>
            <a:spLocks noGrp="1" noChangeAspect="1"/>
          </p:cNvSpPr>
          <p:nvPr>
            <p:ph idx="1"/>
          </p:nvPr>
        </p:nvSpPr>
        <p:spPr>
          <a:xfrm>
            <a:off x="382092" y="1428751"/>
            <a:ext cx="4367941" cy="3165872"/>
          </a:xfrm>
        </p:spPr>
        <p:txBody>
          <a:bodyPr>
            <a:normAutofit fontScale="92500" lnSpcReduction="10000"/>
          </a:bodyPr>
          <a:lstStyle/>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ofrecer</a:t>
            </a:r>
            <a:r>
              <a:rPr lang="en-GB" dirty="0" smtClean="0">
                <a:latin typeface="Segoe WP SemiLight"/>
                <a:cs typeface="Segoe WP SemiLight"/>
              </a:rPr>
              <a:t> </a:t>
            </a:r>
            <a:r>
              <a:rPr lang="en-GB" dirty="0" err="1" smtClean="0">
                <a:latin typeface="Segoe WP SemiLight"/>
                <a:cs typeface="Segoe WP SemiLight"/>
              </a:rPr>
              <a:t>controles</a:t>
            </a:r>
            <a:r>
              <a:rPr lang="en-GB" dirty="0" smtClean="0">
                <a:latin typeface="Segoe WP SemiLight"/>
                <a:cs typeface="Segoe WP SemiLight"/>
              </a:rPr>
              <a:t> en </a:t>
            </a:r>
            <a:r>
              <a:rPr lang="en-GB" dirty="0" err="1" smtClean="0">
                <a:latin typeface="Segoe WP SemiLight"/>
                <a:cs typeface="Segoe WP SemiLight"/>
              </a:rPr>
              <a:t>nuestra</a:t>
            </a:r>
            <a:r>
              <a:rPr lang="en-GB" dirty="0" smtClean="0">
                <a:latin typeface="Segoe WP SemiLight"/>
                <a:cs typeface="Segoe WP SemiLight"/>
              </a:rPr>
              <a:t> </a:t>
            </a:r>
            <a:r>
              <a:rPr lang="en-GB" dirty="0" err="1" smtClean="0">
                <a:latin typeface="Segoe WP SemiLight"/>
                <a:cs typeface="Segoe WP SemiLight"/>
              </a:rPr>
              <a:t>aplicación</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permitan</a:t>
            </a:r>
            <a:r>
              <a:rPr lang="en-GB" dirty="0" smtClean="0">
                <a:latin typeface="Segoe WP SemiLight"/>
                <a:cs typeface="Segoe WP SemiLight"/>
              </a:rPr>
              <a:t> la </a:t>
            </a:r>
            <a:r>
              <a:rPr lang="en-GB" dirty="0" err="1" smtClean="0">
                <a:latin typeface="Segoe WP SemiLight"/>
                <a:cs typeface="Segoe WP SemiLight"/>
              </a:rPr>
              <a:t>navegación</a:t>
            </a:r>
            <a:r>
              <a:rPr lang="en-GB" dirty="0" smtClean="0">
                <a:latin typeface="Segoe WP SemiLight"/>
                <a:cs typeface="Segoe WP SemiLight"/>
              </a:rPr>
              <a:t> </a:t>
            </a:r>
            <a:r>
              <a:rPr lang="en-GB" dirty="0" err="1" smtClean="0">
                <a:latin typeface="Segoe WP SemiLight"/>
                <a:cs typeface="Segoe WP SemiLight"/>
              </a:rPr>
              <a:t>hacia</a:t>
            </a:r>
            <a:r>
              <a:rPr lang="en-GB" dirty="0" smtClean="0">
                <a:latin typeface="Segoe WP SemiLight"/>
                <a:cs typeface="Segoe WP SemiLight"/>
              </a:rPr>
              <a:t> </a:t>
            </a:r>
            <a:r>
              <a:rPr lang="en-GB" dirty="0" err="1" smtClean="0">
                <a:latin typeface="Segoe WP SemiLight"/>
                <a:cs typeface="Segoe WP SemiLight"/>
              </a:rPr>
              <a:t>atrás</a:t>
            </a:r>
            <a:r>
              <a:rPr lang="en-GB" dirty="0" smtClean="0">
                <a:latin typeface="Segoe WP SemiLight"/>
                <a:cs typeface="Segoe WP SemiLight"/>
              </a:rPr>
              <a:t>:</a:t>
            </a:r>
          </a:p>
          <a:p>
            <a:pPr marL="0" indent="0">
              <a:buNone/>
            </a:pPr>
            <a:r>
              <a:rPr lang="en-GB" dirty="0" smtClean="0">
                <a:latin typeface="Segoe WP SemiLight"/>
                <a:cs typeface="Segoe WP SemiLight"/>
              </a:rPr>
              <a:t/>
            </a:r>
            <a:br>
              <a:rPr lang="en-GB" dirty="0" smtClean="0">
                <a:latin typeface="Segoe WP SemiLight"/>
                <a:cs typeface="Segoe WP SemiLight"/>
              </a:rPr>
            </a:br>
            <a:endParaRPr lang="en-GB" dirty="0" smtClean="0">
              <a:latin typeface="Segoe WP SemiLight"/>
              <a:cs typeface="Segoe WP SemiLight"/>
            </a:endParaRPr>
          </a:p>
          <a:p>
            <a:endParaRPr lang="en-GB" dirty="0" smtClean="0">
              <a:latin typeface="Segoe WP SemiLight"/>
              <a:cs typeface="Segoe WP SemiLight"/>
            </a:endParaRPr>
          </a:p>
          <a:p>
            <a:endParaRPr lang="en-GB" dirty="0" smtClean="0">
              <a:latin typeface="Segoe WP SemiLight"/>
              <a:cs typeface="Segoe WP SemiLight"/>
            </a:endParaRPr>
          </a:p>
          <a:p>
            <a:endParaRPr lang="en-GB" dirty="0" smtClean="0">
              <a:latin typeface="Segoe WP SemiLight"/>
              <a:cs typeface="Segoe WP SemiLight"/>
            </a:endParaRPr>
          </a:p>
          <a:p>
            <a:r>
              <a:rPr lang="en-GB" dirty="0" smtClean="0">
                <a:latin typeface="Segoe WP SemiLight"/>
                <a:cs typeface="Segoe WP SemiLight"/>
              </a:rPr>
              <a:t>La </a:t>
            </a:r>
            <a:r>
              <a:rPr lang="en-GB" dirty="0" err="1" smtClean="0">
                <a:latin typeface="Segoe WP SemiLight"/>
                <a:cs typeface="Segoe WP SemiLight"/>
              </a:rPr>
              <a:t>tecla</a:t>
            </a:r>
            <a:r>
              <a:rPr lang="en-GB" dirty="0" smtClean="0">
                <a:latin typeface="Segoe WP SemiLight"/>
                <a:cs typeface="Segoe WP SemiLight"/>
              </a:rPr>
              <a:t> </a:t>
            </a:r>
            <a:r>
              <a:rPr lang="en-GB" dirty="0" err="1" smtClean="0">
                <a:latin typeface="Segoe WP SemiLight"/>
                <a:cs typeface="Segoe WP SemiLight"/>
              </a:rPr>
              <a:t>Volver</a:t>
            </a:r>
            <a:r>
              <a:rPr lang="en-GB" dirty="0" smtClean="0">
                <a:latin typeface="Segoe WP SemiLight"/>
                <a:cs typeface="Segoe WP SemiLight"/>
              </a:rPr>
              <a:t> del </a:t>
            </a:r>
            <a:r>
              <a:rPr lang="en-GB" dirty="0" err="1" smtClean="0">
                <a:latin typeface="Segoe WP SemiLight"/>
                <a:cs typeface="Segoe WP SemiLight"/>
              </a:rPr>
              <a:t>dispositivo</a:t>
            </a:r>
            <a:r>
              <a:rPr lang="en-GB" dirty="0" smtClean="0">
                <a:latin typeface="Segoe WP SemiLight"/>
                <a:cs typeface="Segoe WP SemiLight"/>
              </a:rPr>
              <a:t> </a:t>
            </a:r>
            <a:r>
              <a:rPr lang="en-GB" dirty="0" err="1" smtClean="0">
                <a:latin typeface="Segoe WP SemiLight"/>
                <a:cs typeface="Segoe WP SemiLight"/>
              </a:rPr>
              <a:t>permite</a:t>
            </a:r>
            <a:r>
              <a:rPr lang="en-GB" dirty="0" smtClean="0">
                <a:latin typeface="Segoe WP SemiLight"/>
                <a:cs typeface="Segoe WP SemiLight"/>
              </a:rPr>
              <a:t> </a:t>
            </a:r>
            <a:r>
              <a:rPr lang="en-GB" dirty="0" err="1" smtClean="0">
                <a:latin typeface="Segoe WP SemiLight"/>
                <a:cs typeface="Segoe WP SemiLight"/>
              </a:rPr>
              <a:t>también</a:t>
            </a:r>
            <a:r>
              <a:rPr lang="en-GB" dirty="0" smtClean="0">
                <a:latin typeface="Segoe WP SemiLight"/>
                <a:cs typeface="Segoe WP SemiLight"/>
              </a:rPr>
              <a:t> la </a:t>
            </a:r>
            <a:r>
              <a:rPr lang="en-GB" dirty="0" err="1" smtClean="0">
                <a:latin typeface="Segoe WP SemiLight"/>
                <a:cs typeface="Segoe WP SemiLight"/>
              </a:rPr>
              <a:t>navegación</a:t>
            </a:r>
            <a:r>
              <a:rPr lang="en-GB" dirty="0" smtClean="0">
                <a:latin typeface="Segoe WP SemiLight"/>
                <a:cs typeface="Segoe WP SemiLight"/>
              </a:rPr>
              <a:t> </a:t>
            </a:r>
            <a:r>
              <a:rPr lang="en-GB" dirty="0" err="1" smtClean="0">
                <a:latin typeface="Segoe WP SemiLight"/>
                <a:cs typeface="Segoe WP SemiLight"/>
              </a:rPr>
              <a:t>hacia</a:t>
            </a:r>
            <a:r>
              <a:rPr lang="en-GB" dirty="0" smtClean="0">
                <a:latin typeface="Segoe WP SemiLight"/>
                <a:cs typeface="Segoe WP SemiLight"/>
              </a:rPr>
              <a:t> </a:t>
            </a:r>
            <a:r>
              <a:rPr lang="en-GB" dirty="0" err="1" smtClean="0">
                <a:latin typeface="Segoe WP SemiLight"/>
                <a:cs typeface="Segoe WP SemiLight"/>
              </a:rPr>
              <a:t>atrás</a:t>
            </a:r>
            <a:r>
              <a:rPr lang="en-GB" dirty="0" smtClean="0">
                <a:latin typeface="Segoe WP SemiLight"/>
                <a:cs typeface="Segoe WP SemiLight"/>
              </a:rPr>
              <a:t>:</a:t>
            </a:r>
          </a:p>
          <a:p>
            <a:pPr lvl="1"/>
            <a:r>
              <a:rPr lang="es-ES" dirty="0" smtClean="0">
                <a:latin typeface="Segoe WP SemiLight"/>
                <a:cs typeface="Segoe WP SemiLight"/>
              </a:rPr>
              <a:t>No s</a:t>
            </a:r>
            <a:r>
              <a:rPr lang="en-GB" dirty="0" smtClean="0">
                <a:latin typeface="Segoe WP SemiLight"/>
                <a:cs typeface="Segoe WP SemiLight"/>
              </a:rPr>
              <a:t>e </a:t>
            </a:r>
            <a:r>
              <a:rPr lang="en-GB" dirty="0" err="1" smtClean="0">
                <a:latin typeface="Segoe WP SemiLight"/>
                <a:cs typeface="Segoe WP SemiLight"/>
              </a:rPr>
              <a:t>requiere</a:t>
            </a:r>
            <a:r>
              <a:rPr lang="en-GB" dirty="0" smtClean="0">
                <a:latin typeface="Segoe WP SemiLight"/>
                <a:cs typeface="Segoe WP SemiLight"/>
              </a:rPr>
              <a:t> </a:t>
            </a:r>
            <a:r>
              <a:rPr lang="en-GB" dirty="0" err="1" smtClean="0">
                <a:latin typeface="Segoe WP SemiLight"/>
                <a:cs typeface="Segoe WP SemiLight"/>
              </a:rPr>
              <a:t>código</a:t>
            </a:r>
            <a:r>
              <a:rPr lang="en-GB" dirty="0" smtClean="0">
                <a:latin typeface="Segoe WP SemiLight"/>
                <a:cs typeface="Segoe WP SemiLight"/>
              </a:rPr>
              <a:t> en </a:t>
            </a:r>
            <a:r>
              <a:rPr lang="en-GB" dirty="0" err="1" smtClean="0">
                <a:latin typeface="Segoe WP SemiLight"/>
                <a:cs typeface="Segoe WP SemiLight"/>
              </a:rPr>
              <a:t>este</a:t>
            </a:r>
            <a:r>
              <a:rPr lang="en-GB" dirty="0" smtClean="0">
                <a:latin typeface="Segoe WP SemiLight"/>
                <a:cs typeface="Segoe WP SemiLight"/>
              </a:rPr>
              <a:t> </a:t>
            </a:r>
            <a:r>
              <a:rPr lang="en-GB" dirty="0" err="1" smtClean="0">
                <a:latin typeface="Segoe WP SemiLight"/>
                <a:cs typeface="Segoe WP SemiLight"/>
              </a:rPr>
              <a:t>caso</a:t>
            </a:r>
            <a:r>
              <a:rPr lang="en-GB" dirty="0" smtClean="0">
                <a:latin typeface="Segoe WP SemiLight"/>
                <a:cs typeface="Segoe WP SemiLight"/>
              </a:rPr>
              <a:t>!</a:t>
            </a:r>
            <a:endParaRPr lang="en-GB" dirty="0">
              <a:latin typeface="Segoe WP SemiLight"/>
              <a:cs typeface="Segoe WP SemiLight"/>
            </a:endParaRPr>
          </a:p>
        </p:txBody>
      </p:sp>
      <p:sp>
        <p:nvSpPr>
          <p:cNvPr id="16" name="Rectangle 15"/>
          <p:cNvSpPr>
            <a:spLocks noChangeAspect="1"/>
          </p:cNvSpPr>
          <p:nvPr/>
        </p:nvSpPr>
        <p:spPr>
          <a:xfrm>
            <a:off x="382092" y="2211850"/>
            <a:ext cx="4287012" cy="1146466"/>
          </a:xfrm>
          <a:prstGeom prst="rect">
            <a:avLst/>
          </a:prstGeom>
          <a:ln w="25400">
            <a:solidFill>
              <a:schemeClr val="accent5"/>
            </a:solidFill>
          </a:ln>
        </p:spPr>
        <p:style>
          <a:lnRef idx="2">
            <a:schemeClr val="accent1"/>
          </a:lnRef>
          <a:fillRef idx="1">
            <a:schemeClr val="lt1"/>
          </a:fillRef>
          <a:effectRef idx="0">
            <a:schemeClr val="accent1"/>
          </a:effectRef>
          <a:fontRef idx="minor">
            <a:schemeClr val="dk1"/>
          </a:fontRef>
        </p:style>
        <p:txBody>
          <a:bodyPr wrap="square" lIns="68576" tIns="34289" rIns="68576" bIns="34289">
            <a:spAutoFit/>
          </a:bodyPr>
          <a:lstStyle/>
          <a:p>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private</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void</a:t>
            </a:r>
            <a:r>
              <a:rPr lang="en-GB" sz="1400" dirty="0">
                <a:solidFill>
                  <a:srgbClr val="000000"/>
                </a:solidFill>
                <a:highlight>
                  <a:srgbClr val="FFFFFF"/>
                </a:highlight>
                <a:latin typeface="Consolas" panose="020B0609020204030204" pitchFamily="49" charset="0"/>
              </a:rPr>
              <a:t> Button_Click_1</a:t>
            </a:r>
            <a:r>
              <a:rPr lang="en-GB" sz="1400" dirty="0" smtClean="0">
                <a:solidFill>
                  <a:srgbClr val="000000"/>
                </a:solidFill>
                <a:highlight>
                  <a:srgbClr val="FFFFFF"/>
                </a:highlight>
                <a:latin typeface="Consolas" panose="020B0609020204030204" pitchFamily="49" charset="0"/>
              </a:rPr>
              <a:t>(</a:t>
            </a:r>
            <a:br>
              <a:rPr lang="en-GB" sz="1400" dirty="0" smtClean="0">
                <a:solidFill>
                  <a:srgbClr val="000000"/>
                </a:solidFill>
                <a:highlight>
                  <a:srgbClr val="FFFFFF"/>
                </a:highlight>
                <a:latin typeface="Consolas" panose="020B0609020204030204" pitchFamily="49" charset="0"/>
              </a:rPr>
            </a:br>
            <a:r>
              <a:rPr lang="en-GB" sz="1400" dirty="0" smtClean="0">
                <a:solidFill>
                  <a:srgbClr val="000000"/>
                </a:solidFill>
                <a:highlight>
                  <a:srgbClr val="FFFFFF"/>
                </a:highlight>
                <a:latin typeface="Consolas" panose="020B0609020204030204" pitchFamily="49" charset="0"/>
              </a:rPr>
              <a:t>         </a:t>
            </a:r>
            <a:r>
              <a:rPr lang="en-GB" sz="1400" dirty="0" smtClean="0">
                <a:solidFill>
                  <a:srgbClr val="0000FF"/>
                </a:solidFill>
                <a:highlight>
                  <a:srgbClr val="FFFFFF"/>
                </a:highlight>
                <a:latin typeface="Consolas" panose="020B0609020204030204" pitchFamily="49" charset="0"/>
              </a:rPr>
              <a:t>object</a:t>
            </a:r>
            <a:r>
              <a:rPr lang="en-GB" sz="1400" dirty="0" smtClean="0">
                <a:solidFill>
                  <a:srgbClr val="000000"/>
                </a:solidFill>
                <a:highlight>
                  <a:srgbClr val="FFFFFF"/>
                </a:highlight>
                <a:latin typeface="Consolas" panose="020B0609020204030204" pitchFamily="49" charset="0"/>
              </a:rPr>
              <a:t> </a:t>
            </a:r>
            <a:r>
              <a:rPr lang="en-GB" sz="1400" dirty="0">
                <a:solidFill>
                  <a:srgbClr val="000000"/>
                </a:solidFill>
                <a:highlight>
                  <a:srgbClr val="FFFFFF"/>
                </a:highlight>
                <a:latin typeface="Consolas" panose="020B0609020204030204" pitchFamily="49" charset="0"/>
              </a:rPr>
              <a:t>sender, </a:t>
            </a:r>
            <a:r>
              <a:rPr lang="en-GB" sz="1400" dirty="0" err="1">
                <a:solidFill>
                  <a:srgbClr val="2B91AF"/>
                </a:solidFill>
                <a:highlight>
                  <a:srgbClr val="FFFFFF"/>
                </a:highlight>
                <a:latin typeface="Consolas" panose="020B0609020204030204" pitchFamily="49" charset="0"/>
              </a:rPr>
              <a:t>RoutedEventArgs</a:t>
            </a:r>
            <a:r>
              <a:rPr lang="en-GB" sz="1400" dirty="0">
                <a:solidFill>
                  <a:srgbClr val="000000"/>
                </a:solidFill>
                <a:highlight>
                  <a:srgbClr val="FFFFFF"/>
                </a:highlight>
                <a:latin typeface="Consolas" panose="020B0609020204030204" pitchFamily="49" charset="0"/>
              </a:rPr>
              <a:t> e)</a:t>
            </a:r>
          </a:p>
          <a:p>
            <a:r>
              <a:rPr lang="en-GB" sz="1400" dirty="0" smtClean="0">
                <a:solidFill>
                  <a:srgbClr val="000000"/>
                </a:solidFill>
                <a:highlight>
                  <a:srgbClr val="FFFFFF"/>
                </a:highlight>
                <a:latin typeface="Consolas" panose="020B0609020204030204" pitchFamily="49" charset="0"/>
              </a:rPr>
              <a:t> {</a:t>
            </a:r>
            <a:endParaRPr lang="en-GB" sz="1400" dirty="0">
              <a:solidFill>
                <a:srgbClr val="000000"/>
              </a:solidFill>
              <a:highlight>
                <a:srgbClr val="FFFFFF"/>
              </a:highlight>
              <a:latin typeface="Consolas" panose="020B0609020204030204" pitchFamily="49" charset="0"/>
            </a:endParaRPr>
          </a:p>
          <a:p>
            <a:r>
              <a:rPr lang="en-GB" sz="1400" dirty="0">
                <a:solidFill>
                  <a:srgbClr val="000000"/>
                </a:solidFill>
                <a:highlight>
                  <a:srgbClr val="FFFFFF"/>
                </a:highlight>
                <a:latin typeface="Consolas" panose="020B0609020204030204" pitchFamily="49" charset="0"/>
              </a:rPr>
              <a:t> </a:t>
            </a:r>
            <a:r>
              <a:rPr lang="en-GB" sz="1400" dirty="0" smtClean="0">
                <a:solidFill>
                  <a:srgbClr val="000000"/>
                </a:solidFill>
                <a:highlight>
                  <a:srgbClr val="FFFFFF"/>
                </a:highlight>
                <a:latin typeface="Consolas" panose="020B0609020204030204" pitchFamily="49" charset="0"/>
              </a:rPr>
              <a:t>  </a:t>
            </a:r>
            <a:r>
              <a:rPr lang="en-GB" sz="1400" dirty="0" err="1" smtClean="0">
                <a:solidFill>
                  <a:srgbClr val="000000"/>
                </a:solidFill>
                <a:highlight>
                  <a:srgbClr val="FFFFFF"/>
                </a:highlight>
                <a:latin typeface="Consolas" panose="020B0609020204030204" pitchFamily="49" charset="0"/>
              </a:rPr>
              <a:t>NavigationService.GoBack</a:t>
            </a:r>
            <a:r>
              <a:rPr lang="en-GB" sz="1400" dirty="0">
                <a:solidFill>
                  <a:srgbClr val="000000"/>
                </a:solidFill>
                <a:highlight>
                  <a:srgbClr val="FFFFFF"/>
                </a:highlight>
                <a:latin typeface="Consolas" panose="020B0609020204030204" pitchFamily="49" charset="0"/>
              </a:rPr>
              <a:t>();</a:t>
            </a:r>
          </a:p>
          <a:p>
            <a:r>
              <a:rPr lang="en-GB" sz="1400" dirty="0" smtClean="0">
                <a:solidFill>
                  <a:srgbClr val="000000"/>
                </a:solidFill>
                <a:highlight>
                  <a:srgbClr val="FFFFFF"/>
                </a:highlight>
                <a:latin typeface="Consolas" panose="020B0609020204030204" pitchFamily="49" charset="0"/>
              </a:rPr>
              <a:t> }</a:t>
            </a:r>
            <a:endParaRPr lang="en-GB" sz="1350" dirty="0">
              <a:latin typeface="Consolas" pitchFamily="49" charset="0"/>
              <a:cs typeface="Consolas" pitchFamily="49" charset="0"/>
            </a:endParaRPr>
          </a:p>
        </p:txBody>
      </p:sp>
      <p:pic>
        <p:nvPicPr>
          <p:cNvPr id="2" name="Picture 1"/>
          <p:cNvPicPr>
            <a:picLocks noChangeAspect="1"/>
          </p:cNvPicPr>
          <p:nvPr/>
        </p:nvPicPr>
        <p:blipFill>
          <a:blip r:embed="rId3"/>
          <a:stretch>
            <a:fillRect/>
          </a:stretch>
        </p:blipFill>
        <p:spPr>
          <a:xfrm>
            <a:off x="5407976" y="1181696"/>
            <a:ext cx="3377477" cy="3206774"/>
          </a:xfrm>
          <a:prstGeom prst="rect">
            <a:avLst/>
          </a:prstGeom>
        </p:spPr>
      </p:pic>
    </p:spTree>
    <p:extLst>
      <p:ext uri="{BB962C8B-B14F-4D97-AF65-F5344CB8AC3E}">
        <p14:creationId xmlns:p14="http://schemas.microsoft.com/office/powerpoint/2010/main" val="188098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noChangeAspect="1"/>
          </p:cNvSpPr>
          <p:nvPr>
            <p:ph type="title"/>
          </p:nvPr>
        </p:nvSpPr>
        <p:spPr/>
        <p:txBody>
          <a:bodyPr/>
          <a:lstStyle/>
          <a:p>
            <a:r>
              <a:rPr lang="en-GB" dirty="0" err="1" smtClean="0">
                <a:latin typeface="Segoe WP SemiLight"/>
                <a:cs typeface="Segoe WP SemiLight"/>
              </a:rPr>
              <a:t>Transiciones</a:t>
            </a:r>
            <a:r>
              <a:rPr lang="en-GB" dirty="0" smtClean="0">
                <a:latin typeface="Segoe WP SemiLight"/>
                <a:cs typeface="Segoe WP SemiLight"/>
              </a:rPr>
              <a:t> entre </a:t>
            </a:r>
            <a:r>
              <a:rPr lang="en-GB" dirty="0" err="1" smtClean="0">
                <a:latin typeface="Segoe WP SemiLight"/>
                <a:cs typeface="Segoe WP SemiLight"/>
              </a:rPr>
              <a:t>páginas</a:t>
            </a:r>
            <a:r>
              <a:rPr lang="en-GB" dirty="0" smtClean="0">
                <a:latin typeface="Segoe WP SemiLight"/>
                <a:cs typeface="Segoe WP SemiLight"/>
              </a:rPr>
              <a:t> y el </a:t>
            </a:r>
            <a:r>
              <a:rPr lang="en-GB" dirty="0" err="1" smtClean="0">
                <a:latin typeface="Segoe WP SemiLight"/>
                <a:cs typeface="Segoe WP SemiLight"/>
              </a:rPr>
              <a:t>efecto</a:t>
            </a:r>
            <a:r>
              <a:rPr lang="en-GB" dirty="0" smtClean="0">
                <a:latin typeface="Segoe WP SemiLight"/>
                <a:cs typeface="Segoe WP SemiLight"/>
              </a:rPr>
              <a:t> Tilt</a:t>
            </a:r>
            <a:endParaRPr lang="en-GB" dirty="0">
              <a:latin typeface="Segoe WP SemiLight"/>
              <a:cs typeface="Segoe WP SemiLight"/>
            </a:endParaRPr>
          </a:p>
        </p:txBody>
      </p:sp>
    </p:spTree>
    <p:extLst>
      <p:ext uri="{BB962C8B-B14F-4D97-AF65-F5344CB8AC3E}">
        <p14:creationId xmlns:p14="http://schemas.microsoft.com/office/powerpoint/2010/main" val="368342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spect="1"/>
          </p:cNvSpPr>
          <p:nvPr>
            <p:ph type="title"/>
          </p:nvPr>
        </p:nvSpPr>
        <p:spPr/>
        <p:txBody>
          <a:bodyPr/>
          <a:lstStyle/>
          <a:p>
            <a:r>
              <a:rPr lang="en-GB" dirty="0" err="1" smtClean="0"/>
              <a:t>Transiciones</a:t>
            </a:r>
            <a:r>
              <a:rPr lang="en-GB" dirty="0" smtClean="0"/>
              <a:t> entre </a:t>
            </a:r>
            <a:r>
              <a:rPr lang="en-GB" dirty="0" err="1" smtClean="0"/>
              <a:t>páginas</a:t>
            </a:r>
            <a:endParaRPr lang="en-GB" dirty="0"/>
          </a:p>
        </p:txBody>
      </p:sp>
      <p:sp>
        <p:nvSpPr>
          <p:cNvPr id="9" name="Content Placeholder 3"/>
          <p:cNvSpPr>
            <a:spLocks noGrp="1" noChangeAspect="1"/>
          </p:cNvSpPr>
          <p:nvPr>
            <p:ph idx="1"/>
          </p:nvPr>
        </p:nvSpPr>
        <p:spPr>
          <a:xfrm>
            <a:off x="2497503" y="1428751"/>
            <a:ext cx="5991042" cy="3165872"/>
          </a:xfrm>
        </p:spPr>
        <p:txBody>
          <a:bodyPr>
            <a:normAutofit/>
          </a:bodyPr>
          <a:lstStyle/>
          <a:p>
            <a:r>
              <a:rPr lang="en-GB" dirty="0" err="1" smtClean="0">
                <a:latin typeface="Segoe WP SemiLight"/>
                <a:cs typeface="Segoe WP SemiLight"/>
              </a:rPr>
              <a:t>Fácil</a:t>
            </a:r>
            <a:r>
              <a:rPr lang="en-GB" dirty="0" smtClean="0">
                <a:latin typeface="Segoe WP SemiLight"/>
                <a:cs typeface="Segoe WP SemiLight"/>
              </a:rPr>
              <a:t> forma de </a:t>
            </a:r>
            <a:r>
              <a:rPr lang="en-GB" dirty="0" err="1" smtClean="0">
                <a:latin typeface="Segoe WP SemiLight"/>
                <a:cs typeface="Segoe WP SemiLight"/>
              </a:rPr>
              <a:t>añadir</a:t>
            </a:r>
            <a:r>
              <a:rPr lang="en-GB" dirty="0" smtClean="0">
                <a:latin typeface="Segoe WP SemiLight"/>
                <a:cs typeface="Segoe WP SemiLight"/>
              </a:rPr>
              <a:t> </a:t>
            </a:r>
            <a:r>
              <a:rPr lang="en-GB" dirty="0" err="1" smtClean="0">
                <a:latin typeface="Segoe WP SemiLight"/>
                <a:cs typeface="Segoe WP SemiLight"/>
              </a:rPr>
              <a:t>transiciones</a:t>
            </a:r>
            <a:r>
              <a:rPr lang="en-GB" dirty="0" smtClean="0">
                <a:latin typeface="Segoe WP SemiLight"/>
                <a:cs typeface="Segoe WP SemiLight"/>
              </a:rPr>
              <a:t> entre </a:t>
            </a:r>
            <a:r>
              <a:rPr lang="en-GB" dirty="0" err="1" smtClean="0">
                <a:latin typeface="Segoe WP SemiLight"/>
                <a:cs typeface="Segoe WP SemiLight"/>
              </a:rPr>
              <a:t>páginas</a:t>
            </a:r>
            <a:r>
              <a:rPr lang="en-GB" dirty="0" smtClean="0">
                <a:latin typeface="Segoe WP SemiLight"/>
                <a:cs typeface="Segoe WP SemiLight"/>
              </a:rPr>
              <a:t> </a:t>
            </a:r>
            <a:r>
              <a:rPr lang="en-GB" dirty="0" err="1" smtClean="0">
                <a:latin typeface="Segoe WP SemiLight"/>
                <a:cs typeface="Segoe WP SemiLight"/>
              </a:rPr>
              <a:t>similares</a:t>
            </a:r>
            <a:r>
              <a:rPr lang="en-GB" dirty="0" smtClean="0">
                <a:latin typeface="Segoe WP SemiLight"/>
                <a:cs typeface="Segoe WP SemiLight"/>
              </a:rPr>
              <a:t> a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incluidas</a:t>
            </a:r>
            <a:r>
              <a:rPr lang="en-GB" dirty="0" smtClean="0">
                <a:latin typeface="Segoe WP SemiLight"/>
                <a:cs typeface="Segoe WP SemiLight"/>
              </a:rPr>
              <a:t> en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del </a:t>
            </a:r>
            <a:r>
              <a:rPr lang="en-GB" dirty="0" err="1" smtClean="0">
                <a:latin typeface="Segoe WP SemiLight"/>
                <a:cs typeface="Segoe WP SemiLight"/>
              </a:rPr>
              <a:t>sistema</a:t>
            </a:r>
            <a:r>
              <a:rPr lang="en-GB" dirty="0" smtClean="0">
                <a:latin typeface="Segoe WP SemiLight"/>
                <a:cs typeface="Segoe WP SemiLight"/>
              </a:rPr>
              <a:t>.</a:t>
            </a:r>
          </a:p>
          <a:p>
            <a:r>
              <a:rPr lang="en-GB" dirty="0" err="1" smtClean="0">
                <a:latin typeface="Segoe WP SemiLight"/>
                <a:cs typeface="Segoe WP SemiLight"/>
              </a:rPr>
              <a:t>Contamos</a:t>
            </a:r>
            <a:r>
              <a:rPr lang="en-GB" dirty="0" smtClean="0">
                <a:latin typeface="Segoe WP SemiLight"/>
                <a:cs typeface="Segoe WP SemiLight"/>
              </a:rPr>
              <a:t> con </a:t>
            </a:r>
            <a:r>
              <a:rPr lang="en-GB" dirty="0" err="1" smtClean="0">
                <a:latin typeface="Segoe WP SemiLight"/>
                <a:cs typeface="Segoe WP SemiLight"/>
              </a:rPr>
              <a:t>diferentes</a:t>
            </a:r>
            <a:r>
              <a:rPr lang="en-GB" dirty="0" smtClean="0">
                <a:latin typeface="Segoe WP SemiLight"/>
                <a:cs typeface="Segoe WP SemiLight"/>
              </a:rPr>
              <a:t> </a:t>
            </a:r>
            <a:r>
              <a:rPr lang="en-GB" dirty="0" err="1" smtClean="0">
                <a:latin typeface="Segoe WP SemiLight"/>
                <a:cs typeface="Segoe WP SemiLight"/>
              </a:rPr>
              <a:t>efectos</a:t>
            </a:r>
            <a:r>
              <a:rPr lang="en-GB" dirty="0" smtClean="0">
                <a:latin typeface="Segoe WP SemiLight"/>
                <a:cs typeface="Segoe WP SemiLight"/>
              </a:rPr>
              <a:t>:</a:t>
            </a:r>
          </a:p>
          <a:p>
            <a:pPr lvl="1"/>
            <a:r>
              <a:rPr lang="en-GB" sz="1400" dirty="0" smtClean="0">
                <a:latin typeface="Segoe WP SemiLight"/>
                <a:cs typeface="Segoe WP SemiLight"/>
              </a:rPr>
              <a:t>Roll, Swivel, Rotate, Slide y Turnstile</a:t>
            </a:r>
            <a:endParaRPr lang="en-GB" sz="1400" b="1" dirty="0" smtClean="0">
              <a:latin typeface="Segoe WP SemiLight"/>
              <a:cs typeface="Segoe WP SemiLight"/>
            </a:endParaRPr>
          </a:p>
          <a:p>
            <a:r>
              <a:rPr lang="en-GB" dirty="0" err="1" smtClean="0">
                <a:latin typeface="Segoe WP SemiLight"/>
                <a:cs typeface="Segoe WP SemiLight"/>
              </a:rPr>
              <a:t>Comenzamos</a:t>
            </a:r>
            <a:r>
              <a:rPr lang="en-GB" dirty="0" smtClean="0">
                <a:latin typeface="Segoe WP SemiLight"/>
                <a:cs typeface="Segoe WP SemiLight"/>
              </a:rPr>
              <a:t> </a:t>
            </a:r>
            <a:r>
              <a:rPr lang="en-GB" dirty="0" err="1" smtClean="0">
                <a:latin typeface="Segoe WP SemiLight"/>
                <a:cs typeface="Segoe WP SemiLight"/>
              </a:rPr>
              <a:t>modificando</a:t>
            </a:r>
            <a:r>
              <a:rPr lang="en-GB" dirty="0" smtClean="0">
                <a:latin typeface="Segoe WP SemiLight"/>
                <a:cs typeface="Segoe WP SemiLight"/>
              </a:rPr>
              <a:t> el Frame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defecto</a:t>
            </a:r>
            <a:r>
              <a:rPr lang="en-GB" dirty="0">
                <a:latin typeface="Segoe WP SemiLight"/>
                <a:cs typeface="Segoe WP SemiLight"/>
              </a:rPr>
              <a:t> (</a:t>
            </a:r>
            <a:r>
              <a:rPr lang="en-GB" dirty="0" err="1" smtClean="0">
                <a:latin typeface="Segoe WP SemiLight"/>
                <a:cs typeface="Segoe WP SemiLight"/>
              </a:rPr>
              <a:t>PhoneApplicationFrame</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el control </a:t>
            </a:r>
            <a:r>
              <a:rPr lang="en-GB" b="1" dirty="0" err="1" smtClean="0">
                <a:latin typeface="Segoe WP SemiLight"/>
                <a:cs typeface="Segoe WP SemiLight"/>
              </a:rPr>
              <a:t>TransitionFrame</a:t>
            </a:r>
            <a:r>
              <a:rPr lang="en-GB" dirty="0" smtClean="0">
                <a:latin typeface="Segoe WP SemiLight"/>
                <a:cs typeface="Segoe WP SemiLight"/>
              </a:rPr>
              <a:t> </a:t>
            </a:r>
            <a:r>
              <a:rPr lang="en-GB" dirty="0" err="1" smtClean="0">
                <a:latin typeface="Segoe WP SemiLight"/>
                <a:cs typeface="Segoe WP SemiLight"/>
              </a:rPr>
              <a:t>incluido</a:t>
            </a:r>
            <a:r>
              <a:rPr lang="en-GB" dirty="0" smtClean="0">
                <a:latin typeface="Segoe WP SemiLight"/>
                <a:cs typeface="Segoe WP SemiLight"/>
              </a:rPr>
              <a:t> en el </a:t>
            </a:r>
            <a:r>
              <a:rPr lang="en-US" dirty="0" smtClean="0">
                <a:latin typeface="Segoe WP SemiLight"/>
                <a:ea typeface="Calibri"/>
                <a:cs typeface="Segoe WP SemiLight"/>
              </a:rPr>
              <a:t>Windows </a:t>
            </a:r>
            <a:r>
              <a:rPr lang="en-US" dirty="0">
                <a:latin typeface="Segoe WP SemiLight"/>
                <a:ea typeface="Calibri"/>
                <a:cs typeface="Segoe WP SemiLight"/>
              </a:rPr>
              <a:t>Phone </a:t>
            </a:r>
            <a:r>
              <a:rPr lang="en-GB" dirty="0" smtClean="0">
                <a:latin typeface="Segoe WP SemiLight"/>
                <a:cs typeface="Segoe WP SemiLight"/>
              </a:rPr>
              <a:t>Toolkit: </a:t>
            </a:r>
          </a:p>
          <a:p>
            <a:pPr lvl="1"/>
            <a:r>
              <a:rPr lang="en-GB" sz="1400" dirty="0" err="1" smtClean="0">
                <a:latin typeface="Segoe WP SemiLight"/>
                <a:cs typeface="Segoe WP SemiLight"/>
              </a:rPr>
              <a:t>Situado</a:t>
            </a:r>
            <a:r>
              <a:rPr lang="en-GB" sz="1400" dirty="0" smtClean="0">
                <a:latin typeface="Segoe WP SemiLight"/>
                <a:cs typeface="Segoe WP SemiLight"/>
              </a:rPr>
              <a:t> en el </a:t>
            </a:r>
            <a:r>
              <a:rPr lang="en-GB" sz="1400" dirty="0" err="1" smtClean="0">
                <a:latin typeface="Segoe WP SemiLight"/>
                <a:cs typeface="Segoe WP SemiLight"/>
              </a:rPr>
              <a:t>método</a:t>
            </a:r>
            <a:r>
              <a:rPr lang="en-GB" sz="1400" dirty="0" smtClean="0">
                <a:latin typeface="Segoe WP SemiLight"/>
                <a:cs typeface="Segoe WP SemiLight"/>
              </a:rPr>
              <a:t> </a:t>
            </a:r>
            <a:r>
              <a:rPr lang="en-GB" sz="1400" dirty="0" err="1" smtClean="0">
                <a:latin typeface="Segoe WP SemiLight"/>
                <a:cs typeface="Segoe WP SemiLight"/>
              </a:rPr>
              <a:t>InitializePhoneApplication</a:t>
            </a:r>
            <a:r>
              <a:rPr lang="en-GB" sz="1400" dirty="0" smtClean="0">
                <a:latin typeface="Segoe WP SemiLight"/>
                <a:cs typeface="Segoe WP SemiLight"/>
              </a:rPr>
              <a:t>() en </a:t>
            </a:r>
            <a:r>
              <a:rPr lang="en-GB" sz="1400" dirty="0" err="1" smtClean="0">
                <a:latin typeface="Segoe WP SemiLight"/>
                <a:cs typeface="Segoe WP SemiLight"/>
              </a:rPr>
              <a:t>App.Xaml.cs</a:t>
            </a:r>
            <a:r>
              <a:rPr lang="en-GB" sz="1400" dirty="0" smtClean="0">
                <a:latin typeface="Segoe WP SemiLight"/>
                <a:cs typeface="Segoe WP SemiLight"/>
              </a:rPr>
              <a:t>:</a:t>
            </a:r>
          </a:p>
          <a:p>
            <a:pPr lvl="1"/>
            <a:endParaRPr lang="en-GB" dirty="0" smtClean="0">
              <a:latin typeface="Segoe WP SemiLight"/>
              <a:cs typeface="Segoe WP SemiLight"/>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36" y="1428751"/>
            <a:ext cx="1860698" cy="310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654" y="4069950"/>
            <a:ext cx="4832481" cy="57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1460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spect="1"/>
          </p:cNvSpPr>
          <p:nvPr>
            <p:ph type="title"/>
          </p:nvPr>
        </p:nvSpPr>
        <p:spPr/>
        <p:txBody>
          <a:bodyPr/>
          <a:lstStyle/>
          <a:p>
            <a:r>
              <a:rPr lang="en-GB" dirty="0" err="1" smtClean="0"/>
              <a:t>Habilitando</a:t>
            </a:r>
            <a:r>
              <a:rPr lang="en-GB" dirty="0" smtClean="0"/>
              <a:t> </a:t>
            </a:r>
            <a:r>
              <a:rPr lang="en-GB" dirty="0" err="1" smtClean="0"/>
              <a:t>las</a:t>
            </a:r>
            <a:r>
              <a:rPr lang="en-GB" dirty="0" smtClean="0"/>
              <a:t> </a:t>
            </a:r>
            <a:r>
              <a:rPr lang="en-GB" dirty="0" err="1" smtClean="0"/>
              <a:t>transiciones</a:t>
            </a:r>
            <a:r>
              <a:rPr lang="en-GB" dirty="0" smtClean="0"/>
              <a:t> entre </a:t>
            </a:r>
            <a:r>
              <a:rPr lang="en-GB" dirty="0" err="1" smtClean="0"/>
              <a:t>páginas</a:t>
            </a:r>
            <a:endParaRPr lang="en-GB" dirty="0"/>
          </a:p>
        </p:txBody>
      </p:sp>
      <p:sp>
        <p:nvSpPr>
          <p:cNvPr id="9" name="Content Placeholder 2"/>
          <p:cNvSpPr>
            <a:spLocks noGrp="1" noChangeAspect="1"/>
          </p:cNvSpPr>
          <p:nvPr>
            <p:ph sz="quarter" idx="4294967295"/>
          </p:nvPr>
        </p:nvSpPr>
        <p:spPr>
          <a:xfrm>
            <a:off x="391716" y="1428751"/>
            <a:ext cx="8379619" cy="3165872"/>
          </a:xfrm>
        </p:spPr>
        <p:txBody>
          <a:bodyPr>
            <a:normAutofit/>
          </a:bodyPr>
          <a:lstStyle/>
          <a:p>
            <a:r>
              <a:rPr lang="en-GB" sz="1500" dirty="0" err="1" smtClean="0">
                <a:latin typeface="Segoe WP SemiLight"/>
                <a:cs typeface="Segoe WP SemiLight"/>
              </a:rPr>
              <a:t>Declaramos</a:t>
            </a:r>
            <a:r>
              <a:rPr lang="en-GB" sz="1500" dirty="0" smtClean="0">
                <a:latin typeface="Segoe WP SemiLight"/>
                <a:cs typeface="Segoe WP SemiLight"/>
              </a:rPr>
              <a:t> el namespace </a:t>
            </a:r>
            <a:r>
              <a:rPr lang="en-GB" sz="1500" dirty="0" err="1" smtClean="0">
                <a:latin typeface="Segoe WP SemiLight"/>
                <a:cs typeface="Segoe WP SemiLight"/>
              </a:rPr>
              <a:t>para</a:t>
            </a:r>
            <a:r>
              <a:rPr lang="en-GB" sz="1500" dirty="0" smtClean="0">
                <a:latin typeface="Segoe WP SemiLight"/>
                <a:cs typeface="Segoe WP SemiLight"/>
              </a:rPr>
              <a:t> la </a:t>
            </a:r>
            <a:r>
              <a:rPr lang="en-GB" sz="1500" dirty="0" err="1" smtClean="0">
                <a:latin typeface="Segoe WP SemiLight"/>
                <a:cs typeface="Segoe WP SemiLight"/>
              </a:rPr>
              <a:t>librería</a:t>
            </a:r>
            <a:r>
              <a:rPr lang="en-GB" sz="1500" dirty="0" smtClean="0">
                <a:latin typeface="Segoe WP SemiLight"/>
                <a:cs typeface="Segoe WP SemiLight"/>
              </a:rPr>
              <a:t> del Windows </a:t>
            </a:r>
            <a:r>
              <a:rPr lang="en-GB" sz="1500" dirty="0">
                <a:latin typeface="Segoe WP SemiLight"/>
                <a:cs typeface="Segoe WP SemiLight"/>
              </a:rPr>
              <a:t>Phone </a:t>
            </a:r>
            <a:r>
              <a:rPr lang="en-GB" sz="1500" dirty="0" smtClean="0">
                <a:latin typeface="Segoe WP SemiLight"/>
                <a:cs typeface="Segoe WP SemiLight"/>
              </a:rPr>
              <a:t>Toolkit:</a:t>
            </a:r>
            <a:endParaRPr lang="en-GB" sz="1500" dirty="0">
              <a:latin typeface="Segoe WP SemiLight"/>
              <a:cs typeface="Segoe WP SemiLight"/>
            </a:endParaRPr>
          </a:p>
          <a:p>
            <a:endParaRPr lang="en-GB" sz="1200" dirty="0"/>
          </a:p>
          <a:p>
            <a:r>
              <a:rPr lang="en-GB" sz="1500" dirty="0" err="1" smtClean="0">
                <a:latin typeface="Segoe WP SemiLight"/>
                <a:cs typeface="Segoe WP SemiLight"/>
              </a:rPr>
              <a:t>Bajo</a:t>
            </a:r>
            <a:r>
              <a:rPr lang="en-GB" sz="1500" dirty="0" smtClean="0">
                <a:latin typeface="Segoe WP SemiLight"/>
                <a:cs typeface="Segoe WP SemiLight"/>
              </a:rPr>
              <a:t> la </a:t>
            </a:r>
            <a:r>
              <a:rPr lang="en-GB" sz="1500" dirty="0" err="1" smtClean="0">
                <a:latin typeface="Segoe WP SemiLight"/>
                <a:cs typeface="Segoe WP SemiLight"/>
              </a:rPr>
              <a:t>etiqueta</a:t>
            </a:r>
            <a:r>
              <a:rPr lang="en-GB" sz="1500" dirty="0">
                <a:latin typeface="Segoe WP SemiLight"/>
                <a:cs typeface="Segoe WP SemiLight"/>
              </a:rPr>
              <a:t> </a:t>
            </a:r>
            <a:r>
              <a:rPr lang="en-GB" sz="1500" dirty="0" smtClean="0">
                <a:latin typeface="Segoe WP SemiLight"/>
                <a:cs typeface="Segoe WP SemiLight"/>
              </a:rPr>
              <a:t>&lt;</a:t>
            </a:r>
            <a:r>
              <a:rPr lang="en-GB" sz="1500" dirty="0" err="1">
                <a:latin typeface="Segoe WP SemiLight"/>
                <a:cs typeface="Segoe WP SemiLight"/>
              </a:rPr>
              <a:t>phone:PhoneApplicationPage</a:t>
            </a:r>
            <a:r>
              <a:rPr lang="en-GB" sz="1500" dirty="0">
                <a:latin typeface="Segoe WP SemiLight"/>
                <a:cs typeface="Segoe WP SemiLight"/>
              </a:rPr>
              <a:t>&gt; </a:t>
            </a:r>
            <a:r>
              <a:rPr lang="en-GB" sz="1500" dirty="0" err="1" smtClean="0">
                <a:latin typeface="Segoe WP SemiLight"/>
                <a:cs typeface="Segoe WP SemiLight"/>
              </a:rPr>
              <a:t>añadimos</a:t>
            </a:r>
            <a:r>
              <a:rPr lang="en-GB" sz="1500" dirty="0" smtClean="0">
                <a:latin typeface="Segoe WP SemiLight"/>
                <a:cs typeface="Segoe WP SemiLight"/>
              </a:rPr>
              <a:t> la </a:t>
            </a:r>
            <a:r>
              <a:rPr lang="en-GB" sz="1500" dirty="0" err="1" smtClean="0">
                <a:latin typeface="Segoe WP SemiLight"/>
                <a:cs typeface="Segoe WP SemiLight"/>
              </a:rPr>
              <a:t>transición</a:t>
            </a:r>
            <a:r>
              <a:rPr lang="en-GB" sz="1500" dirty="0" smtClean="0">
                <a:latin typeface="Segoe WP SemiLight"/>
                <a:cs typeface="Segoe WP SemiLight"/>
              </a:rPr>
              <a:t> </a:t>
            </a:r>
            <a:r>
              <a:rPr lang="en-GB" sz="1500" dirty="0" err="1" smtClean="0">
                <a:latin typeface="Segoe WP SemiLight"/>
                <a:cs typeface="Segoe WP SemiLight"/>
              </a:rPr>
              <a:t>deseada</a:t>
            </a:r>
            <a:r>
              <a:rPr lang="en-GB" sz="1500" dirty="0" smtClean="0">
                <a:latin typeface="Segoe WP SemiLight"/>
                <a:cs typeface="Segoe WP SemiLight"/>
              </a:rPr>
              <a:t>:</a:t>
            </a:r>
            <a:endParaRPr lang="en-GB" sz="1500" dirty="0">
              <a:latin typeface="Segoe WP SemiLight"/>
              <a:cs typeface="Segoe WP SemiLight"/>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15" y="2447291"/>
            <a:ext cx="4084900" cy="262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13" y="1782540"/>
            <a:ext cx="6513194" cy="27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1717" y="1756160"/>
            <a:ext cx="8349853" cy="316010"/>
          </a:xfrm>
          <a:prstGeom prst="rect">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391717" y="2447291"/>
            <a:ext cx="8349853" cy="2550674"/>
          </a:xfrm>
          <a:prstGeom prst="rect">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66011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noChangeAspect="1"/>
          </p:cNvSpPr>
          <p:nvPr>
            <p:ph type="title"/>
          </p:nvPr>
        </p:nvSpPr>
        <p:spPr/>
        <p:txBody>
          <a:bodyPr/>
          <a:lstStyle/>
          <a:p>
            <a:r>
              <a:rPr lang="en-GB" dirty="0" err="1" smtClean="0"/>
              <a:t>TiltEffect</a:t>
            </a:r>
            <a:endParaRPr lang="en-GB" dirty="0"/>
          </a:p>
        </p:txBody>
      </p:sp>
      <p:sp>
        <p:nvSpPr>
          <p:cNvPr id="10" name="Content Placeholder 2"/>
          <p:cNvSpPr>
            <a:spLocks noGrp="1" noChangeAspect="1"/>
          </p:cNvSpPr>
          <p:nvPr>
            <p:ph idx="1"/>
          </p:nvPr>
        </p:nvSpPr>
        <p:spPr/>
        <p:txBody>
          <a:bodyPr>
            <a:normAutofit/>
          </a:bodyPr>
          <a:lstStyle/>
          <a:p>
            <a:r>
              <a:rPr lang="en-GB" dirty="0" err="1" smtClean="0">
                <a:latin typeface="Segoe WP SemiLight"/>
                <a:cs typeface="Segoe WP SemiLight"/>
              </a:rPr>
              <a:t>Añade</a:t>
            </a:r>
            <a:r>
              <a:rPr lang="en-GB" dirty="0" smtClean="0">
                <a:latin typeface="Segoe WP SemiLight"/>
                <a:cs typeface="Segoe WP SemiLight"/>
              </a:rPr>
              <a:t> feedback </a:t>
            </a:r>
            <a:r>
              <a:rPr lang="en-GB" dirty="0" err="1" smtClean="0">
                <a:latin typeface="Segoe WP SemiLight"/>
                <a:cs typeface="Segoe WP SemiLight"/>
              </a:rPr>
              <a:t>adicional</a:t>
            </a:r>
            <a:r>
              <a:rPr lang="en-GB" dirty="0" smtClean="0">
                <a:latin typeface="Segoe WP SemiLight"/>
                <a:cs typeface="Segoe WP SemiLight"/>
              </a:rPr>
              <a:t> al </a:t>
            </a:r>
            <a:r>
              <a:rPr lang="en-GB" dirty="0" err="1" smtClean="0">
                <a:latin typeface="Segoe WP SemiLight"/>
                <a:cs typeface="Segoe WP SemiLight"/>
              </a:rPr>
              <a:t>usuario</a:t>
            </a:r>
            <a:r>
              <a:rPr lang="en-GB" dirty="0" smtClean="0">
                <a:latin typeface="Segoe WP SemiLight"/>
                <a:cs typeface="Segoe WP SemiLight"/>
              </a:rPr>
              <a:t> al </a:t>
            </a:r>
            <a:r>
              <a:rPr lang="en-GB" dirty="0" err="1" smtClean="0">
                <a:latin typeface="Segoe WP SemiLight"/>
                <a:cs typeface="Segoe WP SemiLight"/>
              </a:rPr>
              <a:t>interaccionar</a:t>
            </a:r>
            <a:r>
              <a:rPr lang="en-GB" dirty="0" smtClean="0">
                <a:latin typeface="Segoe WP SemiLight"/>
                <a:cs typeface="Segoe WP SemiLight"/>
              </a:rPr>
              <a:t> con un control.</a:t>
            </a:r>
          </a:p>
          <a:p>
            <a:r>
              <a:rPr lang="en-GB" dirty="0" err="1" smtClean="0">
                <a:latin typeface="Segoe WP SemiLight"/>
                <a:cs typeface="Segoe WP SemiLight"/>
              </a:rPr>
              <a:t>Además</a:t>
            </a:r>
            <a:r>
              <a:rPr lang="en-GB" dirty="0" smtClean="0">
                <a:latin typeface="Segoe WP SemiLight"/>
                <a:cs typeface="Segoe WP SemiLight"/>
              </a:rPr>
              <a:t> de los </a:t>
            </a:r>
            <a:r>
              <a:rPr lang="en-GB" dirty="0" err="1" smtClean="0">
                <a:latin typeface="Segoe WP SemiLight"/>
                <a:cs typeface="Segoe WP SemiLight"/>
              </a:rPr>
              <a:t>múltiples</a:t>
            </a:r>
            <a:r>
              <a:rPr lang="en-GB" dirty="0" smtClean="0">
                <a:latin typeface="Segoe WP SemiLight"/>
                <a:cs typeface="Segoe WP SemiLight"/>
              </a:rPr>
              <a:t> </a:t>
            </a:r>
            <a:r>
              <a:rPr lang="en-GB" dirty="0" err="1" smtClean="0">
                <a:latin typeface="Segoe WP SemiLight"/>
                <a:cs typeface="Segoe WP SemiLight"/>
              </a:rPr>
              <a:t>estados</a:t>
            </a:r>
            <a:r>
              <a:rPr lang="en-GB" dirty="0" smtClean="0">
                <a:latin typeface="Segoe WP SemiLight"/>
                <a:cs typeface="Segoe WP SemiLight"/>
              </a:rPr>
              <a:t> </a:t>
            </a:r>
            <a:r>
              <a:rPr lang="en-GB" dirty="0" err="1" smtClean="0">
                <a:latin typeface="Segoe WP SemiLight"/>
                <a:cs typeface="Segoe WP SemiLight"/>
              </a:rPr>
              <a:t>ya</a:t>
            </a:r>
            <a:r>
              <a:rPr lang="en-GB" dirty="0" smtClean="0">
                <a:latin typeface="Segoe WP SemiLight"/>
                <a:cs typeface="Segoe WP SemiLight"/>
              </a:rPr>
              <a:t> </a:t>
            </a:r>
            <a:r>
              <a:rPr lang="en-GB" dirty="0" err="1" smtClean="0">
                <a:latin typeface="Segoe WP SemiLight"/>
                <a:cs typeface="Segoe WP SemiLight"/>
              </a:rPr>
              <a:t>habituales</a:t>
            </a:r>
            <a:r>
              <a:rPr lang="en-GB" dirty="0" smtClean="0">
                <a:latin typeface="Segoe WP SemiLight"/>
                <a:cs typeface="Segoe WP SemiLight"/>
              </a:rPr>
              <a:t> de los </a:t>
            </a:r>
            <a:r>
              <a:rPr lang="en-GB" dirty="0" err="1" smtClean="0">
                <a:latin typeface="Segoe WP SemiLight"/>
                <a:cs typeface="Segoe WP SemiLight"/>
              </a:rPr>
              <a:t>controles</a:t>
            </a:r>
            <a:r>
              <a:rPr lang="en-GB" dirty="0" smtClean="0">
                <a:latin typeface="Segoe WP SemiLight"/>
                <a:cs typeface="Segoe WP SemiLight"/>
              </a:rPr>
              <a:t> (Pressed o </a:t>
            </a:r>
            <a:r>
              <a:rPr lang="en-GB" dirty="0" err="1" smtClean="0">
                <a:latin typeface="Segoe WP SemiLight"/>
                <a:cs typeface="Segoe WP SemiLight"/>
              </a:rPr>
              <a:t>Unpressed</a:t>
            </a:r>
            <a:r>
              <a:rPr lang="en-GB" dirty="0" smtClean="0">
                <a:latin typeface="Segoe WP SemiLight"/>
                <a:cs typeface="Segoe WP SemiLight"/>
              </a:rPr>
              <a:t>), </a:t>
            </a:r>
            <a:r>
              <a:rPr lang="en-GB" dirty="0" err="1" smtClean="0">
                <a:latin typeface="Segoe WP SemiLight"/>
                <a:cs typeface="Segoe WP SemiLight"/>
              </a:rPr>
              <a:t>gracias</a:t>
            </a:r>
            <a:r>
              <a:rPr lang="en-GB" dirty="0" smtClean="0">
                <a:latin typeface="Segoe WP SemiLight"/>
                <a:cs typeface="Segoe WP SemiLight"/>
              </a:rPr>
              <a:t> al </a:t>
            </a:r>
            <a:r>
              <a:rPr lang="en-GB" dirty="0" err="1" smtClean="0">
                <a:latin typeface="Segoe WP SemiLight"/>
                <a:cs typeface="Segoe WP SemiLight"/>
              </a:rPr>
              <a:t>TiltEffect</a:t>
            </a:r>
            <a:r>
              <a:rPr lang="en-GB" dirty="0" smtClean="0">
                <a:latin typeface="Segoe WP SemiLight"/>
                <a:cs typeface="Segoe WP SemiLight"/>
              </a:rPr>
              <a:t> </a:t>
            </a:r>
            <a:r>
              <a:rPr lang="en-GB" dirty="0" err="1" smtClean="0">
                <a:latin typeface="Segoe WP SemiLight"/>
                <a:cs typeface="Segoe WP SemiLight"/>
              </a:rPr>
              <a:t>facilitamos</a:t>
            </a:r>
            <a:r>
              <a:rPr lang="en-GB" dirty="0" smtClean="0">
                <a:latin typeface="Segoe WP SemiLight"/>
                <a:cs typeface="Segoe WP SemiLight"/>
              </a:rPr>
              <a:t> feedback al </a:t>
            </a:r>
            <a:r>
              <a:rPr lang="en-GB" dirty="0" err="1" smtClean="0">
                <a:latin typeface="Segoe WP SemiLight"/>
                <a:cs typeface="Segoe WP SemiLight"/>
              </a:rPr>
              <a:t>usuario</a:t>
            </a:r>
            <a:r>
              <a:rPr lang="en-GB" dirty="0" smtClean="0">
                <a:latin typeface="Segoe WP SemiLight"/>
                <a:cs typeface="Segoe WP SemiLight"/>
              </a:rPr>
              <a:t>:</a:t>
            </a:r>
          </a:p>
          <a:p>
            <a:pPr lvl="1"/>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ejemplo</a:t>
            </a:r>
            <a:r>
              <a:rPr lang="en-GB" dirty="0" smtClean="0">
                <a:latin typeface="Segoe WP SemiLight"/>
                <a:cs typeface="Segoe WP SemiLight"/>
              </a:rPr>
              <a:t>, un control Button </a:t>
            </a:r>
            <a:r>
              <a:rPr lang="en-GB" dirty="0" err="1" smtClean="0">
                <a:latin typeface="Segoe WP SemiLight"/>
                <a:cs typeface="Segoe WP SemiLight"/>
              </a:rPr>
              <a:t>tiene</a:t>
            </a:r>
            <a:r>
              <a:rPr lang="en-GB" dirty="0" smtClean="0">
                <a:latin typeface="Segoe WP SemiLight"/>
                <a:cs typeface="Segoe WP SemiLight"/>
              </a:rPr>
              <a:t> un </a:t>
            </a:r>
            <a:r>
              <a:rPr lang="en-GB" dirty="0" err="1" smtClean="0">
                <a:latin typeface="Segoe WP SemiLight"/>
                <a:cs typeface="Segoe WP SemiLight"/>
              </a:rPr>
              <a:t>leve</a:t>
            </a:r>
            <a:r>
              <a:rPr lang="en-GB" dirty="0" smtClean="0">
                <a:latin typeface="Segoe WP SemiLight"/>
                <a:cs typeface="Segoe WP SemiLight"/>
              </a:rPr>
              <a:t> </a:t>
            </a:r>
            <a:r>
              <a:rPr lang="en-GB" dirty="0" err="1" smtClean="0">
                <a:latin typeface="Segoe WP SemiLight"/>
                <a:cs typeface="Segoe WP SemiLight"/>
              </a:rPr>
              <a:t>efecto</a:t>
            </a:r>
            <a:r>
              <a:rPr lang="en-GB" dirty="0" smtClean="0">
                <a:latin typeface="Segoe WP SemiLight"/>
                <a:cs typeface="Segoe WP SemiLight"/>
              </a:rPr>
              <a:t> 3D de </a:t>
            </a:r>
            <a:r>
              <a:rPr lang="en-GB" dirty="0" err="1" smtClean="0">
                <a:latin typeface="Segoe WP SemiLight"/>
                <a:cs typeface="Segoe WP SemiLight"/>
              </a:rPr>
              <a:t>hundimiento</a:t>
            </a:r>
            <a:r>
              <a:rPr lang="en-GB" dirty="0" smtClean="0">
                <a:latin typeface="Segoe WP SemiLight"/>
                <a:cs typeface="Segoe WP SemiLight"/>
              </a:rPr>
              <a:t> </a:t>
            </a:r>
            <a:r>
              <a:rPr lang="en-GB" dirty="0" err="1" smtClean="0">
                <a:latin typeface="Segoe WP SemiLight"/>
                <a:cs typeface="Segoe WP SemiLight"/>
              </a:rPr>
              <a:t>cuando</a:t>
            </a:r>
            <a:r>
              <a:rPr lang="en-GB" dirty="0" smtClean="0">
                <a:latin typeface="Segoe WP SemiLight"/>
                <a:cs typeface="Segoe WP SemiLight"/>
              </a:rPr>
              <a:t> </a:t>
            </a:r>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pulsado</a:t>
            </a:r>
            <a:r>
              <a:rPr lang="en-GB" dirty="0" smtClean="0">
                <a:latin typeface="Segoe WP SemiLight"/>
                <a:cs typeface="Segoe WP SemiLight"/>
              </a:rPr>
              <a:t> y </a:t>
            </a:r>
            <a:r>
              <a:rPr lang="en-GB" dirty="0" err="1" smtClean="0">
                <a:latin typeface="Segoe WP SemiLight"/>
                <a:cs typeface="Segoe WP SemiLight"/>
              </a:rPr>
              <a:t>recupera</a:t>
            </a:r>
            <a:r>
              <a:rPr lang="en-GB" dirty="0" smtClean="0">
                <a:latin typeface="Segoe WP SemiLight"/>
                <a:cs typeface="Segoe WP SemiLight"/>
              </a:rPr>
              <a:t> </a:t>
            </a:r>
            <a:r>
              <a:rPr lang="en-GB" dirty="0" err="1" smtClean="0">
                <a:latin typeface="Segoe WP SemiLight"/>
                <a:cs typeface="Segoe WP SemiLight"/>
              </a:rPr>
              <a:t>su</a:t>
            </a:r>
            <a:r>
              <a:rPr lang="en-GB" dirty="0" smtClean="0">
                <a:latin typeface="Segoe WP SemiLight"/>
                <a:cs typeface="Segoe WP SemiLight"/>
              </a:rPr>
              <a:t> </a:t>
            </a:r>
            <a:r>
              <a:rPr lang="en-GB" dirty="0" err="1" smtClean="0">
                <a:latin typeface="Segoe WP SemiLight"/>
                <a:cs typeface="Segoe WP SemiLight"/>
              </a:rPr>
              <a:t>posición</a:t>
            </a:r>
            <a:r>
              <a:rPr lang="en-GB" dirty="0" smtClean="0">
                <a:latin typeface="Segoe WP SemiLight"/>
                <a:cs typeface="Segoe WP SemiLight"/>
              </a:rPr>
              <a:t> </a:t>
            </a:r>
            <a:r>
              <a:rPr lang="en-GB" dirty="0" err="1" smtClean="0">
                <a:latin typeface="Segoe WP SemiLight"/>
                <a:cs typeface="Segoe WP SemiLight"/>
              </a:rPr>
              <a:t>inicial</a:t>
            </a:r>
            <a:r>
              <a:rPr lang="en-GB" dirty="0" smtClean="0">
                <a:latin typeface="Segoe WP SemiLight"/>
                <a:cs typeface="Segoe WP SemiLight"/>
              </a:rPr>
              <a:t> al </a:t>
            </a:r>
            <a:r>
              <a:rPr lang="en-GB" dirty="0" err="1" smtClean="0">
                <a:latin typeface="Segoe WP SemiLight"/>
                <a:cs typeface="Segoe WP SemiLight"/>
              </a:rPr>
              <a:t>dejar</a:t>
            </a:r>
            <a:r>
              <a:rPr lang="en-GB" dirty="0" smtClean="0">
                <a:latin typeface="Segoe WP SemiLight"/>
                <a:cs typeface="Segoe WP SemiLight"/>
              </a:rPr>
              <a:t> de </a:t>
            </a:r>
            <a:r>
              <a:rPr lang="en-GB" dirty="0" err="1" smtClean="0">
                <a:latin typeface="Segoe WP SemiLight"/>
                <a:cs typeface="Segoe WP SemiLight"/>
              </a:rPr>
              <a:t>pulsarlo</a:t>
            </a:r>
            <a:r>
              <a:rPr lang="en-GB" dirty="0" smtClean="0">
                <a:latin typeface="Segoe WP SemiLight"/>
                <a:cs typeface="Segoe WP SemiLight"/>
              </a:rPr>
              <a:t>.</a:t>
            </a:r>
          </a:p>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habilitar</a:t>
            </a:r>
            <a:r>
              <a:rPr lang="en-GB" dirty="0" smtClean="0">
                <a:latin typeface="Segoe WP SemiLight"/>
                <a:cs typeface="Segoe WP SemiLight"/>
              </a:rPr>
              <a:t> el </a:t>
            </a:r>
            <a:r>
              <a:rPr lang="en-GB" dirty="0" err="1" smtClean="0">
                <a:latin typeface="Segoe WP SemiLight"/>
                <a:cs typeface="Segoe WP SemiLight"/>
              </a:rPr>
              <a:t>efectoTilt</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todos</a:t>
            </a:r>
            <a:r>
              <a:rPr lang="en-GB" dirty="0" smtClean="0">
                <a:latin typeface="Segoe WP SemiLight"/>
                <a:cs typeface="Segoe WP SemiLight"/>
              </a:rPr>
              <a:t> los </a:t>
            </a:r>
            <a:r>
              <a:rPr lang="en-GB" dirty="0" err="1" smtClean="0">
                <a:latin typeface="Segoe WP SemiLight"/>
                <a:cs typeface="Segoe WP SemiLight"/>
              </a:rPr>
              <a:t>controles</a:t>
            </a:r>
            <a:r>
              <a:rPr lang="en-GB" dirty="0" smtClean="0">
                <a:latin typeface="Segoe WP SemiLight"/>
                <a:cs typeface="Segoe WP SemiLight"/>
              </a:rPr>
              <a:t> de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página</a:t>
            </a:r>
            <a:r>
              <a:rPr lang="en-GB" dirty="0" smtClean="0">
                <a:latin typeface="Segoe WP SemiLight"/>
                <a:cs typeface="Segoe WP SemiLight"/>
              </a:rPr>
              <a:t> de </a:t>
            </a:r>
            <a:r>
              <a:rPr lang="en-GB" dirty="0" err="1" smtClean="0">
                <a:latin typeface="Segoe WP SemiLight"/>
                <a:cs typeface="Segoe WP SemiLight"/>
              </a:rPr>
              <a:t>manera</a:t>
            </a:r>
            <a:r>
              <a:rPr lang="en-GB" dirty="0" smtClean="0">
                <a:latin typeface="Segoe WP SemiLight"/>
                <a:cs typeface="Segoe WP SemiLight"/>
              </a:rPr>
              <a:t> simple:</a:t>
            </a:r>
          </a:p>
          <a:p>
            <a:endParaRPr lang="en-GB" dirty="0" smtClean="0"/>
          </a:p>
          <a:p>
            <a:endParaRPr lang="en-GB" dirty="0">
              <a:latin typeface="Segoe WP SemiLight"/>
              <a:cs typeface="Segoe WP SemiLight"/>
            </a:endParaRPr>
          </a:p>
          <a:p>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supuesto</a:t>
            </a:r>
            <a:r>
              <a:rPr lang="en-GB" dirty="0" smtClean="0">
                <a:latin typeface="Segoe WP SemiLight"/>
                <a:cs typeface="Segoe WP SemiLight"/>
              </a:rPr>
              <a:t>, </a:t>
            </a:r>
            <a:r>
              <a:rPr lang="en-GB" dirty="0" err="1" smtClean="0">
                <a:latin typeface="Segoe WP SemiLight"/>
                <a:cs typeface="Segoe WP SemiLight"/>
              </a:rPr>
              <a:t>también</a:t>
            </a:r>
            <a:r>
              <a:rPr lang="en-GB" dirty="0" smtClean="0">
                <a:latin typeface="Segoe WP SemiLight"/>
                <a:cs typeface="Segoe WP SemiLight"/>
              </a:rPr>
              <a:t> </a:t>
            </a:r>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aplicar</a:t>
            </a:r>
            <a:r>
              <a:rPr lang="en-GB" dirty="0" smtClean="0">
                <a:latin typeface="Segoe WP SemiLight"/>
                <a:cs typeface="Segoe WP SemiLight"/>
              </a:rPr>
              <a:t> el </a:t>
            </a:r>
            <a:r>
              <a:rPr lang="en-GB" dirty="0" err="1" smtClean="0">
                <a:latin typeface="Segoe WP SemiLight"/>
                <a:cs typeface="Segoe WP SemiLight"/>
              </a:rPr>
              <a:t>efecto</a:t>
            </a:r>
            <a:r>
              <a:rPr lang="en-GB" dirty="0" smtClean="0">
                <a:latin typeface="Segoe WP SemiLight"/>
                <a:cs typeface="Segoe WP SemiLight"/>
              </a:rPr>
              <a:t> a un control en </a:t>
            </a:r>
            <a:r>
              <a:rPr lang="en-GB" dirty="0" err="1" smtClean="0">
                <a:latin typeface="Segoe WP SemiLight"/>
                <a:cs typeface="Segoe WP SemiLight"/>
              </a:rPr>
              <a:t>concreto</a:t>
            </a:r>
            <a:r>
              <a:rPr lang="en-GB" dirty="0" smtClean="0">
                <a:latin typeface="Segoe WP SemiLight"/>
                <a:cs typeface="Segoe WP SemiLight"/>
              </a:rPr>
              <a:t>:</a:t>
            </a:r>
            <a:endParaRPr lang="en-GB" dirty="0">
              <a:latin typeface="Segoe WP SemiLight"/>
              <a:cs typeface="Segoe WP SemiLight"/>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24" y="3348133"/>
            <a:ext cx="6421303" cy="440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7" y="4263673"/>
            <a:ext cx="6407856" cy="29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97074" y="3282696"/>
            <a:ext cx="8349853" cy="542544"/>
          </a:xfrm>
          <a:prstGeom prst="rect">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405163" y="4235452"/>
            <a:ext cx="8349853" cy="298297"/>
          </a:xfrm>
          <a:prstGeom prst="rect">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87676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noChangeAspect="1"/>
          </p:cNvSpPr>
          <p:nvPr>
            <p:ph type="title"/>
          </p:nvPr>
        </p:nvSpPr>
        <p:spPr/>
        <p:txBody>
          <a:bodyPr/>
          <a:lstStyle/>
          <a:p>
            <a:r>
              <a:rPr lang="en-GB" dirty="0" smtClean="0">
                <a:latin typeface="Segoe WP Semibold"/>
                <a:cs typeface="Segoe WP Semibold"/>
              </a:rPr>
              <a:t>Demo 6: </a:t>
            </a:r>
            <a:r>
              <a:rPr lang="en-GB" dirty="0" smtClean="0"/>
              <a:t/>
            </a:r>
            <a:br>
              <a:rPr lang="en-GB" dirty="0" smtClean="0"/>
            </a:br>
            <a:r>
              <a:rPr lang="en-GB" dirty="0" err="1" smtClean="0">
                <a:latin typeface="Segoe WP SemiLight"/>
                <a:cs typeface="Segoe WP SemiLight"/>
              </a:rPr>
              <a:t>Transiciones</a:t>
            </a:r>
            <a:r>
              <a:rPr lang="en-GB" dirty="0" smtClean="0">
                <a:latin typeface="Segoe WP SemiLight"/>
                <a:cs typeface="Segoe WP SemiLight"/>
              </a:rPr>
              <a:t> entre </a:t>
            </a:r>
            <a:r>
              <a:rPr lang="en-GB" dirty="0" err="1" smtClean="0">
                <a:latin typeface="Segoe WP SemiLight"/>
                <a:cs typeface="Segoe WP SemiLight"/>
              </a:rPr>
              <a:t>páginas</a:t>
            </a:r>
            <a:r>
              <a:rPr lang="en-GB" dirty="0" smtClean="0">
                <a:latin typeface="Segoe WP SemiLight"/>
                <a:cs typeface="Segoe WP SemiLight"/>
              </a:rPr>
              <a:t> y el </a:t>
            </a:r>
            <a:r>
              <a:rPr lang="en-GB" dirty="0" err="1" smtClean="0">
                <a:latin typeface="Segoe WP SemiLight"/>
                <a:cs typeface="Segoe WP SemiLight"/>
              </a:rPr>
              <a:t>efecto</a:t>
            </a:r>
            <a:r>
              <a:rPr lang="en-GB" dirty="0" smtClean="0">
                <a:latin typeface="Segoe WP SemiLight"/>
                <a:cs typeface="Segoe WP SemiLight"/>
              </a:rPr>
              <a:t> Tilt</a:t>
            </a:r>
            <a:endParaRPr lang="en-US" dirty="0">
              <a:latin typeface="Segoe WP SemiLight"/>
              <a:cs typeface="Segoe WP SemiLight"/>
            </a:endParaRPr>
          </a:p>
        </p:txBody>
      </p:sp>
      <p:sp>
        <p:nvSpPr>
          <p:cNvPr id="9" name="Slide Number Placeholder 5"/>
          <p:cNvSpPr txBox="1">
            <a:spLocks noChangeAspect="1"/>
          </p:cNvSpPr>
          <p:nvPr/>
        </p:nvSpPr>
        <p:spPr>
          <a:xfrm>
            <a:off x="6580633" y="4823222"/>
            <a:ext cx="1420415" cy="180975"/>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64</a:t>
            </a:fld>
            <a:endParaRPr lang="en-US" sz="750" dirty="0"/>
          </a:p>
        </p:txBody>
      </p:sp>
    </p:spTree>
    <p:extLst>
      <p:ext uri="{BB962C8B-B14F-4D97-AF65-F5344CB8AC3E}">
        <p14:creationId xmlns:p14="http://schemas.microsoft.com/office/powerpoint/2010/main" val="1367321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noChangeAspect="1"/>
          </p:cNvSpPr>
          <p:nvPr>
            <p:ph type="title"/>
          </p:nvPr>
        </p:nvSpPr>
        <p:spPr/>
        <p:txBody>
          <a:bodyPr/>
          <a:lstStyle/>
          <a:p>
            <a:r>
              <a:rPr lang="en-GB" dirty="0" err="1" smtClean="0"/>
              <a:t>Conclusiones</a:t>
            </a:r>
            <a:endParaRPr lang="en-GB" dirty="0"/>
          </a:p>
        </p:txBody>
      </p:sp>
      <p:sp>
        <p:nvSpPr>
          <p:cNvPr id="8" name="Content Placeholder 2"/>
          <p:cNvSpPr>
            <a:spLocks noGrp="1" noChangeAspect="1"/>
          </p:cNvSpPr>
          <p:nvPr>
            <p:ph idx="1"/>
          </p:nvPr>
        </p:nvSpPr>
        <p:spPr>
          <a:xfrm>
            <a:off x="457200" y="978370"/>
            <a:ext cx="8229600" cy="3763563"/>
          </a:xfrm>
        </p:spPr>
        <p:txBody>
          <a:bodyPr>
            <a:normAutofit fontScale="85000" lnSpcReduction="20000"/>
          </a:bodyPr>
          <a:lstStyle/>
          <a:p>
            <a:r>
              <a:rPr lang="en-GB" dirty="0" smtClean="0">
                <a:latin typeface="Segoe WP SemiLight"/>
                <a:cs typeface="Segoe WP SemiLight"/>
              </a:rPr>
              <a:t>La </a:t>
            </a:r>
            <a:r>
              <a:rPr lang="en-GB" dirty="0" err="1" smtClean="0">
                <a:latin typeface="Segoe WP SemiLight"/>
                <a:cs typeface="Segoe WP SemiLight"/>
              </a:rPr>
              <a:t>navegación</a:t>
            </a:r>
            <a:r>
              <a:rPr lang="en-GB" dirty="0" smtClean="0">
                <a:latin typeface="Segoe WP SemiLight"/>
                <a:cs typeface="Segoe WP SemiLight"/>
              </a:rPr>
              <a:t> entre </a:t>
            </a:r>
            <a:r>
              <a:rPr lang="en-GB" dirty="0" err="1" smtClean="0">
                <a:latin typeface="Segoe WP SemiLight"/>
                <a:cs typeface="Segoe WP SemiLight"/>
              </a:rPr>
              <a:t>páginas</a:t>
            </a:r>
            <a:r>
              <a:rPr lang="en-GB" dirty="0" smtClean="0">
                <a:latin typeface="Segoe WP SemiLight"/>
                <a:cs typeface="Segoe WP SemiLight"/>
              </a:rPr>
              <a:t> en Windows Phone </a:t>
            </a:r>
            <a:r>
              <a:rPr lang="en-GB" dirty="0" err="1" smtClean="0">
                <a:latin typeface="Segoe WP SemiLight"/>
                <a:cs typeface="Segoe WP SemiLight"/>
              </a:rPr>
              <a:t>está</a:t>
            </a:r>
            <a:r>
              <a:rPr lang="en-GB" dirty="0" smtClean="0">
                <a:latin typeface="Segoe WP SemiLight"/>
                <a:cs typeface="Segoe WP SemiLight"/>
              </a:rPr>
              <a:t> </a:t>
            </a:r>
            <a:r>
              <a:rPr lang="en-GB" dirty="0" err="1" smtClean="0">
                <a:latin typeface="Segoe WP SemiLight"/>
                <a:cs typeface="Segoe WP SemiLight"/>
              </a:rPr>
              <a:t>basada</a:t>
            </a:r>
            <a:r>
              <a:rPr lang="en-GB" dirty="0" smtClean="0">
                <a:latin typeface="Segoe WP SemiLight"/>
                <a:cs typeface="Segoe WP SemiLight"/>
              </a:rPr>
              <a:t> en el </a:t>
            </a:r>
            <a:r>
              <a:rPr lang="en-GB" dirty="0" err="1" smtClean="0">
                <a:latin typeface="Segoe WP SemiLight"/>
                <a:cs typeface="Segoe WP SemiLight"/>
              </a:rPr>
              <a:t>uso</a:t>
            </a:r>
            <a:r>
              <a:rPr lang="en-GB" dirty="0" smtClean="0">
                <a:latin typeface="Segoe WP SemiLight"/>
                <a:cs typeface="Segoe WP SemiLight"/>
              </a:rPr>
              <a:t> de URI </a:t>
            </a:r>
            <a:r>
              <a:rPr lang="en-GB" dirty="0">
                <a:latin typeface="Segoe WP SemiLight"/>
                <a:cs typeface="Segoe WP SemiLight"/>
              </a:rPr>
              <a:t>(Uniform Resource Indicator</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El </a:t>
            </a:r>
            <a:r>
              <a:rPr lang="en-GB" dirty="0" err="1" smtClean="0">
                <a:latin typeface="Segoe WP SemiLight"/>
                <a:cs typeface="Segoe WP SemiLight"/>
              </a:rPr>
              <a:t>botón</a:t>
            </a:r>
            <a:r>
              <a:rPr lang="en-GB" dirty="0" smtClean="0">
                <a:latin typeface="Segoe WP SemiLight"/>
                <a:cs typeface="Segoe WP SemiLight"/>
              </a:rPr>
              <a:t> </a:t>
            </a:r>
            <a:r>
              <a:rPr lang="en-GB" dirty="0" err="1" smtClean="0">
                <a:latin typeface="Segoe WP SemiLight"/>
                <a:cs typeface="Segoe WP SemiLight"/>
              </a:rPr>
              <a:t>Atrás</a:t>
            </a:r>
            <a:r>
              <a:rPr lang="en-GB" dirty="0" smtClean="0">
                <a:latin typeface="Segoe WP SemiLight"/>
                <a:cs typeface="Segoe WP SemiLight"/>
              </a:rPr>
              <a:t> </a:t>
            </a:r>
            <a:r>
              <a:rPr lang="en-GB" dirty="0" err="1" smtClean="0">
                <a:latin typeface="Segoe WP SemiLight"/>
                <a:cs typeface="Segoe WP SemiLight"/>
              </a:rPr>
              <a:t>navega</a:t>
            </a:r>
            <a:r>
              <a:rPr lang="en-GB" dirty="0" smtClean="0">
                <a:latin typeface="Segoe WP SemiLight"/>
                <a:cs typeface="Segoe WP SemiLight"/>
              </a:rPr>
              <a:t> a la </a:t>
            </a:r>
            <a:r>
              <a:rPr lang="en-GB" dirty="0" err="1" smtClean="0">
                <a:latin typeface="Segoe WP SemiLight"/>
                <a:cs typeface="Segoe WP SemiLight"/>
              </a:rPr>
              <a:t>página</a:t>
            </a:r>
            <a:r>
              <a:rPr lang="en-GB" dirty="0" smtClean="0">
                <a:latin typeface="Segoe WP SemiLight"/>
                <a:cs typeface="Segoe WP SemiLight"/>
              </a:rPr>
              <a:t> anterior </a:t>
            </a:r>
            <a:r>
              <a:rPr lang="en-GB" dirty="0" err="1" smtClean="0">
                <a:latin typeface="Segoe WP SemiLight"/>
                <a:cs typeface="Segoe WP SemiLight"/>
              </a:rPr>
              <a:t>como</a:t>
            </a:r>
            <a:r>
              <a:rPr lang="en-GB" dirty="0" smtClean="0">
                <a:latin typeface="Segoe WP SemiLight"/>
                <a:cs typeface="Segoe WP SemiLight"/>
              </a:rPr>
              <a:t> </a:t>
            </a:r>
            <a:r>
              <a:rPr lang="en-GB" dirty="0" err="1" smtClean="0">
                <a:latin typeface="Segoe WP SemiLight"/>
                <a:cs typeface="Segoe WP SemiLight"/>
              </a:rPr>
              <a:t>comportamiento</a:t>
            </a:r>
            <a:r>
              <a:rPr lang="en-GB" dirty="0" smtClean="0">
                <a:latin typeface="Segoe WP SemiLight"/>
                <a:cs typeface="Segoe WP SemiLight"/>
              </a:rPr>
              <a:t>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defecto</a:t>
            </a:r>
            <a:r>
              <a:rPr lang="en-GB" dirty="0" smtClean="0">
                <a:latin typeface="Segoe WP SemiLight"/>
                <a:cs typeface="Segoe WP SemiLight"/>
              </a:rPr>
              <a:t> </a:t>
            </a:r>
            <a:r>
              <a:rPr lang="en-GB" dirty="0" err="1" smtClean="0">
                <a:latin typeface="Segoe WP SemiLight"/>
                <a:cs typeface="Segoe WP SemiLight"/>
              </a:rPr>
              <a:t>aunque</a:t>
            </a:r>
            <a:r>
              <a:rPr lang="en-GB" dirty="0" smtClean="0">
                <a:latin typeface="Segoe WP SemiLight"/>
                <a:cs typeface="Segoe WP SemiLight"/>
              </a:rPr>
              <a:t> </a:t>
            </a:r>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sobrescribir</a:t>
            </a:r>
            <a:r>
              <a:rPr lang="en-GB" dirty="0" smtClean="0">
                <a:latin typeface="Segoe WP SemiLight"/>
                <a:cs typeface="Segoe WP SemiLight"/>
              </a:rPr>
              <a:t> </a:t>
            </a:r>
            <a:r>
              <a:rPr lang="en-GB" dirty="0" err="1" smtClean="0">
                <a:latin typeface="Segoe WP SemiLight"/>
                <a:cs typeface="Segoe WP SemiLight"/>
              </a:rPr>
              <a:t>este</a:t>
            </a:r>
            <a:r>
              <a:rPr lang="en-GB" dirty="0" smtClean="0">
                <a:latin typeface="Segoe WP SemiLight"/>
                <a:cs typeface="Segoe WP SemiLight"/>
              </a:rPr>
              <a:t> </a:t>
            </a:r>
            <a:r>
              <a:rPr lang="en-GB" dirty="0" err="1" smtClean="0">
                <a:latin typeface="Segoe WP SemiLight"/>
                <a:cs typeface="Segoe WP SemiLight"/>
              </a:rPr>
              <a:t>comportamiento</a:t>
            </a:r>
            <a:r>
              <a:rPr lang="en-GB" dirty="0" smtClean="0">
                <a:latin typeface="Segoe WP SemiLight"/>
                <a:cs typeface="Segoe WP SemiLight"/>
              </a:rPr>
              <a:t>.</a:t>
            </a:r>
          </a:p>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utilizar</a:t>
            </a:r>
            <a:r>
              <a:rPr lang="en-GB" dirty="0" smtClean="0">
                <a:latin typeface="Segoe WP SemiLight"/>
                <a:cs typeface="Segoe WP SemiLight"/>
              </a:rPr>
              <a:t> en la URI </a:t>
            </a:r>
            <a:r>
              <a:rPr lang="en-GB" dirty="0">
                <a:latin typeface="Segoe WP SemiLight"/>
                <a:cs typeface="Segoe WP SemiLight"/>
              </a:rPr>
              <a:t>query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pasar</a:t>
            </a:r>
            <a:r>
              <a:rPr lang="en-GB" dirty="0" smtClean="0">
                <a:latin typeface="Segoe WP SemiLight"/>
                <a:cs typeface="Segoe WP SemiLight"/>
              </a:rPr>
              <a:t> </a:t>
            </a:r>
            <a:r>
              <a:rPr lang="en-GB" dirty="0" err="1" smtClean="0">
                <a:latin typeface="Segoe WP SemiLight"/>
                <a:cs typeface="Segoe WP SemiLight"/>
              </a:rPr>
              <a:t>cadenas</a:t>
            </a:r>
            <a:r>
              <a:rPr lang="en-GB" dirty="0" smtClean="0">
                <a:latin typeface="Segoe WP SemiLight"/>
                <a:cs typeface="Segoe WP SemiLight"/>
              </a:rPr>
              <a:t> (</a:t>
            </a:r>
            <a:r>
              <a:rPr lang="en-GB" dirty="0" err="1" smtClean="0">
                <a:latin typeface="Segoe WP SemiLight"/>
                <a:cs typeface="Segoe WP SemiLight"/>
              </a:rPr>
              <a:t>información</a:t>
            </a:r>
            <a:r>
              <a:rPr lang="en-GB" dirty="0" smtClean="0">
                <a:latin typeface="Segoe WP SemiLight"/>
                <a:cs typeface="Segoe WP SemiLight"/>
              </a:rPr>
              <a:t>) entre </a:t>
            </a:r>
            <a:r>
              <a:rPr lang="en-GB" dirty="0" err="1" smtClean="0">
                <a:latin typeface="Segoe WP SemiLight"/>
                <a:cs typeface="Segoe WP SemiLight"/>
              </a:rPr>
              <a:t>páginas</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El </a:t>
            </a:r>
            <a:r>
              <a:rPr lang="en-GB" dirty="0" err="1" smtClean="0">
                <a:latin typeface="Segoe WP SemiLight"/>
                <a:cs typeface="Segoe WP SemiLight"/>
              </a:rPr>
              <a:t>soporte</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la </a:t>
            </a:r>
            <a:r>
              <a:rPr lang="en-GB" dirty="0" err="1" smtClean="0">
                <a:latin typeface="Segoe WP SemiLight"/>
                <a:cs typeface="Segoe WP SemiLight"/>
              </a:rPr>
              <a:t>localización</a:t>
            </a:r>
            <a:r>
              <a:rPr lang="en-GB" dirty="0" smtClean="0">
                <a:latin typeface="Segoe WP SemiLight"/>
                <a:cs typeface="Segoe WP SemiLight"/>
              </a:rPr>
              <a:t> </a:t>
            </a:r>
            <a:r>
              <a:rPr lang="en-GB" dirty="0" err="1" smtClean="0">
                <a:latin typeface="Segoe WP SemiLight"/>
                <a:cs typeface="Segoe WP SemiLight"/>
              </a:rPr>
              <a:t>viene</a:t>
            </a:r>
            <a:r>
              <a:rPr lang="en-GB" dirty="0" smtClean="0">
                <a:latin typeface="Segoe WP SemiLight"/>
                <a:cs typeface="Segoe WP SemiLight"/>
              </a:rPr>
              <a:t> </a:t>
            </a:r>
            <a:r>
              <a:rPr lang="en-GB" dirty="0" err="1" smtClean="0">
                <a:latin typeface="Segoe WP SemiLight"/>
                <a:cs typeface="Segoe WP SemiLight"/>
              </a:rPr>
              <a:t>incorporado</a:t>
            </a:r>
            <a:r>
              <a:rPr lang="en-GB" dirty="0" smtClean="0">
                <a:latin typeface="Segoe WP SemiLight"/>
                <a:cs typeface="Segoe WP SemiLight"/>
              </a:rPr>
              <a:t> en </a:t>
            </a:r>
            <a:r>
              <a:rPr lang="en-GB" dirty="0" err="1" smtClean="0">
                <a:latin typeface="Segoe WP SemiLight"/>
                <a:cs typeface="Segoe WP SemiLight"/>
              </a:rPr>
              <a:t>las</a:t>
            </a:r>
            <a:r>
              <a:rPr lang="en-GB" dirty="0" smtClean="0">
                <a:latin typeface="Segoe WP SemiLight"/>
                <a:cs typeface="Segoe WP SemiLight"/>
              </a:rPr>
              <a:t> </a:t>
            </a:r>
            <a:r>
              <a:rPr lang="en-GB" dirty="0" err="1" smtClean="0">
                <a:latin typeface="Segoe WP SemiLight"/>
                <a:cs typeface="Segoe WP SemiLight"/>
              </a:rPr>
              <a:t>nuevas</a:t>
            </a:r>
            <a:r>
              <a:rPr lang="en-GB" dirty="0" smtClean="0">
                <a:latin typeface="Segoe WP SemiLight"/>
                <a:cs typeface="Segoe WP SemiLight"/>
              </a:rPr>
              <a:t> </a:t>
            </a:r>
            <a:r>
              <a:rPr lang="en-GB" dirty="0" err="1" smtClean="0">
                <a:latin typeface="Segoe WP SemiLight"/>
                <a:cs typeface="Segoe WP SemiLight"/>
              </a:rPr>
              <a:t>plantillas</a:t>
            </a:r>
            <a:r>
              <a:rPr lang="en-GB" dirty="0" smtClean="0">
                <a:latin typeface="Segoe WP SemiLight"/>
                <a:cs typeface="Segoe WP SemiLight"/>
              </a:rPr>
              <a:t> de Visual Studio.</a:t>
            </a:r>
          </a:p>
          <a:p>
            <a:r>
              <a:rPr lang="en-GB" dirty="0" smtClean="0">
                <a:latin typeface="Segoe WP SemiLight"/>
                <a:cs typeface="Segoe WP SemiLight"/>
              </a:rPr>
              <a:t>El </a:t>
            </a:r>
            <a:r>
              <a:rPr lang="en-GB" dirty="0" err="1" smtClean="0">
                <a:latin typeface="Segoe WP SemiLight"/>
                <a:cs typeface="Segoe WP SemiLight"/>
              </a:rPr>
              <a:t>soporte</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múltiples</a:t>
            </a:r>
            <a:r>
              <a:rPr lang="en-GB" dirty="0" smtClean="0">
                <a:latin typeface="Segoe WP SemiLight"/>
                <a:cs typeface="Segoe WP SemiLight"/>
              </a:rPr>
              <a:t> </a:t>
            </a:r>
            <a:r>
              <a:rPr lang="en-GB" dirty="0" err="1" smtClean="0">
                <a:latin typeface="Segoe WP SemiLight"/>
                <a:cs typeface="Segoe WP SemiLight"/>
              </a:rPr>
              <a:t>resoluciones</a:t>
            </a:r>
            <a:r>
              <a:rPr lang="en-GB" dirty="0" smtClean="0">
                <a:latin typeface="Segoe WP SemiLight"/>
                <a:cs typeface="Segoe WP SemiLight"/>
              </a:rPr>
              <a:t> </a:t>
            </a:r>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muy</a:t>
            </a:r>
            <a:r>
              <a:rPr lang="en-GB" dirty="0" smtClean="0">
                <a:latin typeface="Segoe WP SemiLight"/>
                <a:cs typeface="Segoe WP SemiLight"/>
              </a:rPr>
              <a:t> </a:t>
            </a:r>
            <a:r>
              <a:rPr lang="en-GB" dirty="0" err="1" smtClean="0">
                <a:latin typeface="Segoe WP SemiLight"/>
                <a:cs typeface="Segoe WP SemiLight"/>
              </a:rPr>
              <a:t>fácil</a:t>
            </a:r>
            <a:r>
              <a:rPr lang="en-GB" dirty="0" smtClean="0">
                <a:latin typeface="Segoe WP SemiLight"/>
                <a:cs typeface="Segoe WP SemiLight"/>
              </a:rPr>
              <a:t>. Como </a:t>
            </a:r>
            <a:r>
              <a:rPr lang="en-GB" dirty="0" err="1" smtClean="0">
                <a:latin typeface="Segoe WP SemiLight"/>
                <a:cs typeface="Segoe WP SemiLight"/>
              </a:rPr>
              <a:t>desarrolladores</a:t>
            </a:r>
            <a:r>
              <a:rPr lang="en-GB" dirty="0" smtClean="0">
                <a:latin typeface="Segoe WP SemiLight"/>
                <a:cs typeface="Segoe WP SemiLight"/>
              </a:rPr>
              <a:t> </a:t>
            </a:r>
            <a:r>
              <a:rPr lang="en-GB" dirty="0" err="1" smtClean="0">
                <a:latin typeface="Segoe WP SemiLight"/>
                <a:cs typeface="Segoe WP SemiLight"/>
              </a:rPr>
              <a:t>trabajamos</a:t>
            </a:r>
            <a:r>
              <a:rPr lang="en-GB" dirty="0" smtClean="0">
                <a:latin typeface="Segoe WP SemiLight"/>
                <a:cs typeface="Segoe WP SemiLight"/>
              </a:rPr>
              <a:t> con </a:t>
            </a:r>
            <a:r>
              <a:rPr lang="en-GB" dirty="0" err="1" smtClean="0">
                <a:latin typeface="Segoe WP SemiLight"/>
                <a:cs typeface="Segoe WP SemiLight"/>
              </a:rPr>
              <a:t>casi</a:t>
            </a:r>
            <a:r>
              <a:rPr lang="en-GB" dirty="0" smtClean="0">
                <a:latin typeface="Segoe WP SemiLight"/>
                <a:cs typeface="Segoe WP SemiLight"/>
              </a:rPr>
              <a:t> la </a:t>
            </a:r>
            <a:r>
              <a:rPr lang="en-GB" dirty="0" err="1" smtClean="0">
                <a:latin typeface="Segoe WP SemiLight"/>
                <a:cs typeface="Segoe WP SemiLight"/>
              </a:rPr>
              <a:t>misma</a:t>
            </a:r>
            <a:r>
              <a:rPr lang="en-GB" dirty="0" smtClean="0">
                <a:latin typeface="Segoe WP SemiLight"/>
                <a:cs typeface="Segoe WP SemiLight"/>
              </a:rPr>
              <a:t> </a:t>
            </a:r>
            <a:r>
              <a:rPr lang="en-GB" dirty="0" err="1" smtClean="0">
                <a:latin typeface="Segoe WP SemiLight"/>
                <a:cs typeface="Segoe WP SemiLight"/>
              </a:rPr>
              <a:t>resolución</a:t>
            </a:r>
            <a:r>
              <a:rPr lang="en-GB" dirty="0" smtClean="0">
                <a:latin typeface="Segoe WP SemiLight"/>
                <a:cs typeface="Segoe WP SemiLight"/>
              </a:rPr>
              <a:t> </a:t>
            </a:r>
            <a:r>
              <a:rPr lang="en-GB" dirty="0" err="1" smtClean="0">
                <a:latin typeface="Segoe WP SemiLight"/>
                <a:cs typeface="Segoe WP SemiLight"/>
              </a:rPr>
              <a:t>escalada</a:t>
            </a:r>
            <a:r>
              <a:rPr lang="en-GB" dirty="0" smtClean="0">
                <a:latin typeface="Segoe WP SemiLight"/>
                <a:cs typeface="Segoe WP SemiLight"/>
              </a:rPr>
              <a:t>.</a:t>
            </a:r>
          </a:p>
          <a:p>
            <a:r>
              <a:rPr lang="en-GB" dirty="0" err="1" smtClean="0">
                <a:latin typeface="Segoe WP SemiLight"/>
                <a:cs typeface="Segoe WP SemiLight"/>
              </a:rPr>
              <a:t>Incluiremos</a:t>
            </a:r>
            <a:r>
              <a:rPr lang="en-GB" dirty="0" smtClean="0">
                <a:latin typeface="Segoe WP SemiLight"/>
                <a:cs typeface="Segoe WP SemiLight"/>
              </a:rPr>
              <a:t> </a:t>
            </a:r>
            <a:r>
              <a:rPr lang="en-GB" dirty="0" err="1" smtClean="0">
                <a:latin typeface="Segoe WP SemiLight"/>
                <a:cs typeface="Segoe WP SemiLight"/>
              </a:rPr>
              <a:t>soporte</a:t>
            </a:r>
            <a:r>
              <a:rPr lang="en-GB" dirty="0" smtClean="0">
                <a:latin typeface="Segoe WP SemiLight"/>
                <a:cs typeface="Segoe WP SemiLight"/>
              </a:rPr>
              <a:t> </a:t>
            </a:r>
            <a:r>
              <a:rPr lang="en-GB" dirty="0" err="1" smtClean="0">
                <a:latin typeface="Segoe WP SemiLight"/>
                <a:cs typeface="Segoe WP SemiLight"/>
              </a:rPr>
              <a:t>para</a:t>
            </a:r>
            <a:r>
              <a:rPr lang="en-GB" dirty="0" smtClean="0">
                <a:latin typeface="Segoe WP SemiLight"/>
                <a:cs typeface="Segoe WP SemiLight"/>
              </a:rPr>
              <a:t> </a:t>
            </a:r>
            <a:r>
              <a:rPr lang="en-GB" dirty="0" err="1" smtClean="0">
                <a:latin typeface="Segoe WP SemiLight"/>
                <a:cs typeface="Segoe WP SemiLight"/>
              </a:rPr>
              <a:t>imágenes</a:t>
            </a:r>
            <a:r>
              <a:rPr lang="en-GB" dirty="0" smtClean="0">
                <a:latin typeface="Segoe WP SemiLight"/>
                <a:cs typeface="Segoe WP SemiLight"/>
              </a:rPr>
              <a:t> en la </a:t>
            </a:r>
            <a:r>
              <a:rPr lang="en-GB" dirty="0" err="1" smtClean="0">
                <a:latin typeface="Segoe WP SemiLight"/>
                <a:cs typeface="Segoe WP SemiLight"/>
              </a:rPr>
              <a:t>resolución</a:t>
            </a:r>
            <a:r>
              <a:rPr lang="en-GB" dirty="0" smtClean="0">
                <a:latin typeface="Segoe WP SemiLight"/>
                <a:cs typeface="Segoe WP SemiLight"/>
              </a:rPr>
              <a:t> WXGA. Para el </a:t>
            </a:r>
            <a:r>
              <a:rPr lang="en-GB" dirty="0" err="1" smtClean="0">
                <a:latin typeface="Segoe WP SemiLight"/>
                <a:cs typeface="Segoe WP SemiLight"/>
              </a:rPr>
              <a:t>resto</a:t>
            </a:r>
            <a:r>
              <a:rPr lang="en-GB" dirty="0" smtClean="0">
                <a:latin typeface="Segoe WP SemiLight"/>
                <a:cs typeface="Segoe WP SemiLight"/>
              </a:rPr>
              <a:t> se </a:t>
            </a:r>
            <a:r>
              <a:rPr lang="en-GB" dirty="0" err="1" smtClean="0">
                <a:latin typeface="Segoe WP SemiLight"/>
                <a:cs typeface="Segoe WP SemiLight"/>
              </a:rPr>
              <a:t>producirá</a:t>
            </a:r>
            <a:r>
              <a:rPr lang="en-GB" dirty="0" smtClean="0">
                <a:latin typeface="Segoe WP SemiLight"/>
                <a:cs typeface="Segoe WP SemiLight"/>
              </a:rPr>
              <a:t> un </a:t>
            </a:r>
            <a:r>
              <a:rPr lang="en-GB" dirty="0" err="1" smtClean="0">
                <a:latin typeface="Segoe WP SemiLight"/>
                <a:cs typeface="Segoe WP SemiLight"/>
              </a:rPr>
              <a:t>escalado</a:t>
            </a:r>
            <a:r>
              <a:rPr lang="en-GB" dirty="0" smtClean="0">
                <a:latin typeface="Segoe WP SemiLight"/>
                <a:cs typeface="Segoe WP SemiLight"/>
              </a:rPr>
              <a:t> </a:t>
            </a:r>
            <a:r>
              <a:rPr lang="en-GB" dirty="0" err="1" smtClean="0">
                <a:latin typeface="Segoe WP SemiLight"/>
                <a:cs typeface="Segoe WP SemiLight"/>
              </a:rPr>
              <a:t>automático</a:t>
            </a:r>
            <a:r>
              <a:rPr lang="en-GB" dirty="0" smtClean="0">
                <a:latin typeface="Segoe WP SemiLight"/>
                <a:cs typeface="Segoe WP SemiLight"/>
              </a:rPr>
              <a:t> sin </a:t>
            </a:r>
            <a:r>
              <a:rPr lang="en-GB" dirty="0" err="1" smtClean="0">
                <a:latin typeface="Segoe WP SemiLight"/>
                <a:cs typeface="Segoe WP SemiLight"/>
              </a:rPr>
              <a:t>pérdida</a:t>
            </a:r>
            <a:r>
              <a:rPr lang="en-GB" dirty="0" smtClean="0">
                <a:latin typeface="Segoe WP SemiLight"/>
                <a:cs typeface="Segoe WP SemiLight"/>
              </a:rPr>
              <a:t> de </a:t>
            </a:r>
            <a:r>
              <a:rPr lang="en-GB" dirty="0" err="1" smtClean="0">
                <a:latin typeface="Segoe WP SemiLight"/>
                <a:cs typeface="Segoe WP SemiLight"/>
              </a:rPr>
              <a:t>calidad</a:t>
            </a:r>
            <a:r>
              <a:rPr lang="en-GB" dirty="0" smtClean="0">
                <a:latin typeface="Segoe WP SemiLight"/>
                <a:cs typeface="Segoe WP SemiLight"/>
              </a:rPr>
              <a:t>.</a:t>
            </a:r>
            <a:endParaRPr lang="en-GB" dirty="0">
              <a:latin typeface="Segoe WP SemiLight"/>
              <a:cs typeface="Segoe WP SemiLight"/>
            </a:endParaRPr>
          </a:p>
          <a:p>
            <a:r>
              <a:rPr lang="en-GB" dirty="0" smtClean="0">
                <a:latin typeface="Segoe WP SemiLight"/>
                <a:cs typeface="Segoe WP SemiLight"/>
              </a:rPr>
              <a:t>El </a:t>
            </a:r>
            <a:r>
              <a:rPr lang="en-US" dirty="0" smtClean="0">
                <a:latin typeface="Segoe WP SemiLight"/>
                <a:ea typeface="Calibri"/>
                <a:cs typeface="Segoe WP SemiLight"/>
              </a:rPr>
              <a:t>Windows </a:t>
            </a:r>
            <a:r>
              <a:rPr lang="en-US" dirty="0">
                <a:latin typeface="Segoe WP SemiLight"/>
                <a:ea typeface="Calibri"/>
                <a:cs typeface="Segoe WP SemiLight"/>
              </a:rPr>
              <a:t>Phone </a:t>
            </a:r>
            <a:r>
              <a:rPr lang="en-GB" dirty="0" smtClean="0">
                <a:latin typeface="Segoe WP SemiLight"/>
                <a:cs typeface="Segoe WP SemiLight"/>
              </a:rPr>
              <a:t>Toolkit </a:t>
            </a:r>
            <a:r>
              <a:rPr lang="en-GB" dirty="0" err="1" smtClean="0">
                <a:latin typeface="Segoe WP SemiLight"/>
                <a:cs typeface="Segoe WP SemiLight"/>
              </a:rPr>
              <a:t>es</a:t>
            </a:r>
            <a:r>
              <a:rPr lang="en-GB" dirty="0" smtClean="0">
                <a:latin typeface="Segoe WP SemiLight"/>
                <a:cs typeface="Segoe WP SemiLight"/>
              </a:rPr>
              <a:t> </a:t>
            </a:r>
            <a:r>
              <a:rPr lang="en-GB" dirty="0" err="1" smtClean="0">
                <a:latin typeface="Segoe WP SemiLight"/>
                <a:cs typeface="Segoe WP SemiLight"/>
              </a:rPr>
              <a:t>una</a:t>
            </a:r>
            <a:r>
              <a:rPr lang="en-GB" dirty="0" smtClean="0">
                <a:latin typeface="Segoe WP SemiLight"/>
                <a:cs typeface="Segoe WP SemiLight"/>
              </a:rPr>
              <a:t> </a:t>
            </a:r>
            <a:r>
              <a:rPr lang="en-GB" dirty="0" err="1" smtClean="0">
                <a:latin typeface="Segoe WP SemiLight"/>
                <a:cs typeface="Segoe WP SemiLight"/>
              </a:rPr>
              <a:t>librería</a:t>
            </a:r>
            <a:r>
              <a:rPr lang="en-GB" dirty="0" smtClean="0">
                <a:latin typeface="Segoe WP SemiLight"/>
                <a:cs typeface="Segoe WP SemiLight"/>
              </a:rPr>
              <a:t>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aporta</a:t>
            </a:r>
            <a:r>
              <a:rPr lang="en-GB" dirty="0" smtClean="0">
                <a:latin typeface="Segoe WP SemiLight"/>
                <a:cs typeface="Segoe WP SemiLight"/>
              </a:rPr>
              <a:t> un </a:t>
            </a:r>
            <a:r>
              <a:rPr lang="en-GB" dirty="0" err="1" smtClean="0">
                <a:latin typeface="Segoe WP SemiLight"/>
                <a:cs typeface="Segoe WP SemiLight"/>
              </a:rPr>
              <a:t>conjunto</a:t>
            </a:r>
            <a:r>
              <a:rPr lang="en-GB" dirty="0" smtClean="0">
                <a:latin typeface="Segoe WP SemiLight"/>
                <a:cs typeface="Segoe WP SemiLight"/>
              </a:rPr>
              <a:t> de </a:t>
            </a:r>
            <a:r>
              <a:rPr lang="en-GB" dirty="0" err="1" smtClean="0">
                <a:latin typeface="Segoe WP SemiLight"/>
                <a:cs typeface="Segoe WP SemiLight"/>
              </a:rPr>
              <a:t>controles</a:t>
            </a:r>
            <a:r>
              <a:rPr lang="en-GB" dirty="0" smtClean="0">
                <a:latin typeface="Segoe WP SemiLight"/>
                <a:cs typeface="Segoe WP SemiLight"/>
              </a:rPr>
              <a:t> </a:t>
            </a:r>
            <a:r>
              <a:rPr lang="en-GB" dirty="0" err="1" smtClean="0">
                <a:latin typeface="Segoe WP SemiLight"/>
                <a:cs typeface="Segoe WP SemiLight"/>
              </a:rPr>
              <a:t>disponibles</a:t>
            </a:r>
            <a:r>
              <a:rPr lang="en-GB" dirty="0" smtClean="0">
                <a:latin typeface="Segoe WP SemiLight"/>
                <a:cs typeface="Segoe WP SemiLight"/>
              </a:rPr>
              <a:t> </a:t>
            </a:r>
            <a:r>
              <a:rPr lang="en-GB" dirty="0" err="1" smtClean="0">
                <a:latin typeface="Segoe WP SemiLight"/>
                <a:cs typeface="Segoe WP SemiLight"/>
              </a:rPr>
              <a:t>desde</a:t>
            </a:r>
            <a:r>
              <a:rPr lang="en-GB" dirty="0" smtClean="0">
                <a:latin typeface="Segoe WP SemiLight"/>
                <a:cs typeface="Segoe WP SemiLight"/>
              </a:rPr>
              <a:t>:</a:t>
            </a:r>
          </a:p>
          <a:p>
            <a:pPr lvl="1"/>
            <a:r>
              <a:rPr lang="en-GB" dirty="0" smtClean="0">
                <a:latin typeface="Segoe WP SemiLight"/>
                <a:cs typeface="Segoe WP SemiLight"/>
                <a:hlinkClick r:id="rId3"/>
              </a:rPr>
              <a:t>http://phone.codeplex.com</a:t>
            </a:r>
            <a:endParaRPr lang="en-GB" dirty="0" smtClean="0">
              <a:latin typeface="Segoe WP SemiLight"/>
              <a:cs typeface="Segoe WP SemiLight"/>
            </a:endParaRPr>
          </a:p>
          <a:p>
            <a:r>
              <a:rPr lang="en-GB" dirty="0" smtClean="0">
                <a:latin typeface="Segoe WP SemiLight"/>
                <a:cs typeface="Segoe WP SemiLight"/>
              </a:rPr>
              <a:t>El toolkit </a:t>
            </a:r>
            <a:r>
              <a:rPr lang="en-GB" dirty="0" err="1" smtClean="0">
                <a:latin typeface="Segoe WP SemiLight"/>
                <a:cs typeface="Segoe WP SemiLight"/>
              </a:rPr>
              <a:t>incluye</a:t>
            </a:r>
            <a:r>
              <a:rPr lang="en-GB" dirty="0" smtClean="0">
                <a:latin typeface="Segoe WP SemiLight"/>
                <a:cs typeface="Segoe WP SemiLight"/>
              </a:rPr>
              <a:t> </a:t>
            </a:r>
            <a:r>
              <a:rPr lang="en-GB" dirty="0" err="1" smtClean="0">
                <a:latin typeface="Segoe WP SemiLight"/>
                <a:cs typeface="Segoe WP SemiLight"/>
              </a:rPr>
              <a:t>transiciones</a:t>
            </a:r>
            <a:r>
              <a:rPr lang="en-GB" dirty="0" smtClean="0">
                <a:latin typeface="Segoe WP SemiLight"/>
                <a:cs typeface="Segoe WP SemiLight"/>
              </a:rPr>
              <a:t> entre </a:t>
            </a:r>
            <a:r>
              <a:rPr lang="en-GB" dirty="0" err="1" smtClean="0">
                <a:latin typeface="Segoe WP SemiLight"/>
                <a:cs typeface="Segoe WP SemiLight"/>
              </a:rPr>
              <a:t>páginas</a:t>
            </a:r>
            <a:r>
              <a:rPr lang="en-GB" dirty="0" smtClean="0">
                <a:latin typeface="Segoe WP SemiLight"/>
                <a:cs typeface="Segoe WP SemiLight"/>
              </a:rPr>
              <a:t> y el </a:t>
            </a:r>
            <a:r>
              <a:rPr lang="en-GB" dirty="0" err="1" smtClean="0">
                <a:latin typeface="Segoe WP SemiLight"/>
                <a:cs typeface="Segoe WP SemiLight"/>
              </a:rPr>
              <a:t>efecto</a:t>
            </a:r>
            <a:r>
              <a:rPr lang="en-GB" dirty="0" smtClean="0">
                <a:latin typeface="Segoe WP SemiLight"/>
                <a:cs typeface="Segoe WP SemiLight"/>
              </a:rPr>
              <a:t> Tilt con los </a:t>
            </a:r>
            <a:r>
              <a:rPr lang="en-GB" dirty="0" err="1" smtClean="0">
                <a:latin typeface="Segoe WP SemiLight"/>
                <a:cs typeface="Segoe WP SemiLight"/>
              </a:rPr>
              <a:t>que</a:t>
            </a:r>
            <a:r>
              <a:rPr lang="en-GB" dirty="0" smtClean="0">
                <a:latin typeface="Segoe WP SemiLight"/>
                <a:cs typeface="Segoe WP SemiLight"/>
              </a:rPr>
              <a:t> </a:t>
            </a:r>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añadir</a:t>
            </a:r>
            <a:r>
              <a:rPr lang="en-GB" dirty="0" smtClean="0">
                <a:latin typeface="Segoe WP SemiLight"/>
                <a:cs typeface="Segoe WP SemiLight"/>
              </a:rPr>
              <a:t> </a:t>
            </a:r>
            <a:r>
              <a:rPr lang="en-GB" dirty="0" err="1" smtClean="0">
                <a:latin typeface="Segoe WP SemiLight"/>
                <a:cs typeface="Segoe WP SemiLight"/>
              </a:rPr>
              <a:t>animaciones</a:t>
            </a:r>
            <a:r>
              <a:rPr lang="en-GB" dirty="0" smtClean="0">
                <a:latin typeface="Segoe WP SemiLight"/>
                <a:cs typeface="Segoe WP SemiLight"/>
              </a:rPr>
              <a:t> </a:t>
            </a:r>
            <a:r>
              <a:rPr lang="en-GB" dirty="0" err="1" smtClean="0">
                <a:latin typeface="Segoe WP SemiLight"/>
                <a:cs typeface="Segoe WP SemiLight"/>
              </a:rPr>
              <a:t>comunes</a:t>
            </a:r>
            <a:r>
              <a:rPr lang="en-GB" dirty="0" smtClean="0">
                <a:latin typeface="Segoe WP SemiLight"/>
                <a:cs typeface="Segoe WP SemiLight"/>
              </a:rPr>
              <a:t> del </a:t>
            </a:r>
            <a:r>
              <a:rPr lang="en-GB" dirty="0" err="1" smtClean="0">
                <a:latin typeface="Segoe WP SemiLight"/>
                <a:cs typeface="Segoe WP SemiLight"/>
              </a:rPr>
              <a:t>sistema</a:t>
            </a:r>
            <a:r>
              <a:rPr lang="en-GB" dirty="0" smtClean="0">
                <a:latin typeface="Segoe WP SemiLight"/>
                <a:cs typeface="Segoe WP SemiLight"/>
              </a:rPr>
              <a:t> en </a:t>
            </a:r>
            <a:r>
              <a:rPr lang="en-GB" dirty="0" err="1" smtClean="0">
                <a:latin typeface="Segoe WP SemiLight"/>
                <a:cs typeface="Segoe WP SemiLight"/>
              </a:rPr>
              <a:t>nuestras</a:t>
            </a:r>
            <a:r>
              <a:rPr lang="en-GB" dirty="0" smtClean="0">
                <a:latin typeface="Segoe WP SemiLight"/>
                <a:cs typeface="Segoe WP SemiLight"/>
              </a:rPr>
              <a:t> </a:t>
            </a:r>
            <a:r>
              <a:rPr lang="en-GB" dirty="0" err="1" smtClean="0">
                <a:latin typeface="Segoe WP SemiLight"/>
                <a:cs typeface="Segoe WP SemiLight"/>
              </a:rPr>
              <a:t>Aplicaciones</a:t>
            </a:r>
            <a:r>
              <a:rPr lang="en-GB" dirty="0" smtClean="0">
                <a:latin typeface="Segoe WP SemiLight"/>
                <a:cs typeface="Segoe WP SemiLight"/>
              </a:rPr>
              <a:t> sin </a:t>
            </a:r>
            <a:r>
              <a:rPr lang="en-GB" dirty="0" err="1" smtClean="0">
                <a:latin typeface="Segoe WP SemiLight"/>
                <a:cs typeface="Segoe WP SemiLight"/>
              </a:rPr>
              <a:t>apenas</a:t>
            </a:r>
            <a:r>
              <a:rPr lang="en-GB" dirty="0" smtClean="0">
                <a:latin typeface="Segoe WP SemiLight"/>
                <a:cs typeface="Segoe WP SemiLight"/>
              </a:rPr>
              <a:t> </a:t>
            </a:r>
            <a:r>
              <a:rPr lang="en-GB" dirty="0" err="1" smtClean="0">
                <a:latin typeface="Segoe WP SemiLight"/>
                <a:cs typeface="Segoe WP SemiLight"/>
              </a:rPr>
              <a:t>esfuerzo</a:t>
            </a:r>
            <a:r>
              <a:rPr lang="en-GB" dirty="0" smtClean="0">
                <a:latin typeface="Segoe WP SemiLight"/>
                <a:cs typeface="Segoe WP SemiLight"/>
              </a:rPr>
              <a:t>.</a:t>
            </a:r>
          </a:p>
        </p:txBody>
      </p:sp>
    </p:spTree>
    <p:extLst>
      <p:ext uri="{BB962C8B-B14F-4D97-AF65-F5344CB8AC3E}">
        <p14:creationId xmlns:p14="http://schemas.microsoft.com/office/powerpoint/2010/main" val="4169046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81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noChangeAspect="1"/>
          </p:cNvSpPr>
          <p:nvPr>
            <p:ph type="title"/>
          </p:nvPr>
        </p:nvSpPr>
        <p:spPr/>
        <p:txBody>
          <a:bodyPr/>
          <a:lstStyle/>
          <a:p>
            <a:r>
              <a:rPr lang="en-GB" dirty="0" err="1" smtClean="0"/>
              <a:t>Anular</a:t>
            </a:r>
            <a:r>
              <a:rPr lang="en-GB" dirty="0" smtClean="0"/>
              <a:t> la </a:t>
            </a:r>
            <a:r>
              <a:rPr lang="en-GB" dirty="0" err="1" smtClean="0"/>
              <a:t>lógica</a:t>
            </a:r>
            <a:r>
              <a:rPr lang="en-GB" dirty="0" smtClean="0"/>
              <a:t> del </a:t>
            </a:r>
            <a:r>
              <a:rPr lang="en-GB" dirty="0" err="1" smtClean="0"/>
              <a:t>botón</a:t>
            </a:r>
            <a:r>
              <a:rPr lang="en-GB" dirty="0" smtClean="0"/>
              <a:t> </a:t>
            </a:r>
            <a:r>
              <a:rPr lang="en-GB" dirty="0" err="1"/>
              <a:t>A</a:t>
            </a:r>
            <a:r>
              <a:rPr lang="en-GB" dirty="0" err="1" smtClean="0"/>
              <a:t>trás</a:t>
            </a:r>
            <a:endParaRPr lang="en-GB" dirty="0"/>
          </a:p>
        </p:txBody>
      </p:sp>
      <p:sp>
        <p:nvSpPr>
          <p:cNvPr id="7" name="Text Placeholder 4"/>
          <p:cNvSpPr>
            <a:spLocks noGrp="1" noChangeAspect="1"/>
          </p:cNvSpPr>
          <p:nvPr>
            <p:ph idx="1"/>
          </p:nvPr>
        </p:nvSpPr>
        <p:spPr/>
        <p:txBody>
          <a:bodyPr>
            <a:normAutofit/>
          </a:bodyPr>
          <a:lstStyle/>
          <a:p>
            <a:r>
              <a:rPr lang="en-GB" dirty="0" smtClean="0">
                <a:latin typeface="Segoe WP SemiLight"/>
                <a:cs typeface="Segoe WP SemiLight"/>
              </a:rPr>
              <a:t>En </a:t>
            </a:r>
            <a:r>
              <a:rPr lang="en-GB" dirty="0" err="1" smtClean="0">
                <a:latin typeface="Segoe WP SemiLight"/>
                <a:cs typeface="Segoe WP SemiLight"/>
              </a:rPr>
              <a:t>ocasiones</a:t>
            </a:r>
            <a:r>
              <a:rPr lang="en-GB" dirty="0" smtClean="0">
                <a:latin typeface="Segoe WP SemiLight"/>
                <a:cs typeface="Segoe WP SemiLight"/>
              </a:rPr>
              <a:t>, </a:t>
            </a:r>
            <a:r>
              <a:rPr lang="en-GB" dirty="0" err="1" smtClean="0">
                <a:latin typeface="Segoe WP SemiLight"/>
                <a:cs typeface="Segoe WP SemiLight"/>
              </a:rPr>
              <a:t>puede</a:t>
            </a:r>
            <a:r>
              <a:rPr lang="en-GB" dirty="0" smtClean="0">
                <a:latin typeface="Segoe WP SemiLight"/>
                <a:cs typeface="Segoe WP SemiLight"/>
              </a:rPr>
              <a:t> </a:t>
            </a:r>
            <a:r>
              <a:rPr lang="en-GB" dirty="0" err="1" smtClean="0">
                <a:latin typeface="Segoe WP SemiLight"/>
                <a:cs typeface="Segoe WP SemiLight"/>
              </a:rPr>
              <a:t>ser</a:t>
            </a:r>
            <a:r>
              <a:rPr lang="en-GB" dirty="0" smtClean="0">
                <a:latin typeface="Segoe WP SemiLight"/>
                <a:cs typeface="Segoe WP SemiLight"/>
              </a:rPr>
              <a:t> </a:t>
            </a:r>
            <a:r>
              <a:rPr lang="en-GB" dirty="0" err="1" smtClean="0">
                <a:latin typeface="Segoe WP SemiLight"/>
                <a:cs typeface="Segoe WP SemiLight"/>
              </a:rPr>
              <a:t>necesario</a:t>
            </a:r>
            <a:r>
              <a:rPr lang="en-GB" dirty="0" smtClean="0">
                <a:latin typeface="Segoe WP SemiLight"/>
                <a:cs typeface="Segoe WP SemiLight"/>
              </a:rPr>
              <a:t> </a:t>
            </a:r>
            <a:r>
              <a:rPr lang="en-GB" dirty="0" err="1" smtClean="0">
                <a:latin typeface="Segoe WP SemiLight"/>
                <a:cs typeface="Segoe WP SemiLight"/>
              </a:rPr>
              <a:t>anular</a:t>
            </a:r>
            <a:r>
              <a:rPr lang="en-GB" dirty="0" smtClean="0">
                <a:latin typeface="Segoe WP SemiLight"/>
                <a:cs typeface="Segoe WP SemiLight"/>
              </a:rPr>
              <a:t> el </a:t>
            </a:r>
            <a:r>
              <a:rPr lang="en-GB" dirty="0" err="1" smtClean="0">
                <a:latin typeface="Segoe WP SemiLight"/>
                <a:cs typeface="Segoe WP SemiLight"/>
              </a:rPr>
              <a:t>comportamiento</a:t>
            </a:r>
            <a:r>
              <a:rPr lang="en-GB" dirty="0" smtClean="0">
                <a:latin typeface="Segoe WP SemiLight"/>
                <a:cs typeface="Segoe WP SemiLight"/>
              </a:rPr>
              <a:t> habitual del </a:t>
            </a:r>
            <a:r>
              <a:rPr lang="en-GB" dirty="0" err="1" smtClean="0">
                <a:latin typeface="Segoe WP SemiLight"/>
                <a:cs typeface="Segoe WP SemiLight"/>
              </a:rPr>
              <a:t>botón</a:t>
            </a:r>
            <a:r>
              <a:rPr lang="en-GB" dirty="0" smtClean="0">
                <a:latin typeface="Segoe WP SemiLight"/>
                <a:cs typeface="Segoe WP SemiLight"/>
              </a:rPr>
              <a:t> </a:t>
            </a:r>
            <a:r>
              <a:rPr lang="en-GB" dirty="0" err="1" smtClean="0">
                <a:latin typeface="Segoe WP SemiLight"/>
                <a:cs typeface="Segoe WP SemiLight"/>
              </a:rPr>
              <a:t>atrás</a:t>
            </a:r>
            <a:r>
              <a:rPr lang="en-GB" dirty="0" smtClean="0">
                <a:latin typeface="Segoe WP SemiLight"/>
                <a:cs typeface="Segoe WP SemiLight"/>
              </a:rPr>
              <a:t> (</a:t>
            </a:r>
            <a:r>
              <a:rPr lang="en-GB" dirty="0" err="1" smtClean="0">
                <a:latin typeface="Segoe WP SemiLight"/>
                <a:cs typeface="Segoe WP SemiLight"/>
              </a:rPr>
              <a:t>volver</a:t>
            </a:r>
            <a:r>
              <a:rPr lang="en-GB" dirty="0" smtClean="0">
                <a:latin typeface="Segoe WP SemiLight"/>
                <a:cs typeface="Segoe WP SemiLight"/>
              </a:rPr>
              <a:t> a la </a:t>
            </a:r>
            <a:r>
              <a:rPr lang="en-GB" dirty="0" err="1" smtClean="0">
                <a:latin typeface="Segoe WP SemiLight"/>
                <a:cs typeface="Segoe WP SemiLight"/>
              </a:rPr>
              <a:t>página</a:t>
            </a:r>
            <a:r>
              <a:rPr lang="en-GB" dirty="0" smtClean="0">
                <a:latin typeface="Segoe WP SemiLight"/>
                <a:cs typeface="Segoe WP SemiLight"/>
              </a:rPr>
              <a:t> anterior). </a:t>
            </a:r>
            <a:r>
              <a:rPr lang="en-GB" dirty="0" err="1" smtClean="0">
                <a:latin typeface="Segoe WP SemiLight"/>
                <a:cs typeface="Segoe WP SemiLight"/>
              </a:rPr>
              <a:t>Por</a:t>
            </a:r>
            <a:r>
              <a:rPr lang="en-GB" dirty="0" smtClean="0">
                <a:latin typeface="Segoe WP SemiLight"/>
                <a:cs typeface="Segoe WP SemiLight"/>
              </a:rPr>
              <a:t> </a:t>
            </a:r>
            <a:r>
              <a:rPr lang="en-GB" dirty="0" err="1" smtClean="0">
                <a:latin typeface="Segoe WP SemiLight"/>
                <a:cs typeface="Segoe WP SemiLight"/>
              </a:rPr>
              <a:t>ejemplo</a:t>
            </a:r>
            <a:r>
              <a:rPr lang="en-GB" dirty="0" smtClean="0">
                <a:latin typeface="Segoe WP SemiLight"/>
                <a:cs typeface="Segoe WP SemiLight"/>
              </a:rPr>
              <a:t>:</a:t>
            </a:r>
          </a:p>
          <a:p>
            <a:pPr lvl="1"/>
            <a:r>
              <a:rPr lang="en-GB" dirty="0" smtClean="0">
                <a:latin typeface="Segoe WP SemiLight"/>
                <a:cs typeface="Segoe WP SemiLight"/>
              </a:rPr>
              <a:t>Si se </a:t>
            </a:r>
            <a:r>
              <a:rPr lang="en-GB" dirty="0" err="1" smtClean="0">
                <a:latin typeface="Segoe WP SemiLight"/>
                <a:cs typeface="Segoe WP SemiLight"/>
              </a:rPr>
              <a:t>desea</a:t>
            </a:r>
            <a:r>
              <a:rPr lang="en-GB" dirty="0" smtClean="0">
                <a:latin typeface="Segoe WP SemiLight"/>
                <a:cs typeface="Segoe WP SemiLight"/>
              </a:rPr>
              <a:t> </a:t>
            </a:r>
            <a:r>
              <a:rPr lang="en-GB" dirty="0" err="1" smtClean="0">
                <a:latin typeface="Segoe WP SemiLight"/>
                <a:cs typeface="Segoe WP SemiLight"/>
              </a:rPr>
              <a:t>mostrar</a:t>
            </a:r>
            <a:r>
              <a:rPr lang="en-GB" dirty="0" smtClean="0">
                <a:latin typeface="Segoe WP SemiLight"/>
                <a:cs typeface="Segoe WP SemiLight"/>
              </a:rPr>
              <a:t> un popup. </a:t>
            </a:r>
            <a:r>
              <a:rPr lang="es-ES" dirty="0" smtClean="0">
                <a:latin typeface="Segoe WP SemiLight"/>
                <a:cs typeface="Segoe WP SemiLight"/>
              </a:rPr>
              <a:t>A</a:t>
            </a:r>
            <a:r>
              <a:rPr lang="en-GB" dirty="0" smtClean="0">
                <a:latin typeface="Segoe WP SemiLight"/>
                <a:cs typeface="Segoe WP SemiLight"/>
              </a:rPr>
              <a:t>l pulsar el </a:t>
            </a:r>
            <a:r>
              <a:rPr lang="en-GB" dirty="0" err="1" smtClean="0">
                <a:latin typeface="Segoe WP SemiLight"/>
                <a:cs typeface="Segoe WP SemiLight"/>
              </a:rPr>
              <a:t>botón</a:t>
            </a:r>
            <a:r>
              <a:rPr lang="en-GB" dirty="0" smtClean="0">
                <a:latin typeface="Segoe WP SemiLight"/>
                <a:cs typeface="Segoe WP SemiLight"/>
              </a:rPr>
              <a:t> </a:t>
            </a:r>
            <a:r>
              <a:rPr lang="en-GB" dirty="0" err="1" smtClean="0">
                <a:latin typeface="Segoe WP SemiLight"/>
                <a:cs typeface="Segoe WP SemiLight"/>
              </a:rPr>
              <a:t>atrás</a:t>
            </a:r>
            <a:r>
              <a:rPr lang="en-GB" dirty="0" smtClean="0">
                <a:latin typeface="Segoe WP SemiLight"/>
                <a:cs typeface="Segoe WP SemiLight"/>
              </a:rPr>
              <a:t> el </a:t>
            </a:r>
            <a:r>
              <a:rPr lang="en-GB" dirty="0" err="1" smtClean="0">
                <a:latin typeface="Segoe WP SemiLight"/>
                <a:cs typeface="Segoe WP SemiLight"/>
              </a:rPr>
              <a:t>usuario</a:t>
            </a:r>
            <a:r>
              <a:rPr lang="en-GB" dirty="0" smtClean="0">
                <a:latin typeface="Segoe WP SemiLight"/>
                <a:cs typeface="Segoe WP SemiLight"/>
              </a:rPr>
              <a:t> </a:t>
            </a:r>
            <a:r>
              <a:rPr lang="en-GB" dirty="0" err="1" smtClean="0">
                <a:latin typeface="Segoe WP SemiLight"/>
                <a:cs typeface="Segoe WP SemiLight"/>
              </a:rPr>
              <a:t>esperaría</a:t>
            </a:r>
            <a:r>
              <a:rPr lang="en-GB" dirty="0" smtClean="0">
                <a:latin typeface="Segoe WP SemiLight"/>
                <a:cs typeface="Segoe WP SemiLight"/>
              </a:rPr>
              <a:t> </a:t>
            </a:r>
            <a:r>
              <a:rPr lang="en-GB" dirty="0" err="1" smtClean="0">
                <a:latin typeface="Segoe WP SemiLight"/>
                <a:cs typeface="Segoe WP SemiLight"/>
              </a:rPr>
              <a:t>cerrar</a:t>
            </a:r>
            <a:r>
              <a:rPr lang="en-GB" dirty="0" smtClean="0">
                <a:latin typeface="Segoe WP SemiLight"/>
                <a:cs typeface="Segoe WP SemiLight"/>
              </a:rPr>
              <a:t> el popup en </a:t>
            </a:r>
            <a:r>
              <a:rPr lang="en-GB" dirty="0" err="1" smtClean="0">
                <a:latin typeface="Segoe WP SemiLight"/>
                <a:cs typeface="Segoe WP SemiLight"/>
              </a:rPr>
              <a:t>lugar</a:t>
            </a:r>
            <a:r>
              <a:rPr lang="en-GB" dirty="0" smtClean="0">
                <a:latin typeface="Segoe WP SemiLight"/>
                <a:cs typeface="Segoe WP SemiLight"/>
              </a:rPr>
              <a:t> de </a:t>
            </a:r>
            <a:r>
              <a:rPr lang="en-GB" dirty="0" err="1" smtClean="0">
                <a:latin typeface="Segoe WP SemiLight"/>
                <a:cs typeface="Segoe WP SemiLight"/>
              </a:rPr>
              <a:t>navegar</a:t>
            </a:r>
            <a:r>
              <a:rPr lang="en-GB" dirty="0" smtClean="0">
                <a:latin typeface="Segoe WP SemiLight"/>
                <a:cs typeface="Segoe WP SemiLight"/>
              </a:rPr>
              <a:t> </a:t>
            </a:r>
            <a:r>
              <a:rPr lang="en-GB" dirty="0" err="1" smtClean="0">
                <a:latin typeface="Segoe WP SemiLight"/>
                <a:cs typeface="Segoe WP SemiLight"/>
              </a:rPr>
              <a:t>directamente</a:t>
            </a:r>
            <a:r>
              <a:rPr lang="en-GB" dirty="0" smtClean="0">
                <a:latin typeface="Segoe WP SemiLight"/>
                <a:cs typeface="Segoe WP SemiLight"/>
              </a:rPr>
              <a:t> </a:t>
            </a:r>
            <a:r>
              <a:rPr lang="en-GB" dirty="0" err="1" smtClean="0">
                <a:latin typeface="Segoe WP SemiLight"/>
                <a:cs typeface="Segoe WP SemiLight"/>
              </a:rPr>
              <a:t>hacia</a:t>
            </a:r>
            <a:r>
              <a:rPr lang="en-GB" dirty="0" smtClean="0">
                <a:latin typeface="Segoe WP SemiLight"/>
                <a:cs typeface="Segoe WP SemiLight"/>
              </a:rPr>
              <a:t> </a:t>
            </a:r>
            <a:r>
              <a:rPr lang="en-GB" dirty="0" err="1" smtClean="0">
                <a:latin typeface="Segoe WP SemiLight"/>
                <a:cs typeface="Segoe WP SemiLight"/>
              </a:rPr>
              <a:t>atrás</a:t>
            </a:r>
            <a:r>
              <a:rPr lang="en-GB" dirty="0" smtClean="0">
                <a:latin typeface="Segoe WP SemiLight"/>
                <a:cs typeface="Segoe WP SemiLight"/>
              </a:rPr>
              <a:t>.</a:t>
            </a:r>
          </a:p>
        </p:txBody>
      </p:sp>
    </p:spTree>
    <p:extLst>
      <p:ext uri="{BB962C8B-B14F-4D97-AF65-F5344CB8AC3E}">
        <p14:creationId xmlns:p14="http://schemas.microsoft.com/office/powerpoint/2010/main" val="2306634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noChangeAspect="1"/>
          </p:cNvSpPr>
          <p:nvPr>
            <p:ph type="title"/>
          </p:nvPr>
        </p:nvSpPr>
        <p:spPr/>
        <p:txBody>
          <a:bodyPr/>
          <a:lstStyle/>
          <a:p>
            <a:r>
              <a:rPr lang="en-GB" dirty="0" err="1"/>
              <a:t>Anular</a:t>
            </a:r>
            <a:r>
              <a:rPr lang="en-GB" dirty="0"/>
              <a:t> la </a:t>
            </a:r>
            <a:r>
              <a:rPr lang="en-GB" dirty="0" err="1"/>
              <a:t>lógica</a:t>
            </a:r>
            <a:r>
              <a:rPr lang="en-GB" dirty="0"/>
              <a:t> del </a:t>
            </a:r>
            <a:r>
              <a:rPr lang="en-GB" dirty="0" err="1"/>
              <a:t>botón</a:t>
            </a:r>
            <a:r>
              <a:rPr lang="en-GB" dirty="0"/>
              <a:t> </a:t>
            </a:r>
            <a:r>
              <a:rPr lang="en-GB" dirty="0" err="1"/>
              <a:t>Atrás</a:t>
            </a:r>
            <a:endParaRPr lang="en-GB" dirty="0"/>
          </a:p>
        </p:txBody>
      </p:sp>
      <p:sp>
        <p:nvSpPr>
          <p:cNvPr id="8" name="Slide Number Placeholder 3"/>
          <p:cNvSpPr txBox="1">
            <a:spLocks noChangeAspect="1"/>
          </p:cNvSpPr>
          <p:nvPr/>
        </p:nvSpPr>
        <p:spPr>
          <a:xfrm>
            <a:off x="1143048" y="4823223"/>
            <a:ext cx="823913" cy="182165"/>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B8B17130-D30C-4461-9CCA-B6B1AD89A9DD}" type="slidenum">
              <a:rPr lang="en-US" sz="750"/>
              <a:pPr/>
              <a:t>8</a:t>
            </a:fld>
            <a:endParaRPr lang="en-US" sz="750" dirty="0"/>
          </a:p>
        </p:txBody>
      </p:sp>
      <p:sp>
        <p:nvSpPr>
          <p:cNvPr id="9" name="Rectangle 8"/>
          <p:cNvSpPr>
            <a:spLocks noChangeAspect="1"/>
          </p:cNvSpPr>
          <p:nvPr/>
        </p:nvSpPr>
        <p:spPr>
          <a:xfrm>
            <a:off x="397073" y="1166200"/>
            <a:ext cx="8349854" cy="3155477"/>
          </a:xfrm>
          <a:prstGeom prst="rect">
            <a:avLst/>
          </a:prstGeom>
          <a:ln w="25400">
            <a:solidFill>
              <a:schemeClr val="accent5"/>
            </a:solidFill>
          </a:ln>
        </p:spPr>
        <p:style>
          <a:lnRef idx="2">
            <a:schemeClr val="accent1"/>
          </a:lnRef>
          <a:fillRef idx="1">
            <a:schemeClr val="lt1"/>
          </a:fillRef>
          <a:effectRef idx="0">
            <a:schemeClr val="accent1"/>
          </a:effectRef>
          <a:fontRef idx="minor">
            <a:schemeClr val="dk1"/>
          </a:fontRef>
        </p:style>
        <p:txBody>
          <a:bodyPr wrap="square" lIns="68576" tIns="34289" rIns="68576" bIns="34289">
            <a:spAutoFit/>
          </a:bodyPr>
          <a:lstStyle/>
          <a:p>
            <a:r>
              <a:rPr lang="en-GB" sz="1200" dirty="0">
                <a:solidFill>
                  <a:srgbClr val="0000FF"/>
                </a:solidFill>
                <a:highlight>
                  <a:srgbClr val="FFFFFF"/>
                </a:highlight>
                <a:latin typeface="Consolas" panose="020B0609020204030204" pitchFamily="49" charset="0"/>
              </a:rPr>
              <a:t>&lt;</a:t>
            </a:r>
            <a:r>
              <a:rPr lang="en-GB" sz="1200" dirty="0" err="1">
                <a:solidFill>
                  <a:srgbClr val="A31515"/>
                </a:solidFill>
                <a:highlight>
                  <a:srgbClr val="FFFFFF"/>
                </a:highlight>
                <a:latin typeface="Consolas" panose="020B0609020204030204" pitchFamily="49" charset="0"/>
              </a:rPr>
              <a:t>phone</a:t>
            </a:r>
            <a:r>
              <a:rPr lang="en-GB" sz="1200" dirty="0" err="1">
                <a:solidFill>
                  <a:srgbClr val="0000FF"/>
                </a:solidFill>
                <a:highlight>
                  <a:srgbClr val="FFFFFF"/>
                </a:highlight>
                <a:latin typeface="Consolas" panose="020B0609020204030204" pitchFamily="49" charset="0"/>
              </a:rPr>
              <a:t>:</a:t>
            </a:r>
            <a:r>
              <a:rPr lang="en-GB" sz="1200" dirty="0" err="1">
                <a:solidFill>
                  <a:srgbClr val="A31515"/>
                </a:solidFill>
                <a:highlight>
                  <a:srgbClr val="FFFFFF"/>
                </a:highlight>
                <a:latin typeface="Consolas" panose="020B0609020204030204" pitchFamily="49" charset="0"/>
              </a:rPr>
              <a:t>PhoneApplicationPage</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a:solidFill>
                  <a:srgbClr val="FF0000"/>
                </a:solidFill>
                <a:highlight>
                  <a:srgbClr val="FFFFFF"/>
                </a:highlight>
                <a:latin typeface="Consolas" panose="020B0609020204030204" pitchFamily="49" charset="0"/>
              </a:rPr>
              <a:t> x</a:t>
            </a:r>
            <a:r>
              <a:rPr lang="en-GB" sz="1200" dirty="0">
                <a:solidFill>
                  <a:srgbClr val="0000FF"/>
                </a:solidFill>
                <a:highlight>
                  <a:srgbClr val="FFFFFF"/>
                </a:highlight>
                <a:latin typeface="Consolas" panose="020B0609020204030204" pitchFamily="49" charset="0"/>
              </a:rPr>
              <a:t>:</a:t>
            </a:r>
            <a:r>
              <a:rPr lang="en-GB" sz="1200" dirty="0">
                <a:solidFill>
                  <a:srgbClr val="FF0000"/>
                </a:solidFill>
                <a:highlight>
                  <a:srgbClr val="FFFFFF"/>
                </a:highlight>
                <a:latin typeface="Consolas" panose="020B0609020204030204" pitchFamily="49" charset="0"/>
              </a:rPr>
              <a:t>Class</a:t>
            </a:r>
            <a:r>
              <a:rPr lang="en-GB" sz="1200" dirty="0">
                <a:solidFill>
                  <a:srgbClr val="0000FF"/>
                </a:solidFill>
                <a:highlight>
                  <a:srgbClr val="FFFFFF"/>
                </a:highlight>
                <a:latin typeface="Consolas" panose="020B0609020204030204" pitchFamily="49" charset="0"/>
              </a:rPr>
              <a:t>="PhoneApp1.MainPage"</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a:solidFill>
                  <a:srgbClr val="FF0000"/>
                </a:solidFill>
                <a:highlight>
                  <a:srgbClr val="FFFFFF"/>
                </a:highlight>
                <a:latin typeface="Consolas" panose="020B0609020204030204" pitchFamily="49" charset="0"/>
              </a:rPr>
              <a:t> </a:t>
            </a:r>
            <a:r>
              <a:rPr lang="en-GB" sz="1200" dirty="0" smtClean="0">
                <a:solidFill>
                  <a:srgbClr val="FF0000"/>
                </a:solidFill>
                <a:highlight>
                  <a:srgbClr val="FFFFFF"/>
                </a:highlight>
                <a:latin typeface="Consolas" panose="020B0609020204030204" pitchFamily="49" charset="0"/>
              </a:rPr>
              <a:t>…</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a:solidFill>
                  <a:srgbClr val="FF0000"/>
                </a:solidFill>
                <a:highlight>
                  <a:srgbClr val="FFFFFF"/>
                </a:highlight>
                <a:latin typeface="Consolas" panose="020B0609020204030204" pitchFamily="49" charset="0"/>
              </a:rPr>
              <a:t> </a:t>
            </a:r>
            <a:r>
              <a:rPr lang="en-GB" sz="1200" dirty="0" err="1">
                <a:solidFill>
                  <a:srgbClr val="FF0000"/>
                </a:solidFill>
                <a:highlight>
                  <a:srgbClr val="FFFFFF"/>
                </a:highlight>
                <a:latin typeface="Consolas" panose="020B0609020204030204" pitchFamily="49" charset="0"/>
              </a:rPr>
              <a:t>shell</a:t>
            </a:r>
            <a:r>
              <a:rPr lang="en-GB" sz="1200" dirty="0" err="1">
                <a:solidFill>
                  <a:srgbClr val="0000FF"/>
                </a:solidFill>
                <a:highlight>
                  <a:srgbClr val="FFFFFF"/>
                </a:highlight>
                <a:latin typeface="Consolas" panose="020B0609020204030204" pitchFamily="49" charset="0"/>
              </a:rPr>
              <a:t>:</a:t>
            </a:r>
            <a:r>
              <a:rPr lang="en-GB" sz="1200" dirty="0" err="1">
                <a:solidFill>
                  <a:srgbClr val="FF0000"/>
                </a:solidFill>
                <a:highlight>
                  <a:srgbClr val="FFFFFF"/>
                </a:highlight>
                <a:latin typeface="Consolas" panose="020B0609020204030204" pitchFamily="49" charset="0"/>
              </a:rPr>
              <a:t>SystemTray.IsVisible</a:t>
            </a:r>
            <a:r>
              <a:rPr lang="en-GB" sz="1200" dirty="0">
                <a:solidFill>
                  <a:srgbClr val="0000FF"/>
                </a:solidFill>
                <a:highlight>
                  <a:srgbClr val="FFFFFF"/>
                </a:highlight>
                <a:latin typeface="Consolas" panose="020B0609020204030204" pitchFamily="49" charset="0"/>
              </a:rPr>
              <a:t>="True"</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a:solidFill>
                  <a:srgbClr val="FF0000"/>
                </a:solidFill>
                <a:highlight>
                  <a:srgbClr val="FFFFFF"/>
                </a:highlight>
                <a:latin typeface="Consolas" panose="020B0609020204030204" pitchFamily="49" charset="0"/>
              </a:rPr>
              <a:t> </a:t>
            </a:r>
            <a:r>
              <a:rPr lang="en-GB" sz="1200" dirty="0" err="1">
                <a:solidFill>
                  <a:srgbClr val="FF0000"/>
                </a:solidFill>
                <a:highlight>
                  <a:srgbClr val="FFFFFF"/>
                </a:highlight>
                <a:latin typeface="Consolas" panose="020B0609020204030204" pitchFamily="49" charset="0"/>
              </a:rPr>
              <a:t>BackKeyPress</a:t>
            </a:r>
            <a:r>
              <a:rPr lang="en-GB" sz="1200" dirty="0">
                <a:solidFill>
                  <a:srgbClr val="0000FF"/>
                </a:solidFill>
                <a:highlight>
                  <a:srgbClr val="FFFFFF"/>
                </a:highlight>
                <a:latin typeface="Consolas" panose="020B0609020204030204" pitchFamily="49" charset="0"/>
              </a:rPr>
              <a:t>="</a:t>
            </a:r>
            <a:r>
              <a:rPr lang="en-GB" sz="1200" dirty="0" err="1">
                <a:solidFill>
                  <a:srgbClr val="0000FF"/>
                </a:solidFill>
                <a:highlight>
                  <a:srgbClr val="FFFFFF"/>
                </a:highlight>
                <a:latin typeface="Consolas" panose="020B0609020204030204" pitchFamily="49" charset="0"/>
              </a:rPr>
              <a:t>PhoneApplicationPage_BackKeyPress</a:t>
            </a:r>
            <a:r>
              <a:rPr lang="en-GB" sz="1200" dirty="0">
                <a:solidFill>
                  <a:srgbClr val="0000FF"/>
                </a:solidFill>
                <a:highlight>
                  <a:srgbClr val="FFFFFF"/>
                </a:highlight>
                <a:latin typeface="Consolas" panose="020B0609020204030204" pitchFamily="49" charset="0"/>
              </a:rPr>
              <a:t>"&gt;</a:t>
            </a:r>
            <a:endParaRPr lang="en-GB" sz="1200" dirty="0">
              <a:solidFill>
                <a:srgbClr val="000000"/>
              </a:solidFill>
              <a:highlight>
                <a:srgbClr val="FFFFFF"/>
              </a:highlight>
              <a:latin typeface="Consolas" panose="020B0609020204030204" pitchFamily="49" charset="0"/>
            </a:endParaRPr>
          </a:p>
          <a:p>
            <a:pPr marL="135725">
              <a:lnSpc>
                <a:spcPct val="90000"/>
              </a:lnSpc>
              <a:spcBef>
                <a:spcPct val="20000"/>
              </a:spcBef>
              <a:buSzPct val="90000"/>
            </a:pPr>
            <a:endParaRPr lang="en-GB" sz="1350" spc="-113" dirty="0" smtClean="0">
              <a:gradFill>
                <a:gsLst>
                  <a:gs pos="0">
                    <a:srgbClr val="737373"/>
                  </a:gs>
                  <a:gs pos="86000">
                    <a:srgbClr val="737373"/>
                  </a:gs>
                </a:gsLst>
                <a:lin ang="5400000" scaled="0"/>
              </a:gradFill>
              <a:latin typeface="Consolas" pitchFamily="49" charset="0"/>
            </a:endParaRPr>
          </a:p>
          <a:p>
            <a:pPr marL="135725">
              <a:lnSpc>
                <a:spcPct val="90000"/>
              </a:lnSpc>
              <a:spcBef>
                <a:spcPct val="20000"/>
              </a:spcBef>
              <a:buSzPct val="90000"/>
            </a:pPr>
            <a:endParaRPr lang="en-GB" sz="1350" spc="-113" dirty="0">
              <a:gradFill>
                <a:gsLst>
                  <a:gs pos="0">
                    <a:srgbClr val="737373"/>
                  </a:gs>
                  <a:gs pos="86000">
                    <a:srgbClr val="737373"/>
                  </a:gs>
                </a:gsLst>
                <a:lin ang="5400000" scaled="0"/>
              </a:gradFill>
              <a:latin typeface="Consolas" pitchFamily="49" charset="0"/>
            </a:endParaRPr>
          </a:p>
          <a:p>
            <a:pPr marL="135725">
              <a:lnSpc>
                <a:spcPct val="90000"/>
              </a:lnSpc>
              <a:spcBef>
                <a:spcPct val="20000"/>
              </a:spcBef>
              <a:buSzPct val="90000"/>
            </a:pPr>
            <a:r>
              <a:rPr lang="en-GB" sz="1350" dirty="0" smtClean="0">
                <a:solidFill>
                  <a:schemeClr val="tx2"/>
                </a:solidFill>
              </a:rPr>
              <a:t>En </a:t>
            </a:r>
            <a:r>
              <a:rPr lang="en-GB" sz="1350" dirty="0" err="1" smtClean="0">
                <a:solidFill>
                  <a:schemeClr val="tx2"/>
                </a:solidFill>
              </a:rPr>
              <a:t>código</a:t>
            </a:r>
            <a:r>
              <a:rPr lang="en-GB" sz="1350" dirty="0" smtClean="0">
                <a:solidFill>
                  <a:schemeClr val="tx2"/>
                </a:solidFill>
              </a:rPr>
              <a:t>:</a:t>
            </a:r>
            <a:endParaRPr lang="en-GB" sz="1350" dirty="0">
              <a:solidFill>
                <a:schemeClr val="tx2"/>
              </a:solidFill>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FF"/>
                </a:solidFill>
                <a:highlight>
                  <a:srgbClr val="FFFFFF"/>
                </a:highlight>
                <a:latin typeface="Consolas" panose="020B0609020204030204" pitchFamily="49" charset="0"/>
              </a:rPr>
              <a:t>private</a:t>
            </a:r>
            <a:r>
              <a:rPr lang="en-GB" sz="1200" dirty="0" smtClean="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void</a:t>
            </a:r>
            <a:r>
              <a:rPr lang="en-GB" sz="1200" dirty="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PhoneApplicationPage_BackKeyPress</a:t>
            </a:r>
            <a:r>
              <a:rPr lang="en-GB" sz="1200" dirty="0">
                <a:solidFill>
                  <a:srgbClr val="000000"/>
                </a:solidFill>
                <a:highlight>
                  <a:srgbClr val="FFFFFF"/>
                </a:highlight>
                <a:latin typeface="Consolas" panose="020B0609020204030204" pitchFamily="49" charset="0"/>
              </a:rPr>
              <a:t>(</a:t>
            </a:r>
            <a:r>
              <a:rPr lang="en-GB" sz="1200" dirty="0">
                <a:solidFill>
                  <a:srgbClr val="0000FF"/>
                </a:solidFill>
                <a:highlight>
                  <a:srgbClr val="FFFFFF"/>
                </a:highlight>
                <a:latin typeface="Consolas" panose="020B0609020204030204" pitchFamily="49" charset="0"/>
              </a:rPr>
              <a:t>object</a:t>
            </a:r>
            <a:r>
              <a:rPr lang="en-GB" sz="1200" dirty="0">
                <a:solidFill>
                  <a:srgbClr val="000000"/>
                </a:solidFill>
                <a:highlight>
                  <a:srgbClr val="FFFFFF"/>
                </a:highlight>
                <a:latin typeface="Consolas" panose="020B0609020204030204" pitchFamily="49" charset="0"/>
              </a:rPr>
              <a:t> sender</a:t>
            </a:r>
            <a:r>
              <a:rPr lang="en-GB" sz="1200" dirty="0" smtClean="0">
                <a:solidFill>
                  <a:srgbClr val="000000"/>
                </a:solidFill>
                <a:highlight>
                  <a:srgbClr val="FFFFFF"/>
                </a:highlight>
                <a:latin typeface="Consolas" panose="020B0609020204030204" pitchFamily="49" charset="0"/>
              </a:rPr>
              <a:t>,</a:t>
            </a:r>
            <a:br>
              <a:rPr lang="en-GB" sz="1200" dirty="0" smtClean="0">
                <a:solidFill>
                  <a:srgbClr val="000000"/>
                </a:solidFill>
                <a:highlight>
                  <a:srgbClr val="FFFFFF"/>
                </a:highlight>
                <a:latin typeface="Consolas" panose="020B0609020204030204" pitchFamily="49" charset="0"/>
              </a:rPr>
            </a:br>
            <a:r>
              <a:rPr lang="en-GB" sz="1200" dirty="0" smtClean="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System.ComponentModel.</a:t>
            </a:r>
            <a:r>
              <a:rPr lang="en-GB" sz="1200" dirty="0" err="1">
                <a:solidFill>
                  <a:srgbClr val="2B91AF"/>
                </a:solidFill>
                <a:highlight>
                  <a:srgbClr val="FFFFFF"/>
                </a:highlight>
                <a:latin typeface="Consolas" panose="020B0609020204030204" pitchFamily="49" charset="0"/>
              </a:rPr>
              <a:t>CancelEventArgs</a:t>
            </a:r>
            <a:r>
              <a:rPr lang="en-GB" sz="1200" dirty="0">
                <a:solidFill>
                  <a:srgbClr val="000000"/>
                </a:solidFill>
                <a:highlight>
                  <a:srgbClr val="FFFFFF"/>
                </a:highlight>
                <a:latin typeface="Consolas" panose="020B0609020204030204" pitchFamily="49" charset="0"/>
              </a:rPr>
              <a:t> e)</a:t>
            </a:r>
          </a:p>
          <a:p>
            <a:r>
              <a:rPr lang="en-GB" sz="1200" dirty="0" smtClean="0">
                <a:solidFill>
                  <a:srgbClr val="000000"/>
                </a:solidFill>
                <a:highlight>
                  <a:srgbClr val="FFFFFF"/>
                </a:highlight>
                <a:latin typeface="Consolas" panose="020B0609020204030204" pitchFamily="49" charset="0"/>
              </a:rPr>
              <a:t>  {</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e.Cancel</a:t>
            </a:r>
            <a:r>
              <a:rPr lang="en-GB" sz="1200" dirty="0" smtClean="0">
                <a:solidFill>
                  <a:srgbClr val="000000"/>
                </a:solidFill>
                <a:highlight>
                  <a:srgbClr val="FFFFFF"/>
                </a:highlight>
                <a:latin typeface="Consolas" panose="020B0609020204030204" pitchFamily="49" charset="0"/>
              </a:rPr>
              <a:t> </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true</a:t>
            </a:r>
            <a:r>
              <a:rPr lang="en-GB" sz="1200" dirty="0">
                <a:solidFill>
                  <a:srgbClr val="000000"/>
                </a:solidFill>
                <a:highlight>
                  <a:srgbClr val="FFFFFF"/>
                </a:highlight>
                <a:latin typeface="Consolas" panose="020B0609020204030204" pitchFamily="49" charset="0"/>
              </a:rPr>
              <a:t>;    </a:t>
            </a:r>
            <a:endParaRPr lang="en-GB" sz="1200" dirty="0" smtClean="0">
              <a:solidFill>
                <a:srgbClr val="008000"/>
              </a:solidFill>
              <a:highlight>
                <a:srgbClr val="FFFFFF"/>
              </a:highlight>
              <a:latin typeface="Consolas" panose="020B0609020204030204" pitchFamily="49" charset="0"/>
            </a:endParaRPr>
          </a:p>
          <a:p>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8000"/>
                </a:solidFill>
                <a:highlight>
                  <a:srgbClr val="FFFFFF"/>
                </a:highlight>
                <a:latin typeface="Consolas" panose="020B0609020204030204" pitchFamily="49" charset="0"/>
              </a:rPr>
              <a:t>// </a:t>
            </a:r>
            <a:r>
              <a:rPr lang="en-GB" sz="1200" dirty="0" err="1" smtClean="0">
                <a:solidFill>
                  <a:srgbClr val="008000"/>
                </a:solidFill>
                <a:highlight>
                  <a:srgbClr val="FFFFFF"/>
                </a:highlight>
                <a:latin typeface="Consolas" panose="020B0609020204030204" pitchFamily="49" charset="0"/>
              </a:rPr>
              <a:t>Ocultar</a:t>
            </a:r>
            <a:r>
              <a:rPr lang="en-GB" sz="1200" dirty="0" smtClean="0">
                <a:solidFill>
                  <a:srgbClr val="008000"/>
                </a:solidFill>
                <a:highlight>
                  <a:srgbClr val="FFFFFF"/>
                </a:highlight>
                <a:latin typeface="Consolas" panose="020B0609020204030204" pitchFamily="49" charset="0"/>
              </a:rPr>
              <a:t> el </a:t>
            </a:r>
            <a:r>
              <a:rPr lang="en-GB" sz="1200" dirty="0">
                <a:solidFill>
                  <a:srgbClr val="008000"/>
                </a:solidFill>
                <a:highlight>
                  <a:srgbClr val="FFFFFF"/>
                </a:highlight>
                <a:latin typeface="Consolas" panose="020B0609020204030204" pitchFamily="49" charset="0"/>
              </a:rPr>
              <a:t>popup...</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00"/>
                </a:solidFill>
                <a:highlight>
                  <a:srgbClr val="FFFFFF"/>
                </a:highlight>
                <a:latin typeface="Consolas" panose="020B0609020204030204" pitchFamily="49" charset="0"/>
              </a:rPr>
              <a:t>  }</a:t>
            </a:r>
            <a:endParaRPr lang="en-GB" sz="1200" spc="-113" dirty="0">
              <a:gradFill>
                <a:gsLst>
                  <a:gs pos="0">
                    <a:srgbClr val="737373"/>
                  </a:gs>
                  <a:gs pos="86000">
                    <a:srgbClr val="737373"/>
                  </a:gs>
                </a:gsLst>
                <a:lin ang="5400000" scaled="0"/>
              </a:gradFill>
              <a:latin typeface="Consolas" pitchFamily="49" charset="0"/>
            </a:endParaRPr>
          </a:p>
        </p:txBody>
      </p:sp>
    </p:spTree>
    <p:extLst>
      <p:ext uri="{BB962C8B-B14F-4D97-AF65-F5344CB8AC3E}">
        <p14:creationId xmlns:p14="http://schemas.microsoft.com/office/powerpoint/2010/main" val="68505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p:cNvSpPr>
            <a:spLocks noGrp="1" noChangeAspect="1"/>
          </p:cNvSpPr>
          <p:nvPr>
            <p:ph type="title"/>
          </p:nvPr>
        </p:nvSpPr>
        <p:spPr/>
        <p:txBody>
          <a:bodyPr/>
          <a:lstStyle/>
          <a:p>
            <a:r>
              <a:rPr lang="en-GB" dirty="0" err="1" smtClean="0"/>
              <a:t>Pasar</a:t>
            </a:r>
            <a:r>
              <a:rPr lang="en-GB" dirty="0" smtClean="0"/>
              <a:t> </a:t>
            </a:r>
            <a:r>
              <a:rPr lang="en-GB" b="1" dirty="0" err="1" smtClean="0"/>
              <a:t>información</a:t>
            </a:r>
            <a:r>
              <a:rPr lang="en-GB" dirty="0" smtClean="0"/>
              <a:t> entre </a:t>
            </a:r>
            <a:r>
              <a:rPr lang="en-GB" dirty="0" err="1" smtClean="0"/>
              <a:t>páginas</a:t>
            </a:r>
            <a:endParaRPr lang="en-GB" dirty="0"/>
          </a:p>
        </p:txBody>
      </p:sp>
      <p:sp>
        <p:nvSpPr>
          <p:cNvPr id="12" name="Content Placeholder 3"/>
          <p:cNvSpPr>
            <a:spLocks noGrp="1" noChangeAspect="1"/>
          </p:cNvSpPr>
          <p:nvPr>
            <p:ph idx="1"/>
          </p:nvPr>
        </p:nvSpPr>
        <p:spPr/>
        <p:txBody>
          <a:bodyPr>
            <a:normAutofit/>
          </a:bodyPr>
          <a:lstStyle/>
          <a:p>
            <a:r>
              <a:rPr lang="en-GB" dirty="0" err="1" smtClean="0">
                <a:latin typeface="Segoe WP SemiLight"/>
                <a:cs typeface="Segoe WP SemiLight"/>
              </a:rPr>
              <a:t>Podemos</a:t>
            </a:r>
            <a:r>
              <a:rPr lang="en-GB" dirty="0" smtClean="0">
                <a:latin typeface="Segoe WP SemiLight"/>
                <a:cs typeface="Segoe WP SemiLight"/>
              </a:rPr>
              <a:t> </a:t>
            </a:r>
            <a:r>
              <a:rPr lang="en-GB" dirty="0" err="1" smtClean="0">
                <a:latin typeface="Segoe WP SemiLight"/>
                <a:cs typeface="Segoe WP SemiLight"/>
              </a:rPr>
              <a:t>pasar</a:t>
            </a:r>
            <a:r>
              <a:rPr lang="en-GB" dirty="0" smtClean="0">
                <a:latin typeface="Segoe WP SemiLight"/>
                <a:cs typeface="Segoe WP SemiLight"/>
              </a:rPr>
              <a:t> </a:t>
            </a:r>
            <a:r>
              <a:rPr lang="en-GB" dirty="0" err="1" smtClean="0">
                <a:latin typeface="Segoe WP SemiLight"/>
                <a:cs typeface="Segoe WP SemiLight"/>
              </a:rPr>
              <a:t>cadenas</a:t>
            </a:r>
            <a:r>
              <a:rPr lang="en-GB" dirty="0" smtClean="0">
                <a:latin typeface="Segoe WP SemiLight"/>
                <a:cs typeface="Segoe WP SemiLight"/>
              </a:rPr>
              <a:t> entre </a:t>
            </a:r>
            <a:r>
              <a:rPr lang="en-GB" dirty="0" err="1" smtClean="0">
                <a:latin typeface="Segoe WP SemiLight"/>
                <a:cs typeface="Segoe WP SemiLight"/>
              </a:rPr>
              <a:t>páginas</a:t>
            </a:r>
            <a:r>
              <a:rPr lang="en-GB" dirty="0" smtClean="0">
                <a:latin typeface="Segoe WP SemiLight"/>
                <a:cs typeface="Segoe WP SemiLight"/>
              </a:rPr>
              <a:t> </a:t>
            </a:r>
            <a:r>
              <a:rPr lang="en-GB" dirty="0" err="1" smtClean="0">
                <a:latin typeface="Segoe WP SemiLight"/>
                <a:cs typeface="Segoe WP SemiLight"/>
              </a:rPr>
              <a:t>facilmente</a:t>
            </a:r>
            <a:r>
              <a:rPr lang="en-GB" dirty="0" smtClean="0">
                <a:latin typeface="Segoe WP SemiLight"/>
                <a:cs typeface="Segoe WP SemiLight"/>
              </a:rPr>
              <a:t> </a:t>
            </a:r>
            <a:r>
              <a:rPr lang="en-GB" dirty="0" err="1" smtClean="0">
                <a:latin typeface="Segoe WP SemiLight"/>
                <a:cs typeface="Segoe WP SemiLight"/>
              </a:rPr>
              <a:t>usando</a:t>
            </a:r>
            <a:r>
              <a:rPr lang="en-GB" dirty="0" smtClean="0">
                <a:latin typeface="Segoe WP SemiLight"/>
                <a:cs typeface="Segoe WP SemiLight"/>
              </a:rPr>
              <a:t> </a:t>
            </a:r>
            <a:r>
              <a:rPr lang="en-GB" dirty="0">
                <a:latin typeface="Segoe WP SemiLight"/>
                <a:cs typeface="Segoe WP SemiLight"/>
              </a:rPr>
              <a:t>query </a:t>
            </a:r>
            <a:r>
              <a:rPr lang="en-GB" dirty="0" smtClean="0">
                <a:latin typeface="Segoe WP SemiLight"/>
                <a:cs typeface="Segoe WP SemiLight"/>
              </a:rPr>
              <a:t>strings:</a:t>
            </a:r>
            <a:endParaRPr lang="en-GB" dirty="0">
              <a:latin typeface="Segoe WP SemiLight"/>
              <a:cs typeface="Segoe WP SemiLight"/>
            </a:endParaRPr>
          </a:p>
          <a:p>
            <a:endParaRPr lang="en-GB" dirty="0">
              <a:latin typeface="Segoe WP SemiLight"/>
              <a:cs typeface="Segoe WP SemiLight"/>
            </a:endParaRPr>
          </a:p>
          <a:p>
            <a:endParaRPr lang="en-GB" dirty="0">
              <a:latin typeface="Segoe WP SemiLight"/>
              <a:cs typeface="Segoe WP SemiLight"/>
            </a:endParaRPr>
          </a:p>
          <a:p>
            <a:endParaRPr lang="en-GB" dirty="0" smtClean="0">
              <a:latin typeface="Segoe WP SemiLight"/>
              <a:cs typeface="Segoe WP SemiLight"/>
            </a:endParaRPr>
          </a:p>
          <a:p>
            <a:r>
              <a:rPr lang="en-GB" dirty="0" smtClean="0">
                <a:latin typeface="Segoe WP SemiLight"/>
                <a:cs typeface="Segoe WP SemiLight"/>
              </a:rPr>
              <a:t>Y en la </a:t>
            </a:r>
            <a:r>
              <a:rPr lang="en-GB" dirty="0" err="1" smtClean="0">
                <a:latin typeface="Segoe WP SemiLight"/>
                <a:cs typeface="Segoe WP SemiLight"/>
              </a:rPr>
              <a:t>página</a:t>
            </a:r>
            <a:r>
              <a:rPr lang="en-GB" dirty="0" smtClean="0">
                <a:latin typeface="Segoe WP SemiLight"/>
                <a:cs typeface="Segoe WP SemiLight"/>
              </a:rPr>
              <a:t> de </a:t>
            </a:r>
            <a:r>
              <a:rPr lang="en-GB" dirty="0" err="1" smtClean="0">
                <a:latin typeface="Segoe WP SemiLight"/>
                <a:cs typeface="Segoe WP SemiLight"/>
              </a:rPr>
              <a:t>destino</a:t>
            </a:r>
            <a:r>
              <a:rPr lang="en-GB" dirty="0" smtClean="0">
                <a:latin typeface="Segoe WP SemiLight"/>
                <a:cs typeface="Segoe WP SemiLight"/>
              </a:rPr>
              <a:t>:</a:t>
            </a:r>
            <a:endParaRPr lang="en-GB" dirty="0">
              <a:latin typeface="Segoe WP SemiLight"/>
              <a:cs typeface="Segoe WP SemiLight"/>
            </a:endParaRPr>
          </a:p>
          <a:p>
            <a:endParaRPr lang="en-US" dirty="0">
              <a:latin typeface="Segoe WP SemiLight"/>
              <a:cs typeface="Segoe WP SemiLight"/>
            </a:endParaRPr>
          </a:p>
        </p:txBody>
      </p:sp>
      <p:sp>
        <p:nvSpPr>
          <p:cNvPr id="14" name="Text Placeholder 9"/>
          <p:cNvSpPr txBox="1">
            <a:spLocks noChangeAspect="1"/>
          </p:cNvSpPr>
          <p:nvPr/>
        </p:nvSpPr>
        <p:spPr>
          <a:xfrm>
            <a:off x="382092" y="1813165"/>
            <a:ext cx="8359478" cy="850781"/>
          </a:xfrm>
          <a:prstGeom prst="rect">
            <a:avLst/>
          </a:prstGeom>
          <a:ln w="25400">
            <a:solidFill>
              <a:schemeClr val="accent5"/>
            </a:solidFill>
          </a:ln>
        </p:spPr>
        <p:style>
          <a:lnRef idx="2">
            <a:schemeClr val="accent1"/>
          </a:lnRef>
          <a:fillRef idx="1">
            <a:schemeClr val="lt1"/>
          </a:fillRef>
          <a:effectRef idx="0">
            <a:schemeClr val="accent1"/>
          </a:effectRef>
          <a:fontRef idx="minor">
            <a:schemeClr val="dk1"/>
          </a:fontRef>
        </p:style>
        <p:txBody>
          <a:bodyPr lIns="68576" tIns="68576" rIns="68576" bIns="68576">
            <a:normAutofit/>
          </a:bodyPr>
          <a:lstStyle>
            <a:lvl1pPr marL="261367" marR="0" indent="-261367" algn="l" defTabSz="1024128" rtl="0" eaLnBrk="1" fontAlgn="auto" latinLnBrk="0" hangingPunct="1">
              <a:lnSpc>
                <a:spcPct val="90000"/>
              </a:lnSpc>
              <a:spcBef>
                <a:spcPts val="672"/>
              </a:spcBef>
              <a:spcAft>
                <a:spcPts val="0"/>
              </a:spcAft>
              <a:buClrTx/>
              <a:buSzPct val="80000"/>
              <a:buFont typeface="Wingdings" pitchFamily="2" charset="2"/>
              <a:buChar char="§"/>
              <a:tabLst/>
              <a:defRPr sz="2800" kern="1200" spc="0" baseline="0">
                <a:solidFill>
                  <a:schemeClr val="dk1"/>
                </a:solidFill>
                <a:latin typeface="+mn-lt"/>
                <a:ea typeface="+mn-ea"/>
                <a:cs typeface="+mn-cs"/>
              </a:defRPr>
            </a:lvl1pPr>
            <a:lvl2pPr marL="773431" marR="0" indent="-261367" algn="l" defTabSz="1024128" rtl="0" eaLnBrk="1" fontAlgn="auto" latinLnBrk="0" hangingPunct="1">
              <a:lnSpc>
                <a:spcPct val="90000"/>
              </a:lnSpc>
              <a:spcBef>
                <a:spcPts val="672"/>
              </a:spcBef>
              <a:spcAft>
                <a:spcPts val="0"/>
              </a:spcAft>
              <a:buClrTx/>
              <a:buSzPct val="80000"/>
              <a:buFont typeface="Wingdings" pitchFamily="2" charset="2"/>
              <a:buChar char="§"/>
              <a:tabLst/>
              <a:defRPr sz="2400" kern="1200" spc="0" baseline="0">
                <a:solidFill>
                  <a:schemeClr val="dk1"/>
                </a:solidFill>
                <a:latin typeface="+mn-lt"/>
                <a:ea typeface="+mn-ea"/>
                <a:cs typeface="+mn-cs"/>
              </a:defRPr>
            </a:lvl2pPr>
            <a:lvl3pPr marL="1280160" marR="0" indent="-256032" algn="l" defTabSz="1024128" rtl="0" eaLnBrk="1" fontAlgn="auto" latinLnBrk="0" hangingPunct="1">
              <a:lnSpc>
                <a:spcPct val="90000"/>
              </a:lnSpc>
              <a:spcBef>
                <a:spcPts val="672"/>
              </a:spcBef>
              <a:spcAft>
                <a:spcPts val="0"/>
              </a:spcAft>
              <a:buClrTx/>
              <a:buSzPct val="80000"/>
              <a:buFont typeface="Wingdings" pitchFamily="2" charset="2"/>
              <a:buChar char="§"/>
              <a:tabLst/>
              <a:defRPr sz="2400" kern="1200" spc="0" baseline="0">
                <a:solidFill>
                  <a:schemeClr val="dk1"/>
                </a:solidFill>
                <a:latin typeface="+mn-lt"/>
                <a:ea typeface="+mn-ea"/>
                <a:cs typeface="+mn-cs"/>
              </a:defRPr>
            </a:lvl3pPr>
            <a:lvl4pPr marL="1792224" marR="0" indent="-256032" algn="l" defTabSz="1024128" rtl="0" eaLnBrk="1" fontAlgn="auto" latinLnBrk="0" hangingPunct="1">
              <a:lnSpc>
                <a:spcPct val="90000"/>
              </a:lnSpc>
              <a:spcBef>
                <a:spcPts val="672"/>
              </a:spcBef>
              <a:spcAft>
                <a:spcPts val="0"/>
              </a:spcAft>
              <a:buClrTx/>
              <a:buSzPct val="80000"/>
              <a:buFont typeface="Wingdings" pitchFamily="2" charset="2"/>
              <a:buChar char="§"/>
              <a:tabLst/>
              <a:defRPr sz="2400" kern="1200" spc="0" baseline="0">
                <a:solidFill>
                  <a:schemeClr val="dk1"/>
                </a:solidFill>
                <a:latin typeface="+mn-lt"/>
                <a:ea typeface="+mn-ea"/>
                <a:cs typeface="+mn-cs"/>
              </a:defRPr>
            </a:lvl4pPr>
            <a:lvl5pPr marL="2304288" marR="0" indent="-256032" algn="l" defTabSz="1024128" rtl="0" eaLnBrk="1" fontAlgn="auto" latinLnBrk="0" hangingPunct="1">
              <a:lnSpc>
                <a:spcPct val="90000"/>
              </a:lnSpc>
              <a:spcBef>
                <a:spcPts val="672"/>
              </a:spcBef>
              <a:spcAft>
                <a:spcPts val="0"/>
              </a:spcAft>
              <a:buClrTx/>
              <a:buSzPct val="80000"/>
              <a:buFont typeface="Wingdings" pitchFamily="2" charset="2"/>
              <a:buChar char="§"/>
              <a:tabLst/>
              <a:defRPr sz="2400" kern="1200" spc="0" baseline="0">
                <a:solidFill>
                  <a:schemeClr val="dk1"/>
                </a:solidFill>
                <a:latin typeface="+mn-lt"/>
                <a:ea typeface="+mn-ea"/>
                <a:cs typeface="+mn-cs"/>
              </a:defRPr>
            </a:lvl5pPr>
            <a:lvl6pPr marL="2816352" indent="-256032" algn="l" defTabSz="1024128" rtl="0" eaLnBrk="1" latinLnBrk="0" hangingPunct="1">
              <a:spcBef>
                <a:spcPct val="20000"/>
              </a:spcBef>
              <a:buFont typeface="Arial" pitchFamily="34" charset="0"/>
              <a:buChar char="•"/>
              <a:defRPr sz="2200" kern="1200">
                <a:solidFill>
                  <a:schemeClr val="dk1"/>
                </a:solidFill>
                <a:latin typeface="+mn-lt"/>
                <a:ea typeface="+mn-ea"/>
                <a:cs typeface="+mn-cs"/>
              </a:defRPr>
            </a:lvl6pPr>
            <a:lvl7pPr marL="3328416" indent="-256032" algn="l" defTabSz="1024128" rtl="0" eaLnBrk="1" latinLnBrk="0" hangingPunct="1">
              <a:spcBef>
                <a:spcPct val="20000"/>
              </a:spcBef>
              <a:buFont typeface="Arial" pitchFamily="34" charset="0"/>
              <a:buChar char="•"/>
              <a:defRPr sz="2200" kern="1200">
                <a:solidFill>
                  <a:schemeClr val="dk1"/>
                </a:solidFill>
                <a:latin typeface="+mn-lt"/>
                <a:ea typeface="+mn-ea"/>
                <a:cs typeface="+mn-cs"/>
              </a:defRPr>
            </a:lvl7pPr>
            <a:lvl8pPr marL="3840480" indent="-256032" algn="l" defTabSz="1024128" rtl="0" eaLnBrk="1" latinLnBrk="0" hangingPunct="1">
              <a:spcBef>
                <a:spcPct val="20000"/>
              </a:spcBef>
              <a:buFont typeface="Arial" pitchFamily="34" charset="0"/>
              <a:buChar char="•"/>
              <a:defRPr sz="2200" kern="1200">
                <a:solidFill>
                  <a:schemeClr val="dk1"/>
                </a:solidFill>
                <a:latin typeface="+mn-lt"/>
                <a:ea typeface="+mn-ea"/>
                <a:cs typeface="+mn-cs"/>
              </a:defRPr>
            </a:lvl8pPr>
            <a:lvl9pPr marL="4352544" indent="-256032" algn="l" defTabSz="1024128" rtl="0" eaLnBrk="1" latinLnBrk="0" hangingPunct="1">
              <a:spcBef>
                <a:spcPct val="20000"/>
              </a:spcBef>
              <a:buFont typeface="Arial" pitchFamily="34" charset="0"/>
              <a:buChar char="•"/>
              <a:defRPr sz="2200" kern="1200">
                <a:solidFill>
                  <a:schemeClr val="dk1"/>
                </a:solidFill>
                <a:latin typeface="+mn-lt"/>
                <a:ea typeface="+mn-ea"/>
                <a:cs typeface="+mn-cs"/>
              </a:defRPr>
            </a:lvl9pPr>
          </a:lstStyle>
          <a:p>
            <a:pPr marL="0" indent="0">
              <a:buNone/>
            </a:pPr>
            <a:r>
              <a:rPr lang="en-GB" sz="1050" dirty="0">
                <a:solidFill>
                  <a:srgbClr val="000000"/>
                </a:solidFill>
                <a:highlight>
                  <a:srgbClr val="FFFFFF"/>
                </a:highlight>
                <a:latin typeface="Consolas" panose="020B0609020204030204" pitchFamily="49" charset="0"/>
              </a:rPr>
              <a:t> </a:t>
            </a:r>
            <a:r>
              <a:rPr lang="en-GB" sz="1050" dirty="0">
                <a:solidFill>
                  <a:srgbClr val="0000FF"/>
                </a:solidFill>
                <a:highlight>
                  <a:srgbClr val="FFFFFF"/>
                </a:highlight>
                <a:latin typeface="Consolas" panose="020B0609020204030204" pitchFamily="49" charset="0"/>
              </a:rPr>
              <a:t>private</a:t>
            </a:r>
            <a:r>
              <a:rPr lang="en-GB" sz="1050" dirty="0">
                <a:solidFill>
                  <a:srgbClr val="000000"/>
                </a:solidFill>
                <a:highlight>
                  <a:srgbClr val="FFFFFF"/>
                </a:highlight>
                <a:latin typeface="Consolas" panose="020B0609020204030204" pitchFamily="49" charset="0"/>
              </a:rPr>
              <a:t> </a:t>
            </a:r>
            <a:r>
              <a:rPr lang="en-GB" sz="1050" dirty="0">
                <a:solidFill>
                  <a:srgbClr val="0000FF"/>
                </a:solidFill>
                <a:highlight>
                  <a:srgbClr val="FFFFFF"/>
                </a:highlight>
                <a:latin typeface="Consolas" panose="020B0609020204030204" pitchFamily="49" charset="0"/>
              </a:rPr>
              <a:t>void</a:t>
            </a:r>
            <a:r>
              <a:rPr lang="en-GB" sz="1050" dirty="0">
                <a:solidFill>
                  <a:srgbClr val="000000"/>
                </a:solidFill>
                <a:highlight>
                  <a:srgbClr val="FFFFFF"/>
                </a:highlight>
                <a:latin typeface="Consolas" panose="020B0609020204030204" pitchFamily="49" charset="0"/>
              </a:rPr>
              <a:t> </a:t>
            </a:r>
            <a:r>
              <a:rPr lang="en-GB" sz="1050" dirty="0" err="1">
                <a:solidFill>
                  <a:srgbClr val="000000"/>
                </a:solidFill>
                <a:highlight>
                  <a:srgbClr val="FFFFFF"/>
                </a:highlight>
                <a:latin typeface="Consolas" panose="020B0609020204030204" pitchFamily="49" charset="0"/>
              </a:rPr>
              <a:t>passParam_Click</a:t>
            </a:r>
            <a:r>
              <a:rPr lang="en-GB" sz="1050" dirty="0">
                <a:solidFill>
                  <a:srgbClr val="000000"/>
                </a:solidFill>
                <a:highlight>
                  <a:srgbClr val="FFFFFF"/>
                </a:highlight>
                <a:latin typeface="Consolas" panose="020B0609020204030204" pitchFamily="49" charset="0"/>
              </a:rPr>
              <a:t>(</a:t>
            </a:r>
            <a:r>
              <a:rPr lang="en-GB" sz="1050" dirty="0">
                <a:solidFill>
                  <a:srgbClr val="0000FF"/>
                </a:solidFill>
                <a:highlight>
                  <a:srgbClr val="FFFFFF"/>
                </a:highlight>
                <a:latin typeface="Consolas" panose="020B0609020204030204" pitchFamily="49" charset="0"/>
              </a:rPr>
              <a:t>object</a:t>
            </a:r>
            <a:r>
              <a:rPr lang="en-GB" sz="1050" dirty="0">
                <a:solidFill>
                  <a:srgbClr val="000000"/>
                </a:solidFill>
                <a:highlight>
                  <a:srgbClr val="FFFFFF"/>
                </a:highlight>
                <a:latin typeface="Consolas" panose="020B0609020204030204" pitchFamily="49" charset="0"/>
              </a:rPr>
              <a:t> sender, </a:t>
            </a:r>
            <a:r>
              <a:rPr lang="en-GB" sz="1050" dirty="0" err="1">
                <a:solidFill>
                  <a:srgbClr val="2B91AF"/>
                </a:solidFill>
                <a:highlight>
                  <a:srgbClr val="FFFFFF"/>
                </a:highlight>
                <a:latin typeface="Consolas" panose="020B0609020204030204" pitchFamily="49" charset="0"/>
              </a:rPr>
              <a:t>RoutedEventArgs</a:t>
            </a:r>
            <a:r>
              <a:rPr lang="en-GB" sz="1050" dirty="0">
                <a:solidFill>
                  <a:srgbClr val="000000"/>
                </a:solidFill>
                <a:highlight>
                  <a:srgbClr val="FFFFFF"/>
                </a:highlight>
                <a:latin typeface="Consolas" panose="020B0609020204030204" pitchFamily="49" charset="0"/>
              </a:rPr>
              <a:t> e</a:t>
            </a:r>
            <a:r>
              <a:rPr lang="en-GB" sz="1050" dirty="0" smtClean="0">
                <a:solidFill>
                  <a:srgbClr val="000000"/>
                </a:solidFill>
                <a:highlight>
                  <a:srgbClr val="FFFFFF"/>
                </a:highlight>
                <a:latin typeface="Consolas" panose="020B0609020204030204" pitchFamily="49" charset="0"/>
              </a:rPr>
              <a:t>)</a:t>
            </a:r>
            <a:br>
              <a:rPr lang="en-GB" sz="1050" dirty="0" smtClean="0">
                <a:solidFill>
                  <a:srgbClr val="000000"/>
                </a:solidFill>
                <a:highlight>
                  <a:srgbClr val="FFFFFF"/>
                </a:highlight>
                <a:latin typeface="Consolas" panose="020B0609020204030204" pitchFamily="49" charset="0"/>
              </a:rPr>
            </a:br>
            <a:r>
              <a:rPr lang="en-GB" sz="1050" dirty="0" smtClean="0">
                <a:solidFill>
                  <a:srgbClr val="000000"/>
                </a:solidFill>
                <a:highlight>
                  <a:srgbClr val="FFFFFF"/>
                </a:highlight>
                <a:latin typeface="Consolas" panose="020B0609020204030204" pitchFamily="49" charset="0"/>
              </a:rPr>
              <a:t> {</a:t>
            </a:r>
            <a:br>
              <a:rPr lang="en-GB" sz="1050" dirty="0" smtClean="0">
                <a:solidFill>
                  <a:srgbClr val="000000"/>
                </a:solidFill>
                <a:highlight>
                  <a:srgbClr val="FFFFFF"/>
                </a:highlight>
                <a:latin typeface="Consolas" panose="020B0609020204030204" pitchFamily="49" charset="0"/>
              </a:rPr>
            </a:br>
            <a:r>
              <a:rPr lang="en-GB" sz="1050" dirty="0" smtClean="0">
                <a:solidFill>
                  <a:srgbClr val="000000"/>
                </a:solidFill>
                <a:highlight>
                  <a:srgbClr val="FFFFFF"/>
                </a:highlight>
                <a:latin typeface="Consolas" panose="020B0609020204030204" pitchFamily="49" charset="0"/>
              </a:rPr>
              <a:t>    </a:t>
            </a:r>
            <a:r>
              <a:rPr lang="en-GB" sz="1050" dirty="0" err="1">
                <a:solidFill>
                  <a:srgbClr val="000000"/>
                </a:solidFill>
                <a:highlight>
                  <a:srgbClr val="FFFFFF"/>
                </a:highlight>
                <a:latin typeface="Consolas" panose="020B0609020204030204" pitchFamily="49" charset="0"/>
              </a:rPr>
              <a:t>NavigationService.Navigate</a:t>
            </a:r>
            <a:r>
              <a:rPr lang="en-GB" sz="1050" dirty="0">
                <a:solidFill>
                  <a:srgbClr val="000000"/>
                </a:solidFill>
                <a:highlight>
                  <a:srgbClr val="FFFFFF"/>
                </a:highlight>
                <a:latin typeface="Consolas" panose="020B0609020204030204" pitchFamily="49" charset="0"/>
              </a:rPr>
              <a:t>(</a:t>
            </a:r>
            <a:r>
              <a:rPr lang="en-GB" sz="1050" dirty="0">
                <a:solidFill>
                  <a:srgbClr val="0000FF"/>
                </a:solidFill>
                <a:highlight>
                  <a:srgbClr val="FFFFFF"/>
                </a:highlight>
                <a:latin typeface="Consolas" panose="020B0609020204030204" pitchFamily="49" charset="0"/>
              </a:rPr>
              <a:t>new</a:t>
            </a:r>
            <a:r>
              <a:rPr lang="en-GB" sz="1050" dirty="0">
                <a:solidFill>
                  <a:srgbClr val="000000"/>
                </a:solidFill>
                <a:highlight>
                  <a:srgbClr val="FFFFFF"/>
                </a:highlight>
                <a:latin typeface="Consolas" panose="020B0609020204030204" pitchFamily="49" charset="0"/>
              </a:rPr>
              <a:t> </a:t>
            </a:r>
            <a:r>
              <a:rPr lang="en-GB" sz="1050" dirty="0">
                <a:solidFill>
                  <a:srgbClr val="2B91AF"/>
                </a:solidFill>
                <a:highlight>
                  <a:srgbClr val="FFFFFF"/>
                </a:highlight>
                <a:latin typeface="Consolas" panose="020B0609020204030204" pitchFamily="49" charset="0"/>
              </a:rPr>
              <a:t>Uri</a:t>
            </a:r>
            <a:r>
              <a:rPr lang="en-GB" sz="1050" dirty="0">
                <a:solidFill>
                  <a:srgbClr val="000000"/>
                </a:solidFill>
                <a:highlight>
                  <a:srgbClr val="FFFFFF"/>
                </a:highlight>
                <a:latin typeface="Consolas" panose="020B0609020204030204" pitchFamily="49" charset="0"/>
              </a:rPr>
              <a:t>(</a:t>
            </a:r>
            <a:r>
              <a:rPr lang="en-GB" sz="1050" dirty="0">
                <a:solidFill>
                  <a:srgbClr val="A31515"/>
                </a:solidFill>
                <a:highlight>
                  <a:srgbClr val="FFFFFF"/>
                </a:highlight>
                <a:latin typeface="Consolas" panose="020B0609020204030204" pitchFamily="49" charset="0"/>
              </a:rPr>
              <a:t>"/</a:t>
            </a:r>
            <a:r>
              <a:rPr lang="en-GB" sz="1050" dirty="0" err="1">
                <a:solidFill>
                  <a:srgbClr val="A31515"/>
                </a:solidFill>
                <a:highlight>
                  <a:srgbClr val="FFFFFF"/>
                </a:highlight>
                <a:latin typeface="Consolas" panose="020B0609020204030204" pitchFamily="49" charset="0"/>
              </a:rPr>
              <a:t>SecondPage.xaml?msg</a:t>
            </a:r>
            <a:r>
              <a:rPr lang="en-GB" sz="1050" dirty="0">
                <a:solidFill>
                  <a:srgbClr val="A31515"/>
                </a:solidFill>
                <a:highlight>
                  <a:srgbClr val="FFFFFF"/>
                </a:highlight>
                <a:latin typeface="Consolas" panose="020B0609020204030204" pitchFamily="49" charset="0"/>
              </a:rPr>
              <a:t>="</a:t>
            </a:r>
            <a:r>
              <a:rPr lang="en-GB" sz="1050" dirty="0">
                <a:solidFill>
                  <a:srgbClr val="000000"/>
                </a:solidFill>
                <a:highlight>
                  <a:srgbClr val="FFFFFF"/>
                </a:highlight>
                <a:latin typeface="Consolas" panose="020B0609020204030204" pitchFamily="49" charset="0"/>
              </a:rPr>
              <a:t> + textBox1.Text, </a:t>
            </a:r>
            <a:r>
              <a:rPr lang="en-GB" sz="1050" dirty="0" err="1">
                <a:solidFill>
                  <a:srgbClr val="2B91AF"/>
                </a:solidFill>
                <a:highlight>
                  <a:srgbClr val="FFFFFF"/>
                </a:highlight>
                <a:latin typeface="Consolas" panose="020B0609020204030204" pitchFamily="49" charset="0"/>
              </a:rPr>
              <a:t>UriKind</a:t>
            </a:r>
            <a:r>
              <a:rPr lang="en-GB" sz="1050" dirty="0" err="1">
                <a:solidFill>
                  <a:srgbClr val="000000"/>
                </a:solidFill>
                <a:highlight>
                  <a:srgbClr val="FFFFFF"/>
                </a:highlight>
                <a:latin typeface="Consolas" panose="020B0609020204030204" pitchFamily="49" charset="0"/>
              </a:rPr>
              <a:t>.Relative</a:t>
            </a:r>
            <a:r>
              <a:rPr lang="en-GB" sz="1050" dirty="0" smtClean="0">
                <a:solidFill>
                  <a:srgbClr val="000000"/>
                </a:solidFill>
                <a:highlight>
                  <a:srgbClr val="FFFFFF"/>
                </a:highlight>
                <a:latin typeface="Consolas" panose="020B0609020204030204" pitchFamily="49" charset="0"/>
              </a:rPr>
              <a:t>));</a:t>
            </a:r>
            <a:br>
              <a:rPr lang="en-GB" sz="1050" dirty="0" smtClean="0">
                <a:solidFill>
                  <a:srgbClr val="000000"/>
                </a:solidFill>
                <a:highlight>
                  <a:srgbClr val="FFFFFF"/>
                </a:highlight>
                <a:latin typeface="Consolas" panose="020B0609020204030204" pitchFamily="49" charset="0"/>
              </a:rPr>
            </a:br>
            <a:r>
              <a:rPr lang="en-GB" sz="1050" dirty="0" smtClean="0">
                <a:solidFill>
                  <a:srgbClr val="000000"/>
                </a:solidFill>
                <a:highlight>
                  <a:srgbClr val="FFFFFF"/>
                </a:highlight>
                <a:latin typeface="Consolas" panose="020B0609020204030204" pitchFamily="49" charset="0"/>
              </a:rPr>
              <a:t> </a:t>
            </a:r>
            <a:r>
              <a:rPr lang="en-GB" sz="1050" dirty="0">
                <a:solidFill>
                  <a:srgbClr val="000000"/>
                </a:solidFill>
                <a:highlight>
                  <a:srgbClr val="FFFFFF"/>
                </a:highlight>
                <a:latin typeface="Consolas" panose="020B0609020204030204" pitchFamily="49" charset="0"/>
              </a:rPr>
              <a:t>}</a:t>
            </a:r>
            <a:endParaRPr lang="en-GB" sz="1050" dirty="0">
              <a:latin typeface="Consolas" pitchFamily="49" charset="0"/>
              <a:cs typeface="Consolas" pitchFamily="49" charset="0"/>
            </a:endParaRPr>
          </a:p>
        </p:txBody>
      </p:sp>
      <p:sp>
        <p:nvSpPr>
          <p:cNvPr id="15" name="Text Placeholder 9"/>
          <p:cNvSpPr txBox="1">
            <a:spLocks noChangeAspect="1"/>
          </p:cNvSpPr>
          <p:nvPr/>
        </p:nvSpPr>
        <p:spPr>
          <a:xfrm>
            <a:off x="391716" y="3104008"/>
            <a:ext cx="8349854" cy="1528103"/>
          </a:xfrm>
          <a:prstGeom prst="rect">
            <a:avLst/>
          </a:prstGeom>
          <a:ln w="25400">
            <a:solidFill>
              <a:schemeClr val="accent5"/>
            </a:solidFill>
          </a:ln>
        </p:spPr>
        <p:style>
          <a:lnRef idx="2">
            <a:schemeClr val="accent1"/>
          </a:lnRef>
          <a:fillRef idx="1">
            <a:schemeClr val="lt1"/>
          </a:fillRef>
          <a:effectRef idx="0">
            <a:schemeClr val="accent1"/>
          </a:effectRef>
          <a:fontRef idx="minor">
            <a:schemeClr val="dk1"/>
          </a:fontRef>
        </p:style>
        <p:txBody>
          <a:bodyPr vert="horz" wrap="square" lIns="68576" tIns="68576" rIns="68576" bIns="68576" rtlCol="0">
            <a:spAutoFit/>
          </a:bodyPr>
          <a:lstStyle>
            <a:lvl1pPr indent="0">
              <a:lnSpc>
                <a:spcPct val="90000"/>
              </a:lnSpc>
              <a:spcBef>
                <a:spcPct val="20000"/>
              </a:spcBef>
              <a:buClr>
                <a:schemeClr val="accent1"/>
              </a:buClr>
              <a:buSzPct val="100000"/>
              <a:buFont typeface="Wingdings" pitchFamily="2" charset="2"/>
              <a:buNone/>
              <a:defRPr spc="-150">
                <a:solidFill>
                  <a:schemeClr val="dk1"/>
                </a:solidFill>
              </a:defRPr>
            </a:lvl1pPr>
            <a:lvl2pPr marL="744538" indent="-284163">
              <a:lnSpc>
                <a:spcPct val="90000"/>
              </a:lnSpc>
              <a:spcBef>
                <a:spcPct val="20000"/>
              </a:spcBef>
              <a:buClr>
                <a:schemeClr val="tx2"/>
              </a:buClr>
              <a:buSzPct val="100000"/>
              <a:buFont typeface="Wingdings" pitchFamily="2" charset="2"/>
              <a:buChar char="§"/>
              <a:defRPr sz="2800" spc="-150">
                <a:solidFill>
                  <a:schemeClr val="dk1"/>
                </a:solidFill>
              </a:defRPr>
            </a:lvl2pPr>
            <a:lvl3pPr marL="1143000" indent="-287338">
              <a:lnSpc>
                <a:spcPct val="90000"/>
              </a:lnSpc>
              <a:spcBef>
                <a:spcPct val="20000"/>
              </a:spcBef>
              <a:buClr>
                <a:schemeClr val="tx2"/>
              </a:buClr>
              <a:buSzPct val="100000"/>
              <a:buFont typeface="Wingdings" pitchFamily="2" charset="2"/>
              <a:buChar char="§"/>
              <a:defRPr sz="2400" spc="-150">
                <a:solidFill>
                  <a:schemeClr val="dk1"/>
                </a:solidFill>
              </a:defRPr>
            </a:lvl3pPr>
            <a:lvl4pPr marL="1490663" indent="-231775">
              <a:lnSpc>
                <a:spcPct val="90000"/>
              </a:lnSpc>
              <a:spcBef>
                <a:spcPct val="20000"/>
              </a:spcBef>
              <a:buClr>
                <a:schemeClr val="tx2"/>
              </a:buClr>
              <a:buSzPct val="100000"/>
              <a:buFont typeface="Wingdings" pitchFamily="2" charset="2"/>
              <a:buChar char="§"/>
              <a:defRPr sz="2000" spc="-150">
                <a:solidFill>
                  <a:schemeClr val="dk1"/>
                </a:solidFill>
              </a:defRPr>
            </a:lvl4pPr>
            <a:lvl5pPr marL="1828800" indent="-223838">
              <a:lnSpc>
                <a:spcPct val="90000"/>
              </a:lnSpc>
              <a:spcBef>
                <a:spcPct val="20000"/>
              </a:spcBef>
              <a:buClr>
                <a:schemeClr val="tx2"/>
              </a:buClr>
              <a:buSzPct val="100000"/>
              <a:buFont typeface="Wingdings" pitchFamily="2" charset="2"/>
              <a:buChar char="§"/>
              <a:defRPr sz="2000" spc="-150">
                <a:solidFill>
                  <a:schemeClr val="dk1"/>
                </a:solidFill>
              </a:defRPr>
            </a:lvl5pPr>
            <a:lvl6pPr marL="2514499" indent="-228591">
              <a:spcBef>
                <a:spcPct val="20000"/>
              </a:spcBef>
              <a:buFont typeface="Arial" pitchFamily="34" charset="0"/>
              <a:buChar char="•"/>
              <a:defRPr sz="2000">
                <a:solidFill>
                  <a:schemeClr val="dk1"/>
                </a:solidFill>
              </a:defRPr>
            </a:lvl6pPr>
            <a:lvl7pPr marL="2971681" indent="-228591">
              <a:spcBef>
                <a:spcPct val="20000"/>
              </a:spcBef>
              <a:buFont typeface="Arial" pitchFamily="34" charset="0"/>
              <a:buChar char="•"/>
              <a:defRPr sz="2000">
                <a:solidFill>
                  <a:schemeClr val="dk1"/>
                </a:solidFill>
              </a:defRPr>
            </a:lvl7pPr>
            <a:lvl8pPr marL="3428863" indent="-228591">
              <a:spcBef>
                <a:spcPct val="20000"/>
              </a:spcBef>
              <a:buFont typeface="Arial" pitchFamily="34" charset="0"/>
              <a:buChar char="•"/>
              <a:defRPr sz="2000">
                <a:solidFill>
                  <a:schemeClr val="dk1"/>
                </a:solidFill>
              </a:defRPr>
            </a:lvl8pPr>
            <a:lvl9pPr marL="3886045" indent="-228591">
              <a:spcBef>
                <a:spcPct val="20000"/>
              </a:spcBef>
              <a:buFont typeface="Arial" pitchFamily="34" charset="0"/>
              <a:buChar char="•"/>
              <a:defRPr sz="2000">
                <a:solidFill>
                  <a:schemeClr val="dk1"/>
                </a:solidFill>
              </a:defRPr>
            </a:lvl9pPr>
          </a:lstStyle>
          <a:p>
            <a:r>
              <a:rPr lang="en-GB" sz="1050" dirty="0">
                <a:solidFill>
                  <a:srgbClr val="000000"/>
                </a:solidFill>
                <a:highlight>
                  <a:srgbClr val="FFFFFF"/>
                </a:highlight>
                <a:latin typeface="Consolas" panose="020B0609020204030204" pitchFamily="49" charset="0"/>
              </a:rPr>
              <a:t> </a:t>
            </a:r>
            <a:r>
              <a:rPr lang="en-GB" sz="1050" spc="0" dirty="0">
                <a:solidFill>
                  <a:srgbClr val="0000FF"/>
                </a:solidFill>
                <a:highlight>
                  <a:srgbClr val="FFFFFF"/>
                </a:highlight>
                <a:latin typeface="Consolas" panose="020B0609020204030204" pitchFamily="49" charset="0"/>
              </a:rPr>
              <a:t>protected override void </a:t>
            </a:r>
            <a:r>
              <a:rPr lang="en-GB" sz="1050" spc="0" dirty="0" err="1">
                <a:solidFill>
                  <a:srgbClr val="000000"/>
                </a:solidFill>
                <a:highlight>
                  <a:srgbClr val="FFFFFF"/>
                </a:highlight>
                <a:latin typeface="Consolas" panose="020B0609020204030204" pitchFamily="49" charset="0"/>
              </a:rPr>
              <a:t>OnNavigatedTo</a:t>
            </a:r>
            <a:r>
              <a:rPr lang="en-GB" sz="1050" spc="0" dirty="0">
                <a:solidFill>
                  <a:srgbClr val="000000"/>
                </a:solidFill>
                <a:highlight>
                  <a:srgbClr val="FFFFFF"/>
                </a:highlight>
                <a:latin typeface="Consolas" panose="020B0609020204030204" pitchFamily="49" charset="0"/>
              </a:rPr>
              <a:t>(</a:t>
            </a:r>
            <a:r>
              <a:rPr lang="en-GB" sz="1050" spc="0" dirty="0" err="1">
                <a:solidFill>
                  <a:srgbClr val="000000"/>
                </a:solidFill>
                <a:highlight>
                  <a:srgbClr val="FFFFFF"/>
                </a:highlight>
                <a:latin typeface="Consolas" panose="020B0609020204030204" pitchFamily="49" charset="0"/>
              </a:rPr>
              <a:t>System.Windows.Navigation.</a:t>
            </a:r>
            <a:r>
              <a:rPr lang="en-GB" sz="1050" spc="0" dirty="0" err="1">
                <a:solidFill>
                  <a:srgbClr val="2B91AF"/>
                </a:solidFill>
                <a:highlight>
                  <a:srgbClr val="FFFFFF"/>
                </a:highlight>
                <a:latin typeface="Consolas" panose="020B0609020204030204" pitchFamily="49" charset="0"/>
              </a:rPr>
              <a:t>NavigationEventArgs</a:t>
            </a:r>
            <a:r>
              <a:rPr lang="en-GB" sz="1050" dirty="0">
                <a:solidFill>
                  <a:srgbClr val="000000"/>
                </a:solidFill>
                <a:highlight>
                  <a:srgbClr val="FFFFFF"/>
                </a:highlight>
                <a:latin typeface="Consolas" panose="020B0609020204030204" pitchFamily="49" charset="0"/>
              </a:rPr>
              <a:t> e)</a:t>
            </a:r>
          </a:p>
          <a:p>
            <a:r>
              <a:rPr lang="en-GB" sz="1050" spc="0" dirty="0" smtClean="0">
                <a:solidFill>
                  <a:srgbClr val="000000"/>
                </a:solidFill>
                <a:highlight>
                  <a:srgbClr val="FFFFFF"/>
                </a:highlight>
                <a:latin typeface="Consolas" panose="020B0609020204030204" pitchFamily="49" charset="0"/>
              </a:rPr>
              <a:t> {</a:t>
            </a:r>
            <a:endParaRPr lang="en-GB" sz="1050" spc="0" dirty="0">
              <a:solidFill>
                <a:srgbClr val="000000"/>
              </a:solidFill>
              <a:highlight>
                <a:srgbClr val="FFFFFF"/>
              </a:highlight>
              <a:latin typeface="Consolas" panose="020B0609020204030204" pitchFamily="49" charset="0"/>
            </a:endParaRPr>
          </a:p>
          <a:p>
            <a:r>
              <a:rPr lang="en-GB" sz="1050" dirty="0" smtClean="0">
                <a:solidFill>
                  <a:srgbClr val="000000"/>
                </a:solidFill>
                <a:highlight>
                  <a:srgbClr val="FFFFFF"/>
                </a:highlight>
                <a:latin typeface="Consolas" panose="020B0609020204030204" pitchFamily="49" charset="0"/>
              </a:rPr>
              <a:t>     </a:t>
            </a:r>
            <a:r>
              <a:rPr lang="en-GB" sz="1050" spc="0" dirty="0" err="1">
                <a:solidFill>
                  <a:srgbClr val="0000FF"/>
                </a:solidFill>
                <a:highlight>
                  <a:srgbClr val="FFFFFF"/>
                </a:highlight>
                <a:latin typeface="Consolas" panose="020B0609020204030204" pitchFamily="49" charset="0"/>
              </a:rPr>
              <a:t>base</a:t>
            </a:r>
            <a:r>
              <a:rPr lang="en-GB" sz="1050" spc="0" dirty="0" err="1">
                <a:solidFill>
                  <a:srgbClr val="000000"/>
                </a:solidFill>
                <a:highlight>
                  <a:srgbClr val="FFFFFF"/>
                </a:highlight>
                <a:latin typeface="Consolas" panose="020B0609020204030204" pitchFamily="49" charset="0"/>
              </a:rPr>
              <a:t>.OnNavigatedTo</a:t>
            </a:r>
            <a:r>
              <a:rPr lang="en-GB" sz="1050" spc="0" dirty="0">
                <a:solidFill>
                  <a:srgbClr val="000000"/>
                </a:solidFill>
                <a:highlight>
                  <a:srgbClr val="FFFFFF"/>
                </a:highlight>
                <a:latin typeface="Consolas" panose="020B0609020204030204" pitchFamily="49" charset="0"/>
              </a:rPr>
              <a:t>(e);</a:t>
            </a:r>
          </a:p>
          <a:p>
            <a:endParaRPr lang="en-GB" sz="1050" dirty="0">
              <a:solidFill>
                <a:srgbClr val="000000"/>
              </a:solidFill>
              <a:highlight>
                <a:srgbClr val="FFFFFF"/>
              </a:highlight>
              <a:latin typeface="Consolas" panose="020B0609020204030204" pitchFamily="49" charset="0"/>
            </a:endParaRPr>
          </a:p>
          <a:p>
            <a:r>
              <a:rPr lang="en-GB" sz="1050" dirty="0">
                <a:solidFill>
                  <a:srgbClr val="000000"/>
                </a:solidFill>
                <a:highlight>
                  <a:srgbClr val="FFFFFF"/>
                </a:highlight>
                <a:latin typeface="Consolas" panose="020B0609020204030204" pitchFamily="49" charset="0"/>
              </a:rPr>
              <a:t> </a:t>
            </a:r>
            <a:r>
              <a:rPr lang="en-GB" sz="1050" dirty="0" smtClean="0">
                <a:solidFill>
                  <a:srgbClr val="000000"/>
                </a:solidFill>
                <a:highlight>
                  <a:srgbClr val="FFFFFF"/>
                </a:highlight>
                <a:latin typeface="Consolas" panose="020B0609020204030204" pitchFamily="49" charset="0"/>
              </a:rPr>
              <a:t>    </a:t>
            </a:r>
            <a:r>
              <a:rPr lang="en-GB" sz="1050" spc="0" dirty="0" smtClean="0">
                <a:solidFill>
                  <a:srgbClr val="0000FF"/>
                </a:solidFill>
                <a:highlight>
                  <a:srgbClr val="FFFFFF"/>
                </a:highlight>
                <a:latin typeface="Consolas" panose="020B0609020204030204" pitchFamily="49" charset="0"/>
              </a:rPr>
              <a:t>string</a:t>
            </a:r>
            <a:r>
              <a:rPr lang="en-GB" sz="1050" dirty="0" smtClean="0">
                <a:solidFill>
                  <a:srgbClr val="000000"/>
                </a:solidFill>
                <a:highlight>
                  <a:srgbClr val="FFFFFF"/>
                </a:highlight>
                <a:latin typeface="Consolas" panose="020B0609020204030204" pitchFamily="49" charset="0"/>
              </a:rPr>
              <a:t> </a:t>
            </a:r>
            <a:r>
              <a:rPr lang="en-GB" sz="1050" spc="0" dirty="0" err="1">
                <a:solidFill>
                  <a:srgbClr val="000000"/>
                </a:solidFill>
                <a:highlight>
                  <a:srgbClr val="FFFFFF"/>
                </a:highlight>
                <a:latin typeface="Consolas" panose="020B0609020204030204" pitchFamily="49" charset="0"/>
              </a:rPr>
              <a:t>querystringvalue</a:t>
            </a:r>
            <a:r>
              <a:rPr lang="en-GB" sz="1050" dirty="0">
                <a:solidFill>
                  <a:srgbClr val="000000"/>
                </a:solidFill>
                <a:highlight>
                  <a:srgbClr val="FFFFFF"/>
                </a:highlight>
                <a:latin typeface="Consolas" panose="020B0609020204030204" pitchFamily="49" charset="0"/>
              </a:rPr>
              <a:t> = </a:t>
            </a:r>
            <a:r>
              <a:rPr lang="en-GB" sz="1050" spc="0" dirty="0">
                <a:solidFill>
                  <a:srgbClr val="A31515"/>
                </a:solidFill>
                <a:highlight>
                  <a:srgbClr val="FFFFFF"/>
                </a:highlight>
                <a:latin typeface="Consolas" panose="020B0609020204030204" pitchFamily="49" charset="0"/>
              </a:rPr>
              <a:t>""</a:t>
            </a:r>
            <a:r>
              <a:rPr lang="en-GB" sz="1050" spc="0" dirty="0">
                <a:solidFill>
                  <a:srgbClr val="000000"/>
                </a:solidFill>
                <a:highlight>
                  <a:srgbClr val="FFFFFF"/>
                </a:highlight>
                <a:latin typeface="Consolas" panose="020B0609020204030204" pitchFamily="49" charset="0"/>
              </a:rPr>
              <a:t>;</a:t>
            </a:r>
          </a:p>
          <a:p>
            <a:r>
              <a:rPr lang="en-GB" sz="1050" spc="0" dirty="0">
                <a:solidFill>
                  <a:srgbClr val="000000"/>
                </a:solidFill>
                <a:highlight>
                  <a:srgbClr val="FFFFFF"/>
                </a:highlight>
                <a:latin typeface="Consolas" panose="020B0609020204030204" pitchFamily="49" charset="0"/>
              </a:rPr>
              <a:t>  </a:t>
            </a:r>
            <a:r>
              <a:rPr lang="en-GB" sz="1050" spc="0" dirty="0" smtClean="0">
                <a:solidFill>
                  <a:srgbClr val="000000"/>
                </a:solidFill>
                <a:highlight>
                  <a:srgbClr val="FFFFFF"/>
                </a:highlight>
                <a:latin typeface="Consolas" panose="020B0609020204030204" pitchFamily="49" charset="0"/>
              </a:rPr>
              <a:t>  </a:t>
            </a:r>
            <a:r>
              <a:rPr lang="en-GB" sz="1050" spc="0" dirty="0" smtClean="0">
                <a:solidFill>
                  <a:srgbClr val="0000FF"/>
                </a:solidFill>
                <a:highlight>
                  <a:srgbClr val="FFFFFF"/>
                </a:highlight>
                <a:latin typeface="Consolas" panose="020B0609020204030204" pitchFamily="49" charset="0"/>
              </a:rPr>
              <a:t>if</a:t>
            </a:r>
            <a:r>
              <a:rPr lang="en-GB" sz="1050" spc="0" dirty="0" smtClean="0">
                <a:solidFill>
                  <a:srgbClr val="000000"/>
                </a:solidFill>
                <a:highlight>
                  <a:srgbClr val="FFFFFF"/>
                </a:highlight>
                <a:latin typeface="Consolas" panose="020B0609020204030204" pitchFamily="49" charset="0"/>
              </a:rPr>
              <a:t> </a:t>
            </a:r>
            <a:r>
              <a:rPr lang="en-GB" sz="1050" spc="0" dirty="0">
                <a:solidFill>
                  <a:srgbClr val="000000"/>
                </a:solidFill>
                <a:highlight>
                  <a:srgbClr val="FFFFFF"/>
                </a:highlight>
                <a:latin typeface="Consolas" panose="020B0609020204030204" pitchFamily="49" charset="0"/>
              </a:rPr>
              <a:t>(</a:t>
            </a:r>
            <a:r>
              <a:rPr lang="en-GB" sz="1050" spc="0" dirty="0" err="1">
                <a:solidFill>
                  <a:srgbClr val="000000"/>
                </a:solidFill>
                <a:highlight>
                  <a:srgbClr val="FFFFFF"/>
                </a:highlight>
                <a:latin typeface="Consolas" panose="020B0609020204030204" pitchFamily="49" charset="0"/>
              </a:rPr>
              <a:t>NavigationContext.QueryString.TryGetValue</a:t>
            </a:r>
            <a:r>
              <a:rPr lang="en-GB" sz="1050" spc="0" dirty="0">
                <a:solidFill>
                  <a:srgbClr val="000000"/>
                </a:solidFill>
                <a:highlight>
                  <a:srgbClr val="FFFFFF"/>
                </a:highlight>
                <a:latin typeface="Consolas" panose="020B0609020204030204" pitchFamily="49" charset="0"/>
              </a:rPr>
              <a:t>("</a:t>
            </a:r>
            <a:r>
              <a:rPr lang="en-GB" sz="1050" spc="0" dirty="0" err="1">
                <a:solidFill>
                  <a:srgbClr val="000000"/>
                </a:solidFill>
                <a:highlight>
                  <a:srgbClr val="FFFFFF"/>
                </a:highlight>
                <a:latin typeface="Consolas" panose="020B0609020204030204" pitchFamily="49" charset="0"/>
              </a:rPr>
              <a:t>msg</a:t>
            </a:r>
            <a:r>
              <a:rPr lang="en-GB" sz="1050" spc="0" dirty="0">
                <a:solidFill>
                  <a:srgbClr val="000000"/>
                </a:solidFill>
                <a:highlight>
                  <a:srgbClr val="FFFFFF"/>
                </a:highlight>
                <a:latin typeface="Consolas" panose="020B0609020204030204" pitchFamily="49" charset="0"/>
              </a:rPr>
              <a:t>", </a:t>
            </a:r>
            <a:r>
              <a:rPr lang="en-GB" sz="1050" spc="0" dirty="0">
                <a:solidFill>
                  <a:srgbClr val="0000FF"/>
                </a:solidFill>
                <a:highlight>
                  <a:srgbClr val="FFFFFF"/>
                </a:highlight>
                <a:latin typeface="Consolas" panose="020B0609020204030204" pitchFamily="49" charset="0"/>
              </a:rPr>
              <a:t>out</a:t>
            </a:r>
            <a:r>
              <a:rPr lang="en-GB" sz="1050" spc="0" dirty="0">
                <a:solidFill>
                  <a:srgbClr val="000000"/>
                </a:solidFill>
                <a:highlight>
                  <a:srgbClr val="FFFFFF"/>
                </a:highlight>
                <a:latin typeface="Consolas" panose="020B0609020204030204" pitchFamily="49" charset="0"/>
              </a:rPr>
              <a:t> </a:t>
            </a:r>
            <a:r>
              <a:rPr lang="en-GB" sz="1050" spc="0" dirty="0" err="1">
                <a:solidFill>
                  <a:srgbClr val="000000"/>
                </a:solidFill>
                <a:highlight>
                  <a:srgbClr val="FFFFFF"/>
                </a:highlight>
                <a:latin typeface="Consolas" panose="020B0609020204030204" pitchFamily="49" charset="0"/>
              </a:rPr>
              <a:t>querystringvalue</a:t>
            </a:r>
            <a:r>
              <a:rPr lang="en-GB" sz="1050" spc="0" dirty="0">
                <a:solidFill>
                  <a:srgbClr val="000000"/>
                </a:solidFill>
                <a:highlight>
                  <a:srgbClr val="FFFFFF"/>
                </a:highlight>
                <a:latin typeface="Consolas" panose="020B0609020204030204" pitchFamily="49" charset="0"/>
              </a:rPr>
              <a:t>))</a:t>
            </a:r>
          </a:p>
          <a:p>
            <a:r>
              <a:rPr lang="en-GB" sz="1050" spc="0" dirty="0">
                <a:solidFill>
                  <a:srgbClr val="000000"/>
                </a:solidFill>
                <a:highlight>
                  <a:srgbClr val="FFFFFF"/>
                </a:highlight>
                <a:latin typeface="Consolas" panose="020B0609020204030204" pitchFamily="49" charset="0"/>
              </a:rPr>
              <a:t>    </a:t>
            </a:r>
            <a:r>
              <a:rPr lang="en-GB" sz="1050" spc="0" dirty="0" smtClean="0">
                <a:solidFill>
                  <a:srgbClr val="000000"/>
                </a:solidFill>
                <a:highlight>
                  <a:srgbClr val="FFFFFF"/>
                </a:highlight>
                <a:latin typeface="Consolas" panose="020B0609020204030204" pitchFamily="49" charset="0"/>
              </a:rPr>
              <a:t>    textBlock1.Text </a:t>
            </a:r>
            <a:r>
              <a:rPr lang="en-GB" sz="1050" spc="0" dirty="0">
                <a:solidFill>
                  <a:srgbClr val="000000"/>
                </a:solidFill>
                <a:highlight>
                  <a:srgbClr val="FFFFFF"/>
                </a:highlight>
                <a:latin typeface="Consolas" panose="020B0609020204030204" pitchFamily="49" charset="0"/>
              </a:rPr>
              <a:t>= </a:t>
            </a:r>
            <a:r>
              <a:rPr lang="en-GB" sz="1050" spc="0" dirty="0" err="1">
                <a:solidFill>
                  <a:srgbClr val="000000"/>
                </a:solidFill>
                <a:highlight>
                  <a:srgbClr val="FFFFFF"/>
                </a:highlight>
                <a:latin typeface="Consolas" panose="020B0609020204030204" pitchFamily="49" charset="0"/>
              </a:rPr>
              <a:t>querystringvalue</a:t>
            </a:r>
            <a:r>
              <a:rPr lang="en-GB" sz="1050" spc="0" dirty="0">
                <a:solidFill>
                  <a:srgbClr val="000000"/>
                </a:solidFill>
                <a:highlight>
                  <a:srgbClr val="FFFFFF"/>
                </a:highlight>
                <a:latin typeface="Consolas" panose="020B0609020204030204" pitchFamily="49" charset="0"/>
              </a:rPr>
              <a:t>;</a:t>
            </a:r>
          </a:p>
          <a:p>
            <a:r>
              <a:rPr lang="en-GB" sz="1050" spc="0" dirty="0" smtClean="0">
                <a:solidFill>
                  <a:srgbClr val="000000"/>
                </a:solidFill>
                <a:highlight>
                  <a:srgbClr val="FFFFFF"/>
                </a:highlight>
                <a:latin typeface="Consolas" panose="020B0609020204030204" pitchFamily="49" charset="0"/>
              </a:rPr>
              <a:t> }</a:t>
            </a:r>
            <a:endParaRPr lang="en-GB" sz="1050" spc="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4039459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4.9|7.7|7.5"/>
</p:tagLst>
</file>

<file path=ppt/theme/theme1.xml><?xml version="1.0" encoding="utf-8"?>
<a:theme xmlns:a="http://schemas.openxmlformats.org/drawingml/2006/main" name="Windows Phone blu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Media.Image" Revision="1" Stencil="System.Storyboarding.Media" StencilVersion="0.1"/>
</Control>
</file>

<file path=customXml/item10.xml><?xml version="1.0" encoding="utf-8"?>
<Control xmlns="http://schemas.microsoft.com/VisualStudio/2011/storyboarding/control">
  <Id Name="System.Storyboarding.Media.Image" Revision="1" Stencil="System.Storyboarding.Media" StencilVersion="0.1"/>
</Control>
</file>

<file path=customXml/item11.xml><?xml version="1.0" encoding="utf-8"?>
<Control xmlns="http://schemas.microsoft.com/VisualStudio/2011/storyboarding/control">
  <Id Name="System.Storyboarding.Media.Image" Revision="1" Stencil="System.Storyboarding.Media" StencilVersion="0.1"/>
</Control>
</file>

<file path=customXml/item12.xml><?xml version="1.0" encoding="utf-8"?>
<Control xmlns="http://schemas.microsoft.com/VisualStudio/2011/storyboarding/control">
  <Id Name="System.Storyboarding.Media.Image" Revision="1" Stencil="System.Storyboarding.Media" StencilVersion="0.1"/>
</Control>
</file>

<file path=customXml/item13.xml><?xml version="1.0" encoding="utf-8"?>
<Control xmlns="http://schemas.microsoft.com/VisualStudio/2011/storyboarding/control">
  <Id Name="System.Storyboarding.Backgrounds.WindowsPhone" Revision="1" Stencil="System.Storyboarding.Backgrounds" StencilVersion="0.1"/>
</Control>
</file>

<file path=customXml/item14.xml><?xml version="1.0" encoding="utf-8"?>
<Control xmlns="http://schemas.microsoft.com/VisualStudio/2011/storyboarding/control">
  <Id Name="System.Storyboarding.WindowsApps.WindowsAppsListBox" Revision="1" Stencil="System.Storyboarding.WindowsApps" StencilVersion="0.1"/>
</Control>
</file>

<file path=customXml/item15.xml><?xml version="1.0" encoding="utf-8"?>
<Control xmlns="http://schemas.microsoft.com/VisualStudio/2011/storyboarding/control">
  <Id Name="System.Storyboarding.Media.Image" Revision="1" Stencil="System.Storyboarding.Media" StencilVersion="0.1"/>
</Control>
</file>

<file path=customXml/item16.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17.xml><?xml version="1.0" encoding="utf-8"?>
<Control xmlns="http://schemas.microsoft.com/VisualStudio/2011/storyboarding/control">
  <Id Name="System.Storyboarding.WindowsPhone.PageTitle" Revision="1" Stencil="System.Storyboarding.WindowsPhone" StencilVersion="0.1"/>
</Control>
</file>

<file path=customXml/item18.xml><?xml version="1.0" encoding="utf-8"?>
<Control xmlns="http://schemas.microsoft.com/VisualStudio/2011/storyboarding/control">
  <Id Name="System.Storyboarding.Media.Image" Revision="1" Stencil="System.Storyboarding.Media" StencilVersion="0.1"/>
</Control>
</file>

<file path=customXml/item19.xml><?xml version="1.0" encoding="utf-8"?>
<Control xmlns="http://schemas.microsoft.com/VisualStudio/2011/storyboarding/control">
  <Id Name="System.Storyboarding.Backgrounds.WindowsPhone" Revision="1" Stencil="System.Storyboarding.Backgrounds" StencilVersion="0.1"/>
</Control>
</file>

<file path=customXml/item2.xml><?xml version="1.0" encoding="utf-8"?>
<Control xmlns="http://schemas.microsoft.com/VisualStudio/2011/storyboarding/control">
  <Id Name="System.Storyboarding.WindowsApps.WindowsAppsListBox" Revision="1" Stencil="System.Storyboarding.WindowsApps" StencilVersion="0.1"/>
</Control>
</file>

<file path=customXml/item20.xml><?xml version="1.0" encoding="utf-8"?>
<Control xmlns="http://schemas.microsoft.com/VisualStudio/2011/storyboarding/control">
  <Id Name="System.Storyboarding.Backgrounds.WindowsPhone" Revision="1" Stencil="System.Storyboarding.Backgrounds" StencilVersion="0.1"/>
</Control>
</file>

<file path=customXml/item21.xml><?xml version="1.0" encoding="utf-8"?>
<Control xmlns="http://schemas.microsoft.com/VisualStudio/2011/storyboarding/control">
  <Id Name="System.Storyboarding.Backgrounds.WindowsPhone" Revision="1" Stencil="System.Storyboarding.Backgrounds" StencilVersion="0.1"/>
</Control>
</file>

<file path=customXml/item22.xml><?xml version="1.0" encoding="utf-8"?>
<Control xmlns="http://schemas.microsoft.com/VisualStudio/2011/storyboarding/control">
  <Id Name="System.Storyboarding.Backgrounds.WindowsPhone" Revision="1" Stencil="System.Storyboarding.Backgrounds" StencilVersion="0.1"/>
</Control>
</file>

<file path=customXml/item23.xml><?xml version="1.0" encoding="utf-8"?>
<Control xmlns="http://schemas.microsoft.com/VisualStudio/2011/storyboarding/control">
  <Id Name="System.Storyboarding.WindowsPhone.ApplicationBar" Revision="1" Stencil="System.Storyboarding.WindowsPhone" StencilVersion="0.1"/>
</Control>
</file>

<file path=customXml/item24.xml><?xml version="1.0" encoding="utf-8"?>
<Control xmlns="http://schemas.microsoft.com/VisualStudio/2011/storyboarding/control">
  <Id Name="System.Storyboarding.Backgrounds.WindowsPhone" Revision="1" Stencil="System.Storyboarding.Backgrounds" StencilVersion="0.1"/>
</Control>
</file>

<file path=customXml/item25.xml><?xml version="1.0" encoding="utf-8"?>
<Control xmlns="http://schemas.microsoft.com/VisualStudio/2011/storyboarding/control">
  <Id Name="System.Storyboarding.Backgrounds.WindowsPhone" Revision="1" Stencil="System.Storyboarding.Backgrounds" StencilVersion="0.1"/>
</Control>
</file>

<file path=customXml/item26.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27.xml><?xml version="1.0" encoding="utf-8"?>
<Control xmlns="http://schemas.microsoft.com/VisualStudio/2011/storyboarding/control">
  <Id Name="System.Storyboarding.WindowsApps.WindowsAppsListBox" Revision="1" Stencil="System.Storyboarding.WindowsApps" StencilVersion="0.1"/>
</Control>
</file>

<file path=customXml/item28.xml><?xml version="1.0" encoding="utf-8"?>
<Control xmlns="http://schemas.microsoft.com/VisualStudio/2011/storyboarding/control">
  <Id Name="System.Storyboarding.WindowsPhone.PageTitle" Revision="1" Stencil="System.Storyboarding.WindowsPhone" StencilVersion="0.1"/>
</Control>
</file>

<file path=customXml/item29.xml><?xml version="1.0" encoding="utf-8"?>
<Control xmlns="http://schemas.microsoft.com/VisualStudio/2011/storyboarding/control">
  <Id Name="System.Storyboarding.Media.Image" Revision="1" Stencil="System.Storyboarding.Media" StencilVersion="0.1"/>
</Control>
</file>

<file path=customXml/item3.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30.xml><?xml version="1.0" encoding="utf-8"?>
<Control xmlns="http://schemas.microsoft.com/VisualStudio/2011/storyboarding/control">
  <Id Name="System.Storyboarding.WindowsPhone.PageTitle" Revision="1" Stencil="System.Storyboarding.WindowsPhone" StencilVersion="0.1"/>
</Control>
</file>

<file path=customXml/item31.xml><?xml version="1.0" encoding="utf-8"?>
<Control xmlns="http://schemas.microsoft.com/VisualStudio/2011/storyboarding/control">
  <Id Name="System.Storyboarding.Media.Image" Revision="1" Stencil="System.Storyboarding.Media" StencilVersion="0.1"/>
</Control>
</file>

<file path=customXml/item32.xml><?xml version="1.0" encoding="utf-8"?>
<Control xmlns="http://schemas.microsoft.com/VisualStudio/2011/storyboarding/control">
  <Id Name="System.Storyboarding.Backgrounds.WindowsPhone" Revision="1" Stencil="System.Storyboarding.Backgrounds" StencilVersion="0.1"/>
</Control>
</file>

<file path=customXml/item33.xml><?xml version="1.0" encoding="utf-8"?>
<Control xmlns="http://schemas.microsoft.com/VisualStudio/2011/storyboarding/control">
  <Id Name="System.Storyboarding.WindowsPhone.PageTitle" Revision="1" Stencil="System.Storyboarding.WindowsPhone" StencilVersion="0.1"/>
</Control>
</file>

<file path=customXml/item4.xml><?xml version="1.0" encoding="utf-8"?>
<Control xmlns="http://schemas.microsoft.com/VisualStudio/2011/storyboarding/control">
  <Id Name="System.Storyboarding.WindowsPhone.ApplicationBar" Revision="1" Stencil="System.Storyboarding.WindowsPhone" StencilVersion="0.1"/>
</Control>
</file>

<file path=customXml/item5.xml><?xml version="1.0" encoding="utf-8"?>
<Control xmlns="http://schemas.microsoft.com/VisualStudio/2011/storyboarding/control">
  <Id Name="System.Storyboarding.Backgrounds.WindowsPhone" Revision="1" Stencil="System.Storyboarding.Backgrounds" StencilVersion="0.1"/>
</Control>
</file>

<file path=customXml/item6.xml><?xml version="1.0" encoding="utf-8"?>
<Control xmlns="http://schemas.microsoft.com/VisualStudio/2011/storyboarding/control">
  <Id Name="System.Storyboarding.Media.Image" Revision="1" Stencil="System.Storyboarding.Media" StencilVersion="0.1"/>
</Control>
</file>

<file path=customXml/item7.xml><?xml version="1.0" encoding="utf-8"?>
<Control xmlns="http://schemas.microsoft.com/VisualStudio/2011/storyboarding/control">
  <Id Name="System.Storyboarding.WindowsPhone.ApplicationBar" Revision="1" Stencil="System.Storyboarding.WindowsPhone" StencilVersion="0.1"/>
</Control>
</file>

<file path=customXml/item8.xml><?xml version="1.0" encoding="utf-8"?>
<Control xmlns="http://schemas.microsoft.com/VisualStudio/2011/storyboarding/control">
  <Id Name="System.Storyboarding.WindowsPhone.ApplicationBar" Revision="1" Stencil="System.Storyboarding.WindowsPhone" StencilVersion="0.1"/>
</Control>
</file>

<file path=customXml/item9.xml><?xml version="1.0" encoding="utf-8"?>
<Control xmlns="http://schemas.microsoft.com/VisualStudio/2011/storyboarding/control">
  <Id Name="System.Storyboarding.Annotation.StickyNote" Revision="1" Stencil="System.Storyboarding.Annotation" StencilVersion="0.1"/>
</Control>
</file>

<file path=customXml/itemProps1.xml><?xml version="1.0" encoding="utf-8"?>
<ds:datastoreItem xmlns:ds="http://schemas.openxmlformats.org/officeDocument/2006/customXml" ds:itemID="{DB9ACF77-8A6D-4EF4-92B0-E340D5A96D61}">
  <ds:schemaRefs>
    <ds:schemaRef ds:uri="http://schemas.microsoft.com/VisualStudio/2011/storyboarding/control"/>
  </ds:schemaRefs>
</ds:datastoreItem>
</file>

<file path=customXml/itemProps10.xml><?xml version="1.0" encoding="utf-8"?>
<ds:datastoreItem xmlns:ds="http://schemas.openxmlformats.org/officeDocument/2006/customXml" ds:itemID="{164C8338-130B-4297-8F99-62B856F4F112}">
  <ds:schemaRefs>
    <ds:schemaRef ds:uri="http://schemas.microsoft.com/VisualStudio/2011/storyboarding/control"/>
  </ds:schemaRefs>
</ds:datastoreItem>
</file>

<file path=customXml/itemProps11.xml><?xml version="1.0" encoding="utf-8"?>
<ds:datastoreItem xmlns:ds="http://schemas.openxmlformats.org/officeDocument/2006/customXml" ds:itemID="{B939C0F2-4F14-4452-BA09-9B0D08DA92B4}">
  <ds:schemaRefs>
    <ds:schemaRef ds:uri="http://schemas.microsoft.com/VisualStudio/2011/storyboarding/control"/>
  </ds:schemaRefs>
</ds:datastoreItem>
</file>

<file path=customXml/itemProps12.xml><?xml version="1.0" encoding="utf-8"?>
<ds:datastoreItem xmlns:ds="http://schemas.openxmlformats.org/officeDocument/2006/customXml" ds:itemID="{F22345A8-86A5-4903-A434-A9DB6BE0F0EC}">
  <ds:schemaRefs>
    <ds:schemaRef ds:uri="http://schemas.microsoft.com/VisualStudio/2011/storyboarding/control"/>
  </ds:schemaRefs>
</ds:datastoreItem>
</file>

<file path=customXml/itemProps13.xml><?xml version="1.0" encoding="utf-8"?>
<ds:datastoreItem xmlns:ds="http://schemas.openxmlformats.org/officeDocument/2006/customXml" ds:itemID="{CCD4B85D-40BB-459A-93DF-0F65045E8C0F}">
  <ds:schemaRefs>
    <ds:schemaRef ds:uri="http://schemas.microsoft.com/VisualStudio/2011/storyboarding/control"/>
  </ds:schemaRefs>
</ds:datastoreItem>
</file>

<file path=customXml/itemProps14.xml><?xml version="1.0" encoding="utf-8"?>
<ds:datastoreItem xmlns:ds="http://schemas.openxmlformats.org/officeDocument/2006/customXml" ds:itemID="{FD3A5A6A-1436-4992-8AAF-27C6E7123B62}">
  <ds:schemaRefs>
    <ds:schemaRef ds:uri="http://schemas.microsoft.com/VisualStudio/2011/storyboarding/control"/>
  </ds:schemaRefs>
</ds:datastoreItem>
</file>

<file path=customXml/itemProps15.xml><?xml version="1.0" encoding="utf-8"?>
<ds:datastoreItem xmlns:ds="http://schemas.openxmlformats.org/officeDocument/2006/customXml" ds:itemID="{6DFEADE4-D766-413A-B281-EC627CAA64D5}">
  <ds:schemaRefs>
    <ds:schemaRef ds:uri="http://schemas.microsoft.com/VisualStudio/2011/storyboarding/control"/>
  </ds:schemaRefs>
</ds:datastoreItem>
</file>

<file path=customXml/itemProps16.xml><?xml version="1.0" encoding="utf-8"?>
<ds:datastoreItem xmlns:ds="http://schemas.openxmlformats.org/officeDocument/2006/customXml" ds:itemID="{932DAED7-003C-467A-B567-E8757CC87615}">
  <ds:schemaRefs>
    <ds:schemaRef ds:uri="http://schemas.microsoft.com/VisualStudio/2011/storyboarding/control"/>
  </ds:schemaRefs>
</ds:datastoreItem>
</file>

<file path=customXml/itemProps17.xml><?xml version="1.0" encoding="utf-8"?>
<ds:datastoreItem xmlns:ds="http://schemas.openxmlformats.org/officeDocument/2006/customXml" ds:itemID="{78DFB94B-7014-48CE-9810-47D37114B7A5}">
  <ds:schemaRefs>
    <ds:schemaRef ds:uri="http://schemas.microsoft.com/VisualStudio/2011/storyboarding/control"/>
  </ds:schemaRefs>
</ds:datastoreItem>
</file>

<file path=customXml/itemProps18.xml><?xml version="1.0" encoding="utf-8"?>
<ds:datastoreItem xmlns:ds="http://schemas.openxmlformats.org/officeDocument/2006/customXml" ds:itemID="{0CE81C57-FDC6-45D9-AF28-52C549396F61}">
  <ds:schemaRefs>
    <ds:schemaRef ds:uri="http://schemas.microsoft.com/VisualStudio/2011/storyboarding/control"/>
  </ds:schemaRefs>
</ds:datastoreItem>
</file>

<file path=customXml/itemProps19.xml><?xml version="1.0" encoding="utf-8"?>
<ds:datastoreItem xmlns:ds="http://schemas.openxmlformats.org/officeDocument/2006/customXml" ds:itemID="{2C2F691F-40D6-45BE-9414-8601F7537802}">
  <ds:schemaRefs>
    <ds:schemaRef ds:uri="http://schemas.microsoft.com/VisualStudio/2011/storyboarding/control"/>
  </ds:schemaRefs>
</ds:datastoreItem>
</file>

<file path=customXml/itemProps2.xml><?xml version="1.0" encoding="utf-8"?>
<ds:datastoreItem xmlns:ds="http://schemas.openxmlformats.org/officeDocument/2006/customXml" ds:itemID="{9B2448CA-D61A-4429-ABBD-10A251A68C8C}">
  <ds:schemaRefs>
    <ds:schemaRef ds:uri="http://schemas.microsoft.com/VisualStudio/2011/storyboarding/control"/>
  </ds:schemaRefs>
</ds:datastoreItem>
</file>

<file path=customXml/itemProps20.xml><?xml version="1.0" encoding="utf-8"?>
<ds:datastoreItem xmlns:ds="http://schemas.openxmlformats.org/officeDocument/2006/customXml" ds:itemID="{22579126-9749-4962-BFED-B60DB7D06652}">
  <ds:schemaRefs>
    <ds:schemaRef ds:uri="http://schemas.microsoft.com/VisualStudio/2011/storyboarding/control"/>
  </ds:schemaRefs>
</ds:datastoreItem>
</file>

<file path=customXml/itemProps21.xml><?xml version="1.0" encoding="utf-8"?>
<ds:datastoreItem xmlns:ds="http://schemas.openxmlformats.org/officeDocument/2006/customXml" ds:itemID="{2FC6E563-F699-4FCC-8C26-A2D8AD53437F}">
  <ds:schemaRefs>
    <ds:schemaRef ds:uri="http://schemas.microsoft.com/VisualStudio/2011/storyboarding/control"/>
  </ds:schemaRefs>
</ds:datastoreItem>
</file>

<file path=customXml/itemProps22.xml><?xml version="1.0" encoding="utf-8"?>
<ds:datastoreItem xmlns:ds="http://schemas.openxmlformats.org/officeDocument/2006/customXml" ds:itemID="{08938D39-74B2-428A-AAE8-B67D42880A9F}">
  <ds:schemaRefs>
    <ds:schemaRef ds:uri="http://schemas.microsoft.com/VisualStudio/2011/storyboarding/control"/>
  </ds:schemaRefs>
</ds:datastoreItem>
</file>

<file path=customXml/itemProps23.xml><?xml version="1.0" encoding="utf-8"?>
<ds:datastoreItem xmlns:ds="http://schemas.openxmlformats.org/officeDocument/2006/customXml" ds:itemID="{DCA6AA68-1448-45F9-9FC7-B8096B5CF7FB}">
  <ds:schemaRefs>
    <ds:schemaRef ds:uri="http://schemas.microsoft.com/VisualStudio/2011/storyboarding/control"/>
  </ds:schemaRefs>
</ds:datastoreItem>
</file>

<file path=customXml/itemProps24.xml><?xml version="1.0" encoding="utf-8"?>
<ds:datastoreItem xmlns:ds="http://schemas.openxmlformats.org/officeDocument/2006/customXml" ds:itemID="{C4A8312D-FC03-4AF2-B757-2FA90448FE75}">
  <ds:schemaRefs>
    <ds:schemaRef ds:uri="http://schemas.microsoft.com/VisualStudio/2011/storyboarding/control"/>
  </ds:schemaRefs>
</ds:datastoreItem>
</file>

<file path=customXml/itemProps25.xml><?xml version="1.0" encoding="utf-8"?>
<ds:datastoreItem xmlns:ds="http://schemas.openxmlformats.org/officeDocument/2006/customXml" ds:itemID="{9DDBF3D4-4AFC-421E-A70F-D4DA052FD02D}">
  <ds:schemaRefs>
    <ds:schemaRef ds:uri="http://schemas.microsoft.com/VisualStudio/2011/storyboarding/control"/>
  </ds:schemaRefs>
</ds:datastoreItem>
</file>

<file path=customXml/itemProps26.xml><?xml version="1.0" encoding="utf-8"?>
<ds:datastoreItem xmlns:ds="http://schemas.openxmlformats.org/officeDocument/2006/customXml" ds:itemID="{2C6CC91C-6445-4325-A915-DEFA665BE933}">
  <ds:schemaRefs>
    <ds:schemaRef ds:uri="http://schemas.microsoft.com/VisualStudio/2011/storyboarding/control"/>
  </ds:schemaRefs>
</ds:datastoreItem>
</file>

<file path=customXml/itemProps27.xml><?xml version="1.0" encoding="utf-8"?>
<ds:datastoreItem xmlns:ds="http://schemas.openxmlformats.org/officeDocument/2006/customXml" ds:itemID="{296B13DB-F66D-41EB-913C-593269B8B74F}">
  <ds:schemaRefs>
    <ds:schemaRef ds:uri="http://schemas.microsoft.com/VisualStudio/2011/storyboarding/control"/>
  </ds:schemaRefs>
</ds:datastoreItem>
</file>

<file path=customXml/itemProps28.xml><?xml version="1.0" encoding="utf-8"?>
<ds:datastoreItem xmlns:ds="http://schemas.openxmlformats.org/officeDocument/2006/customXml" ds:itemID="{E28AD43A-6146-4BDD-9E55-C56EE47E83CD}">
  <ds:schemaRefs>
    <ds:schemaRef ds:uri="http://schemas.microsoft.com/VisualStudio/2011/storyboarding/control"/>
  </ds:schemaRefs>
</ds:datastoreItem>
</file>

<file path=customXml/itemProps29.xml><?xml version="1.0" encoding="utf-8"?>
<ds:datastoreItem xmlns:ds="http://schemas.openxmlformats.org/officeDocument/2006/customXml" ds:itemID="{79EF781B-596B-4258-930F-B3DF351B2508}">
  <ds:schemaRefs>
    <ds:schemaRef ds:uri="http://schemas.microsoft.com/VisualStudio/2011/storyboarding/control"/>
  </ds:schemaRefs>
</ds:datastoreItem>
</file>

<file path=customXml/itemProps3.xml><?xml version="1.0" encoding="utf-8"?>
<ds:datastoreItem xmlns:ds="http://schemas.openxmlformats.org/officeDocument/2006/customXml" ds:itemID="{624140E0-AEBA-4679-96CE-4B3C59CDFB6A}">
  <ds:schemaRefs>
    <ds:schemaRef ds:uri="http://schemas.microsoft.com/VisualStudio/2011/storyboarding/control"/>
  </ds:schemaRefs>
</ds:datastoreItem>
</file>

<file path=customXml/itemProps30.xml><?xml version="1.0" encoding="utf-8"?>
<ds:datastoreItem xmlns:ds="http://schemas.openxmlformats.org/officeDocument/2006/customXml" ds:itemID="{8C6E5A30-E6E1-40F5-8FA4-846193BC5E82}">
  <ds:schemaRefs>
    <ds:schemaRef ds:uri="http://schemas.microsoft.com/VisualStudio/2011/storyboarding/control"/>
  </ds:schemaRefs>
</ds:datastoreItem>
</file>

<file path=customXml/itemProps31.xml><?xml version="1.0" encoding="utf-8"?>
<ds:datastoreItem xmlns:ds="http://schemas.openxmlformats.org/officeDocument/2006/customXml" ds:itemID="{AFB43077-3510-4B96-B02F-22CCB9F18F1B}">
  <ds:schemaRefs>
    <ds:schemaRef ds:uri="http://schemas.microsoft.com/VisualStudio/2011/storyboarding/control"/>
  </ds:schemaRefs>
</ds:datastoreItem>
</file>

<file path=customXml/itemProps32.xml><?xml version="1.0" encoding="utf-8"?>
<ds:datastoreItem xmlns:ds="http://schemas.openxmlformats.org/officeDocument/2006/customXml" ds:itemID="{2FB6EF32-7921-4FC1-A1B2-4B874C1A2D8F}">
  <ds:schemaRefs>
    <ds:schemaRef ds:uri="http://schemas.microsoft.com/VisualStudio/2011/storyboarding/control"/>
  </ds:schemaRefs>
</ds:datastoreItem>
</file>

<file path=customXml/itemProps33.xml><?xml version="1.0" encoding="utf-8"?>
<ds:datastoreItem xmlns:ds="http://schemas.openxmlformats.org/officeDocument/2006/customXml" ds:itemID="{A43E06D3-4F57-4EBB-9882-D317E71448E7}">
  <ds:schemaRefs>
    <ds:schemaRef ds:uri="http://schemas.microsoft.com/VisualStudio/2011/storyboarding/control"/>
  </ds:schemaRefs>
</ds:datastoreItem>
</file>

<file path=customXml/itemProps4.xml><?xml version="1.0" encoding="utf-8"?>
<ds:datastoreItem xmlns:ds="http://schemas.openxmlformats.org/officeDocument/2006/customXml" ds:itemID="{28CAFF13-A531-44A9-9F89-D22142666508}">
  <ds:schemaRefs>
    <ds:schemaRef ds:uri="http://schemas.microsoft.com/VisualStudio/2011/storyboarding/control"/>
  </ds:schemaRefs>
</ds:datastoreItem>
</file>

<file path=customXml/itemProps5.xml><?xml version="1.0" encoding="utf-8"?>
<ds:datastoreItem xmlns:ds="http://schemas.openxmlformats.org/officeDocument/2006/customXml" ds:itemID="{CDC25418-B97A-41F7-9806-136CED14DCCB}">
  <ds:schemaRefs>
    <ds:schemaRef ds:uri="http://schemas.microsoft.com/VisualStudio/2011/storyboarding/control"/>
  </ds:schemaRefs>
</ds:datastoreItem>
</file>

<file path=customXml/itemProps6.xml><?xml version="1.0" encoding="utf-8"?>
<ds:datastoreItem xmlns:ds="http://schemas.openxmlformats.org/officeDocument/2006/customXml" ds:itemID="{61BC5BD8-EB60-45E3-9986-90C5DBE4684E}">
  <ds:schemaRefs>
    <ds:schemaRef ds:uri="http://schemas.microsoft.com/VisualStudio/2011/storyboarding/control"/>
  </ds:schemaRefs>
</ds:datastoreItem>
</file>

<file path=customXml/itemProps7.xml><?xml version="1.0" encoding="utf-8"?>
<ds:datastoreItem xmlns:ds="http://schemas.openxmlformats.org/officeDocument/2006/customXml" ds:itemID="{9371BD1D-5ADA-4622-B7D4-D87C9B154735}">
  <ds:schemaRefs>
    <ds:schemaRef ds:uri="http://schemas.microsoft.com/VisualStudio/2011/storyboarding/control"/>
  </ds:schemaRefs>
</ds:datastoreItem>
</file>

<file path=customXml/itemProps8.xml><?xml version="1.0" encoding="utf-8"?>
<ds:datastoreItem xmlns:ds="http://schemas.openxmlformats.org/officeDocument/2006/customXml" ds:itemID="{37133E4D-E0FD-40F9-88CA-CFF649B4023A}">
  <ds:schemaRefs>
    <ds:schemaRef ds:uri="http://schemas.microsoft.com/VisualStudio/2011/storyboarding/control"/>
  </ds:schemaRefs>
</ds:datastoreItem>
</file>

<file path=customXml/itemProps9.xml><?xml version="1.0" encoding="utf-8"?>
<ds:datastoreItem xmlns:ds="http://schemas.openxmlformats.org/officeDocument/2006/customXml" ds:itemID="{FE1A7D58-732F-48F7-8E63-4E5EADAED3A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5818</TotalTime>
  <Words>9011</Words>
  <Application>Microsoft Macintosh PowerPoint</Application>
  <PresentationFormat>Presentación en pantalla (16:9)</PresentationFormat>
  <Paragraphs>794</Paragraphs>
  <Slides>66</Slides>
  <Notes>63</Notes>
  <HiddenSlides>0</HiddenSlides>
  <MMClips>0</MMClips>
  <ScaleCrop>false</ScaleCrop>
  <HeadingPairs>
    <vt:vector size="4" baseType="variant">
      <vt:variant>
        <vt:lpstr>Tema</vt:lpstr>
      </vt:variant>
      <vt:variant>
        <vt:i4>1</vt:i4>
      </vt:variant>
      <vt:variant>
        <vt:lpstr>Títulos de diapositiva</vt:lpstr>
      </vt:variant>
      <vt:variant>
        <vt:i4>66</vt:i4>
      </vt:variant>
    </vt:vector>
  </HeadingPairs>
  <TitlesOfParts>
    <vt:vector size="67" baseType="lpstr">
      <vt:lpstr>Windows Phone blue</vt:lpstr>
      <vt:lpstr>Creando Aplicaciones Windows Phone </vt:lpstr>
      <vt:lpstr>Agenda</vt:lpstr>
      <vt:lpstr>Navegación entre páginas</vt:lpstr>
      <vt:lpstr>Conceptos básicos: Frame y Page</vt:lpstr>
      <vt:lpstr>Navegación entre páginas</vt:lpstr>
      <vt:lpstr>Navegación. Volver atrás</vt:lpstr>
      <vt:lpstr>Anular la lógica del botón Atrás</vt:lpstr>
      <vt:lpstr>Anular la lógica del botón Atrás</vt:lpstr>
      <vt:lpstr>Pasar información entre páginas</vt:lpstr>
      <vt:lpstr>Pasando objetos entre páginas</vt:lpstr>
      <vt:lpstr>Controlar navegación NO lineal</vt:lpstr>
      <vt:lpstr>NavigationService.RemoveBackEntry()</vt:lpstr>
      <vt:lpstr>Demo 1: Navegación entre páginas</vt:lpstr>
      <vt:lpstr>ApplicationBar</vt:lpstr>
      <vt:lpstr>System Tray y Application Bar</vt:lpstr>
      <vt:lpstr>ApplicationBar</vt:lpstr>
      <vt:lpstr>ApplicationBar en Xaml</vt:lpstr>
      <vt:lpstr>ApplicationBar en modo Landscape</vt:lpstr>
      <vt:lpstr>ApplicationBar. La opacidad.</vt:lpstr>
      <vt:lpstr>El ApplicationBar se puede diseñar en Blend – y ahora también desde Visual Studio!</vt:lpstr>
      <vt:lpstr>Demo 2: Diseñando el ApplicationBar</vt:lpstr>
      <vt:lpstr>Gestión de cambios de Orientación de la pantalla</vt:lpstr>
      <vt:lpstr>Diseño – Orientación</vt:lpstr>
      <vt:lpstr>Nueva pestaña Device en Visual Studio 2012</vt:lpstr>
      <vt:lpstr>Seleccionar Orientaciones</vt:lpstr>
      <vt:lpstr>El Layout puede necesitar cambios</vt:lpstr>
      <vt:lpstr>Usando un Grid para facilitar el Layout en modo Landscape </vt:lpstr>
      <vt:lpstr>Layout. Adaptar la interfaz a modo Landscape</vt:lpstr>
      <vt:lpstr>Adaptando el Layout. Moviendo elementos.</vt:lpstr>
      <vt:lpstr>Demo 4:  Orientación</vt:lpstr>
      <vt:lpstr>Soporte para múltiples tipos de resoluciones</vt:lpstr>
      <vt:lpstr>3 tipos de resolución</vt:lpstr>
      <vt:lpstr>Entonces, debo realizar tres tipos de UI?</vt:lpstr>
      <vt:lpstr>Resoluciones escaladas</vt:lpstr>
      <vt:lpstr>Usa “Auto” y “*” en Grid Rows para asegurar un Layout correcto</vt:lpstr>
      <vt:lpstr>Layout adaptable usando Grid</vt:lpstr>
      <vt:lpstr>Imágenes</vt:lpstr>
      <vt:lpstr>Splash Screens</vt:lpstr>
      <vt:lpstr>Iconos y Tiles de la Aplicación</vt:lpstr>
      <vt:lpstr>Demo 4: Resoluciones de pantalla</vt:lpstr>
      <vt:lpstr>Localización de aplicaciones. Introducción.</vt:lpstr>
      <vt:lpstr>Windows Phone 8. Soporte a Idiomas</vt:lpstr>
      <vt:lpstr>Las nuevas plantillas ya traen soporte para localización</vt:lpstr>
      <vt:lpstr>Accediendo a recursos desde XAML</vt:lpstr>
      <vt:lpstr>Añadir soporte para otros Idiomas</vt:lpstr>
      <vt:lpstr>Traducir los archivos de recursos de Idiomas adicionales</vt:lpstr>
      <vt:lpstr>Definir el Idioma por defecto</vt:lpstr>
      <vt:lpstr>Demo 5:  Localización</vt:lpstr>
      <vt:lpstr>El Toolkit de Windows Phone</vt:lpstr>
      <vt:lpstr>Windows Phone Toolkit</vt:lpstr>
      <vt:lpstr>¿Cómo obtener el Windows Phone Toolkit?</vt:lpstr>
      <vt:lpstr>NuGet</vt:lpstr>
      <vt:lpstr>Controles en el Toolkit de Windows Phone</vt:lpstr>
      <vt:lpstr>ContextMenu</vt:lpstr>
      <vt:lpstr>DatePicker and TimePicker</vt:lpstr>
      <vt:lpstr>ToggleSwitch</vt:lpstr>
      <vt:lpstr>WrapPanel</vt:lpstr>
      <vt:lpstr>ListPicker</vt:lpstr>
      <vt:lpstr>… y mucho más!</vt:lpstr>
      <vt:lpstr>Transiciones entre páginas y el efecto Tilt</vt:lpstr>
      <vt:lpstr>Transiciones entre páginas</vt:lpstr>
      <vt:lpstr>Habilitando las transiciones entre páginas</vt:lpstr>
      <vt:lpstr>TiltEffect</vt:lpstr>
      <vt:lpstr>Demo 6:  Transiciones entre páginas y el efecto Tilt</vt:lpstr>
      <vt:lpstr>Conclusiones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dc:creator>
  <cp:lastModifiedBy>Javier Suárez Ruiz</cp:lastModifiedBy>
  <cp:revision>336</cp:revision>
  <dcterms:created xsi:type="dcterms:W3CDTF">2012-05-11T22:32:06Z</dcterms:created>
  <dcterms:modified xsi:type="dcterms:W3CDTF">2013-04-01T19:49:59Z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